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321" r:id="rId4"/>
    <p:sldId id="324" r:id="rId5"/>
    <p:sldId id="326" r:id="rId6"/>
    <p:sldId id="307" r:id="rId7"/>
    <p:sldId id="295" r:id="rId8"/>
    <p:sldId id="325" r:id="rId9"/>
    <p:sldId id="312" r:id="rId10"/>
    <p:sldId id="319" r:id="rId11"/>
    <p:sldId id="322" r:id="rId12"/>
    <p:sldId id="323" r:id="rId13"/>
    <p:sldId id="327" r:id="rId14"/>
    <p:sldId id="329" r:id="rId15"/>
    <p:sldId id="328"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E02DD-DDAB-4912-852B-0068692D6D41}" v="99" dt="2022-01-09T20:25:31.85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484" autoAdjust="0"/>
  </p:normalViewPr>
  <p:slideViewPr>
    <p:cSldViewPr snapToGrid="0">
      <p:cViewPr varScale="1">
        <p:scale>
          <a:sx n="57" d="100"/>
          <a:sy n="57" d="100"/>
        </p:scale>
        <p:origin x="10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e FAYS" userId="0d3c4ed9-3a36-4da6-9cf9-d63aad3b9973" providerId="ADAL" clId="{B28C8077-09C2-4442-8DEC-A387F0FA0E1E}"/>
    <pc:docChg chg="undo custSel mod addSld delSld modSld sldOrd">
      <pc:chgData name="Valentine FAYS" userId="0d3c4ed9-3a36-4da6-9cf9-d63aad3b9973" providerId="ADAL" clId="{B28C8077-09C2-4442-8DEC-A387F0FA0E1E}" dt="2021-01-11T08:46:46.866" v="6567" actId="47"/>
      <pc:docMkLst>
        <pc:docMk/>
      </pc:docMkLst>
      <pc:sldChg chg="modSp mod">
        <pc:chgData name="Valentine FAYS" userId="0d3c4ed9-3a36-4da6-9cf9-d63aad3b9973" providerId="ADAL" clId="{B28C8077-09C2-4442-8DEC-A387F0FA0E1E}" dt="2021-01-05T13:12:39.282" v="1556" actId="6549"/>
        <pc:sldMkLst>
          <pc:docMk/>
          <pc:sldMk cId="2258825466" sldId="257"/>
        </pc:sldMkLst>
        <pc:spChg chg="mod">
          <ac:chgData name="Valentine FAYS" userId="0d3c4ed9-3a36-4da6-9cf9-d63aad3b9973" providerId="ADAL" clId="{B28C8077-09C2-4442-8DEC-A387F0FA0E1E}" dt="2021-01-05T13:12:39.282" v="1556" actId="6549"/>
          <ac:spMkLst>
            <pc:docMk/>
            <pc:sldMk cId="2258825466" sldId="257"/>
            <ac:spMk id="3" creationId="{ECD6C32A-4093-40FF-9ADF-366F8FA8B9AB}"/>
          </ac:spMkLst>
        </pc:spChg>
      </pc:sldChg>
      <pc:sldChg chg="addSp delSp modSp mod ord">
        <pc:chgData name="Valentine FAYS" userId="0d3c4ed9-3a36-4da6-9cf9-d63aad3b9973" providerId="ADAL" clId="{B28C8077-09C2-4442-8DEC-A387F0FA0E1E}" dt="2021-01-07T08:53:41.010" v="6565"/>
        <pc:sldMkLst>
          <pc:docMk/>
          <pc:sldMk cId="1046834202" sldId="258"/>
        </pc:sldMkLst>
        <pc:spChg chg="mod">
          <ac:chgData name="Valentine FAYS" userId="0d3c4ed9-3a36-4da6-9cf9-d63aad3b9973" providerId="ADAL" clId="{B28C8077-09C2-4442-8DEC-A387F0FA0E1E}" dt="2021-01-06T11:34:51.657" v="2483" actId="20577"/>
          <ac:spMkLst>
            <pc:docMk/>
            <pc:sldMk cId="1046834202" sldId="258"/>
            <ac:spMk id="2" creationId="{C4F4F9DB-C76D-447A-9A58-BCA9A3EB99A9}"/>
          </ac:spMkLst>
        </pc:spChg>
        <pc:spChg chg="mod">
          <ac:chgData name="Valentine FAYS" userId="0d3c4ed9-3a36-4da6-9cf9-d63aad3b9973" providerId="ADAL" clId="{B28C8077-09C2-4442-8DEC-A387F0FA0E1E}" dt="2021-01-06T15:29:47.585" v="3340" actId="20577"/>
          <ac:spMkLst>
            <pc:docMk/>
            <pc:sldMk cId="1046834202" sldId="258"/>
            <ac:spMk id="3" creationId="{0C37B2AA-A9B3-4246-A39D-0C56E5F9A9D4}"/>
          </ac:spMkLst>
        </pc:spChg>
        <pc:spChg chg="add del">
          <ac:chgData name="Valentine FAYS" userId="0d3c4ed9-3a36-4da6-9cf9-d63aad3b9973" providerId="ADAL" clId="{B28C8077-09C2-4442-8DEC-A387F0FA0E1E}" dt="2021-01-06T13:38:31.245" v="3301" actId="22"/>
          <ac:spMkLst>
            <pc:docMk/>
            <pc:sldMk cId="1046834202" sldId="258"/>
            <ac:spMk id="7" creationId="{E0BCA7F5-B312-4AAB-9C39-0CA4C7C3F9A5}"/>
          </ac:spMkLst>
        </pc:spChg>
        <pc:graphicFrameChg chg="add del mod">
          <ac:chgData name="Valentine FAYS" userId="0d3c4ed9-3a36-4da6-9cf9-d63aad3b9973" providerId="ADAL" clId="{B28C8077-09C2-4442-8DEC-A387F0FA0E1E}" dt="2021-01-06T13:38:26.608" v="3299" actId="478"/>
          <ac:graphicFrameMkLst>
            <pc:docMk/>
            <pc:sldMk cId="1046834202" sldId="258"/>
            <ac:graphicFrameMk id="5" creationId="{3C62CA0F-C965-472E-9595-E375DCBA74C1}"/>
          </ac:graphicFrameMkLst>
        </pc:graphicFrameChg>
        <pc:graphicFrameChg chg="add mod">
          <ac:chgData name="Valentine FAYS" userId="0d3c4ed9-3a36-4da6-9cf9-d63aad3b9973" providerId="ADAL" clId="{B28C8077-09C2-4442-8DEC-A387F0FA0E1E}" dt="2021-01-06T15:29:51.380" v="3341" actId="14100"/>
          <ac:graphicFrameMkLst>
            <pc:docMk/>
            <pc:sldMk cId="1046834202" sldId="258"/>
            <ac:graphicFrameMk id="8" creationId="{3C62CA0F-C965-472E-9595-E375DCBA74C1}"/>
          </ac:graphicFrameMkLst>
        </pc:graphicFrameChg>
      </pc:sldChg>
      <pc:sldChg chg="addSp modSp del mod">
        <pc:chgData name="Valentine FAYS" userId="0d3c4ed9-3a36-4da6-9cf9-d63aad3b9973" providerId="ADAL" clId="{B28C8077-09C2-4442-8DEC-A387F0FA0E1E}" dt="2021-01-05T13:05:52.388" v="1527" actId="47"/>
        <pc:sldMkLst>
          <pc:docMk/>
          <pc:sldMk cId="3690067316" sldId="259"/>
        </pc:sldMkLst>
        <pc:spChg chg="mod">
          <ac:chgData name="Valentine FAYS" userId="0d3c4ed9-3a36-4da6-9cf9-d63aad3b9973" providerId="ADAL" clId="{B28C8077-09C2-4442-8DEC-A387F0FA0E1E}" dt="2021-01-05T11:17:37.485" v="734" actId="6549"/>
          <ac:spMkLst>
            <pc:docMk/>
            <pc:sldMk cId="3690067316" sldId="259"/>
            <ac:spMk id="2" creationId="{439914E8-6790-4F15-ADFA-A6DCA51C87B8}"/>
          </ac:spMkLst>
        </pc:spChg>
        <pc:spChg chg="add mod">
          <ac:chgData name="Valentine FAYS" userId="0d3c4ed9-3a36-4da6-9cf9-d63aad3b9973" providerId="ADAL" clId="{B28C8077-09C2-4442-8DEC-A387F0FA0E1E}" dt="2021-01-05T11:24:45.457" v="1331" actId="14100"/>
          <ac:spMkLst>
            <pc:docMk/>
            <pc:sldMk cId="3690067316" sldId="259"/>
            <ac:spMk id="3" creationId="{9DBAC91A-FE6A-4A2D-803D-6C6413E30764}"/>
          </ac:spMkLst>
        </pc:spChg>
        <pc:spChg chg="mod">
          <ac:chgData name="Valentine FAYS" userId="0d3c4ed9-3a36-4da6-9cf9-d63aad3b9973" providerId="ADAL" clId="{B28C8077-09C2-4442-8DEC-A387F0FA0E1E}" dt="2021-01-05T11:24:02.680" v="1314" actId="20577"/>
          <ac:spMkLst>
            <pc:docMk/>
            <pc:sldMk cId="3690067316" sldId="259"/>
            <ac:spMk id="7" creationId="{8BB0CBBC-F828-4799-BA37-28F4D1890765}"/>
          </ac:spMkLst>
        </pc:spChg>
        <pc:graphicFrameChg chg="modGraphic">
          <ac:chgData name="Valentine FAYS" userId="0d3c4ed9-3a36-4da6-9cf9-d63aad3b9973" providerId="ADAL" clId="{B28C8077-09C2-4442-8DEC-A387F0FA0E1E}" dt="2021-01-05T11:25:22.891" v="1333" actId="2711"/>
          <ac:graphicFrameMkLst>
            <pc:docMk/>
            <pc:sldMk cId="3690067316" sldId="259"/>
            <ac:graphicFrameMk id="8" creationId="{C558F3A1-36B9-4474-86A4-42EF22F7E493}"/>
          </ac:graphicFrameMkLst>
        </pc:graphicFrameChg>
      </pc:sldChg>
      <pc:sldChg chg="add del">
        <pc:chgData name="Valentine FAYS" userId="0d3c4ed9-3a36-4da6-9cf9-d63aad3b9973" providerId="ADAL" clId="{B28C8077-09C2-4442-8DEC-A387F0FA0E1E}" dt="2021-01-06T11:41:50.263" v="3021" actId="47"/>
        <pc:sldMkLst>
          <pc:docMk/>
          <pc:sldMk cId="3645932058" sldId="260"/>
        </pc:sldMkLst>
      </pc:sldChg>
      <pc:sldChg chg="modSp add del mod">
        <pc:chgData name="Valentine FAYS" userId="0d3c4ed9-3a36-4da6-9cf9-d63aad3b9973" providerId="ADAL" clId="{B28C8077-09C2-4442-8DEC-A387F0FA0E1E}" dt="2021-01-06T11:39:15.291" v="2990" actId="47"/>
        <pc:sldMkLst>
          <pc:docMk/>
          <pc:sldMk cId="3552379368" sldId="267"/>
        </pc:sldMkLst>
        <pc:spChg chg="mod">
          <ac:chgData name="Valentine FAYS" userId="0d3c4ed9-3a36-4da6-9cf9-d63aad3b9973" providerId="ADAL" clId="{B28C8077-09C2-4442-8DEC-A387F0FA0E1E}" dt="2021-01-05T11:17:48.349" v="738" actId="20577"/>
          <ac:spMkLst>
            <pc:docMk/>
            <pc:sldMk cId="3552379368" sldId="267"/>
            <ac:spMk id="2" creationId="{F2A75E87-A9C9-4951-8D4F-43598187F9AF}"/>
          </ac:spMkLst>
        </pc:spChg>
        <pc:spChg chg="mod">
          <ac:chgData name="Valentine FAYS" userId="0d3c4ed9-3a36-4da6-9cf9-d63aad3b9973" providerId="ADAL" clId="{B28C8077-09C2-4442-8DEC-A387F0FA0E1E}" dt="2021-01-05T10:06:21.030" v="431" actId="20577"/>
          <ac:spMkLst>
            <pc:docMk/>
            <pc:sldMk cId="3552379368" sldId="267"/>
            <ac:spMk id="3" creationId="{8370BFCA-968E-4AB7-8D17-A9E38D029C76}"/>
          </ac:spMkLst>
        </pc:spChg>
      </pc:sldChg>
      <pc:sldChg chg="addSp delSp modSp mod modShow modNotesTx">
        <pc:chgData name="Valentine FAYS" userId="0d3c4ed9-3a36-4da6-9cf9-d63aad3b9973" providerId="ADAL" clId="{B28C8077-09C2-4442-8DEC-A387F0FA0E1E}" dt="2021-01-06T15:18:27.302" v="3334" actId="729"/>
        <pc:sldMkLst>
          <pc:docMk/>
          <pc:sldMk cId="2618976715" sldId="295"/>
        </pc:sldMkLst>
        <pc:spChg chg="del">
          <ac:chgData name="Valentine FAYS" userId="0d3c4ed9-3a36-4da6-9cf9-d63aad3b9973" providerId="ADAL" clId="{B28C8077-09C2-4442-8DEC-A387F0FA0E1E}" dt="2021-01-05T11:17:56.515" v="739" actId="478"/>
          <ac:spMkLst>
            <pc:docMk/>
            <pc:sldMk cId="2618976715" sldId="295"/>
            <ac:spMk id="2" creationId="{C30FB0AA-6E4A-468F-AFA5-8149DB7A2274}"/>
          </ac:spMkLst>
        </pc:spChg>
        <pc:spChg chg="add del mod">
          <ac:chgData name="Valentine FAYS" userId="0d3c4ed9-3a36-4da6-9cf9-d63aad3b9973" providerId="ADAL" clId="{B28C8077-09C2-4442-8DEC-A387F0FA0E1E}" dt="2021-01-05T11:17:58.709" v="740" actId="478"/>
          <ac:spMkLst>
            <pc:docMk/>
            <pc:sldMk cId="2618976715" sldId="295"/>
            <ac:spMk id="5" creationId="{659484F1-4A45-4572-8501-8613B0C0204B}"/>
          </ac:spMkLst>
        </pc:spChg>
        <pc:spChg chg="add mod">
          <ac:chgData name="Valentine FAYS" userId="0d3c4ed9-3a36-4da6-9cf9-d63aad3b9973" providerId="ADAL" clId="{B28C8077-09C2-4442-8DEC-A387F0FA0E1E}" dt="2021-01-06T11:18:26.777" v="2358" actId="1076"/>
          <ac:spMkLst>
            <pc:docMk/>
            <pc:sldMk cId="2618976715" sldId="295"/>
            <ac:spMk id="5" creationId="{F7DDE45D-95AC-4075-ADD4-D473B9C57C71}"/>
          </ac:spMkLst>
        </pc:spChg>
        <pc:graphicFrameChg chg="mod modGraphic">
          <ac:chgData name="Valentine FAYS" userId="0d3c4ed9-3a36-4da6-9cf9-d63aad3b9973" providerId="ADAL" clId="{B28C8077-09C2-4442-8DEC-A387F0FA0E1E}" dt="2021-01-06T11:18:53.199" v="2387" actId="20577"/>
          <ac:graphicFrameMkLst>
            <pc:docMk/>
            <pc:sldMk cId="2618976715" sldId="295"/>
            <ac:graphicFrameMk id="8" creationId="{69236346-3B78-4A03-8AE6-E98A1EDEB311}"/>
          </ac:graphicFrameMkLst>
        </pc:graphicFrameChg>
      </pc:sldChg>
      <pc:sldChg chg="add del">
        <pc:chgData name="Valentine FAYS" userId="0d3c4ed9-3a36-4da6-9cf9-d63aad3b9973" providerId="ADAL" clId="{B28C8077-09C2-4442-8DEC-A387F0FA0E1E}" dt="2021-01-06T11:41:50.263" v="3021" actId="47"/>
        <pc:sldMkLst>
          <pc:docMk/>
          <pc:sldMk cId="4107252352" sldId="305"/>
        </pc:sldMkLst>
      </pc:sldChg>
      <pc:sldChg chg="add del">
        <pc:chgData name="Valentine FAYS" userId="0d3c4ed9-3a36-4da6-9cf9-d63aad3b9973" providerId="ADAL" clId="{B28C8077-09C2-4442-8DEC-A387F0FA0E1E}" dt="2021-01-06T11:41:50.263" v="3021" actId="47"/>
        <pc:sldMkLst>
          <pc:docMk/>
          <pc:sldMk cId="3829357123" sldId="306"/>
        </pc:sldMkLst>
      </pc:sldChg>
      <pc:sldChg chg="addSp modSp add mod">
        <pc:chgData name="Valentine FAYS" userId="0d3c4ed9-3a36-4da6-9cf9-d63aad3b9973" providerId="ADAL" clId="{B28C8077-09C2-4442-8DEC-A387F0FA0E1E}" dt="2021-01-06T11:42:56.447" v="3065" actId="20577"/>
        <pc:sldMkLst>
          <pc:docMk/>
          <pc:sldMk cId="2502765619" sldId="307"/>
        </pc:sldMkLst>
        <pc:spChg chg="add mod">
          <ac:chgData name="Valentine FAYS" userId="0d3c4ed9-3a36-4da6-9cf9-d63aad3b9973" providerId="ADAL" clId="{B28C8077-09C2-4442-8DEC-A387F0FA0E1E}" dt="2021-01-06T11:42:56.447" v="3065" actId="20577"/>
          <ac:spMkLst>
            <pc:docMk/>
            <pc:sldMk cId="2502765619" sldId="307"/>
            <ac:spMk id="5" creationId="{4FB6224F-E74B-4AF9-9D44-4CCBCE06B904}"/>
          </ac:spMkLst>
        </pc:spChg>
      </pc:sldChg>
      <pc:sldChg chg="addSp delSp modSp mod modShow">
        <pc:chgData name="Valentine FAYS" userId="0d3c4ed9-3a36-4da6-9cf9-d63aad3b9973" providerId="ADAL" clId="{B28C8077-09C2-4442-8DEC-A387F0FA0E1E}" dt="2021-01-07T07:05:29.687" v="5923" actId="20577"/>
        <pc:sldMkLst>
          <pc:docMk/>
          <pc:sldMk cId="680374190" sldId="312"/>
        </pc:sldMkLst>
        <pc:spChg chg="del">
          <ac:chgData name="Valentine FAYS" userId="0d3c4ed9-3a36-4da6-9cf9-d63aad3b9973" providerId="ADAL" clId="{B28C8077-09C2-4442-8DEC-A387F0FA0E1E}" dt="2021-01-06T11:45:50.779" v="3068" actId="478"/>
          <ac:spMkLst>
            <pc:docMk/>
            <pc:sldMk cId="680374190" sldId="312"/>
            <ac:spMk id="2" creationId="{C30FB0AA-6E4A-468F-AFA5-8149DB7A2274}"/>
          </ac:spMkLst>
        </pc:spChg>
        <pc:spChg chg="add del mod">
          <ac:chgData name="Valentine FAYS" userId="0d3c4ed9-3a36-4da6-9cf9-d63aad3b9973" providerId="ADAL" clId="{B28C8077-09C2-4442-8DEC-A387F0FA0E1E}" dt="2021-01-06T11:45:53.471" v="3069" actId="478"/>
          <ac:spMkLst>
            <pc:docMk/>
            <pc:sldMk cId="680374190" sldId="312"/>
            <ac:spMk id="5" creationId="{B2C04FBA-709A-4D1B-BA70-9F8CA05E8867}"/>
          </ac:spMkLst>
        </pc:spChg>
        <pc:spChg chg="add mod">
          <ac:chgData name="Valentine FAYS" userId="0d3c4ed9-3a36-4da6-9cf9-d63aad3b9973" providerId="ADAL" clId="{B28C8077-09C2-4442-8DEC-A387F0FA0E1E}" dt="2021-01-07T07:05:29.687" v="5923" actId="20577"/>
          <ac:spMkLst>
            <pc:docMk/>
            <pc:sldMk cId="680374190" sldId="312"/>
            <ac:spMk id="7" creationId="{AB30BB2E-E3EE-45CF-8EC7-BF4237A6858A}"/>
          </ac:spMkLst>
        </pc:spChg>
        <pc:graphicFrameChg chg="mod modGraphic">
          <ac:chgData name="Valentine FAYS" userId="0d3c4ed9-3a36-4da6-9cf9-d63aad3b9973" providerId="ADAL" clId="{B28C8077-09C2-4442-8DEC-A387F0FA0E1E}" dt="2021-01-06T13:14:03.897" v="3201" actId="14100"/>
          <ac:graphicFrameMkLst>
            <pc:docMk/>
            <pc:sldMk cId="680374190" sldId="312"/>
            <ac:graphicFrameMk id="8" creationId="{69236346-3B78-4A03-8AE6-E98A1EDEB311}"/>
          </ac:graphicFrameMkLst>
        </pc:graphicFrameChg>
      </pc:sldChg>
      <pc:sldChg chg="addSp delSp modSp del mod ord modShow">
        <pc:chgData name="Valentine FAYS" userId="0d3c4ed9-3a36-4da6-9cf9-d63aad3b9973" providerId="ADAL" clId="{B28C8077-09C2-4442-8DEC-A387F0FA0E1E}" dt="2021-01-11T08:46:44.465" v="6566" actId="47"/>
        <pc:sldMkLst>
          <pc:docMk/>
          <pc:sldMk cId="432581180" sldId="313"/>
        </pc:sldMkLst>
        <pc:spChg chg="del mod">
          <ac:chgData name="Valentine FAYS" userId="0d3c4ed9-3a36-4da6-9cf9-d63aad3b9973" providerId="ADAL" clId="{B28C8077-09C2-4442-8DEC-A387F0FA0E1E}" dt="2021-01-05T11:18:36.609" v="746" actId="478"/>
          <ac:spMkLst>
            <pc:docMk/>
            <pc:sldMk cId="432581180" sldId="313"/>
            <ac:spMk id="2" creationId="{C30FB0AA-6E4A-468F-AFA5-8149DB7A2274}"/>
          </ac:spMkLst>
        </pc:spChg>
        <pc:spChg chg="add mod">
          <ac:chgData name="Valentine FAYS" userId="0d3c4ed9-3a36-4da6-9cf9-d63aad3b9973" providerId="ADAL" clId="{B28C8077-09C2-4442-8DEC-A387F0FA0E1E}" dt="2021-01-06T11:24:50.529" v="2422" actId="20577"/>
          <ac:spMkLst>
            <pc:docMk/>
            <pc:sldMk cId="432581180" sldId="313"/>
            <ac:spMk id="4" creationId="{900B9E87-3514-42E8-9BA1-C754675AF5AC}"/>
          </ac:spMkLst>
        </pc:spChg>
        <pc:graphicFrameChg chg="mod modGraphic">
          <ac:chgData name="Valentine FAYS" userId="0d3c4ed9-3a36-4da6-9cf9-d63aad3b9973" providerId="ADAL" clId="{B28C8077-09C2-4442-8DEC-A387F0FA0E1E}" dt="2021-01-06T13:03:16.564" v="3161" actId="20577"/>
          <ac:graphicFrameMkLst>
            <pc:docMk/>
            <pc:sldMk cId="432581180" sldId="313"/>
            <ac:graphicFrameMk id="7" creationId="{D43AB22D-6D58-432A-A775-B30E521C0F66}"/>
          </ac:graphicFrameMkLst>
        </pc:graphicFrameChg>
      </pc:sldChg>
      <pc:sldChg chg="modSp del mod">
        <pc:chgData name="Valentine FAYS" userId="0d3c4ed9-3a36-4da6-9cf9-d63aad3b9973" providerId="ADAL" clId="{B28C8077-09C2-4442-8DEC-A387F0FA0E1E}" dt="2021-01-06T11:23:10.880" v="2391" actId="2696"/>
        <pc:sldMkLst>
          <pc:docMk/>
          <pc:sldMk cId="341160065" sldId="314"/>
        </pc:sldMkLst>
        <pc:spChg chg="mod">
          <ac:chgData name="Valentine FAYS" userId="0d3c4ed9-3a36-4da6-9cf9-d63aad3b9973" providerId="ADAL" clId="{B28C8077-09C2-4442-8DEC-A387F0FA0E1E}" dt="2021-01-05T11:18:29.151" v="744" actId="20577"/>
          <ac:spMkLst>
            <pc:docMk/>
            <pc:sldMk cId="341160065" sldId="314"/>
            <ac:spMk id="2" creationId="{F2A75E87-A9C9-4951-8D4F-43598187F9AF}"/>
          </ac:spMkLst>
        </pc:spChg>
        <pc:spChg chg="mod">
          <ac:chgData name="Valentine FAYS" userId="0d3c4ed9-3a36-4da6-9cf9-d63aad3b9973" providerId="ADAL" clId="{B28C8077-09C2-4442-8DEC-A387F0FA0E1E}" dt="2021-01-05T10:25:31.013" v="512" actId="20577"/>
          <ac:spMkLst>
            <pc:docMk/>
            <pc:sldMk cId="341160065" sldId="314"/>
            <ac:spMk id="3" creationId="{8370BFCA-968E-4AB7-8D17-A9E38D029C76}"/>
          </ac:spMkLst>
        </pc:spChg>
      </pc:sldChg>
      <pc:sldChg chg="modSp del mod">
        <pc:chgData name="Valentine FAYS" userId="0d3c4ed9-3a36-4da6-9cf9-d63aad3b9973" providerId="ADAL" clId="{B28C8077-09C2-4442-8DEC-A387F0FA0E1E}" dt="2021-01-06T11:45:38.968" v="3067" actId="47"/>
        <pc:sldMkLst>
          <pc:docMk/>
          <pc:sldMk cId="197692661" sldId="315"/>
        </pc:sldMkLst>
        <pc:spChg chg="mod">
          <ac:chgData name="Valentine FAYS" userId="0d3c4ed9-3a36-4da6-9cf9-d63aad3b9973" providerId="ADAL" clId="{B28C8077-09C2-4442-8DEC-A387F0FA0E1E}" dt="2021-01-05T11:18:52.538" v="753" actId="20577"/>
          <ac:spMkLst>
            <pc:docMk/>
            <pc:sldMk cId="197692661" sldId="315"/>
            <ac:spMk id="2" creationId="{F2A75E87-A9C9-4951-8D4F-43598187F9AF}"/>
          </ac:spMkLst>
        </pc:spChg>
        <pc:spChg chg="mod">
          <ac:chgData name="Valentine FAYS" userId="0d3c4ed9-3a36-4da6-9cf9-d63aad3b9973" providerId="ADAL" clId="{B28C8077-09C2-4442-8DEC-A387F0FA0E1E}" dt="2021-01-05T11:20:40.031" v="994" actId="20577"/>
          <ac:spMkLst>
            <pc:docMk/>
            <pc:sldMk cId="197692661" sldId="315"/>
            <ac:spMk id="3" creationId="{8370BFCA-968E-4AB7-8D17-A9E38D029C76}"/>
          </ac:spMkLst>
        </pc:spChg>
      </pc:sldChg>
      <pc:sldChg chg="addSp delSp modSp add mod ord modNotesTx">
        <pc:chgData name="Valentine FAYS" userId="0d3c4ed9-3a36-4da6-9cf9-d63aad3b9973" providerId="ADAL" clId="{B28C8077-09C2-4442-8DEC-A387F0FA0E1E}" dt="2021-01-06T15:58:02.849" v="3347"/>
        <pc:sldMkLst>
          <pc:docMk/>
          <pc:sldMk cId="3673042525" sldId="316"/>
        </pc:sldMkLst>
        <pc:spChg chg="del">
          <ac:chgData name="Valentine FAYS" userId="0d3c4ed9-3a36-4da6-9cf9-d63aad3b9973" providerId="ADAL" clId="{B28C8077-09C2-4442-8DEC-A387F0FA0E1E}" dt="2021-01-05T10:21:23.848" v="434" actId="478"/>
          <ac:spMkLst>
            <pc:docMk/>
            <pc:sldMk cId="3673042525" sldId="316"/>
            <ac:spMk id="2" creationId="{C30FB0AA-6E4A-468F-AFA5-8149DB7A2274}"/>
          </ac:spMkLst>
        </pc:spChg>
        <pc:spChg chg="add mod">
          <ac:chgData name="Valentine FAYS" userId="0d3c4ed9-3a36-4da6-9cf9-d63aad3b9973" providerId="ADAL" clId="{B28C8077-09C2-4442-8DEC-A387F0FA0E1E}" dt="2021-01-06T13:33:12.658" v="3258" actId="1076"/>
          <ac:spMkLst>
            <pc:docMk/>
            <pc:sldMk cId="3673042525" sldId="316"/>
            <ac:spMk id="5" creationId="{565F45B8-4AF8-4F4B-83EC-97DBD4FF2192}"/>
          </ac:spMkLst>
        </pc:spChg>
        <pc:spChg chg="add del mod">
          <ac:chgData name="Valentine FAYS" userId="0d3c4ed9-3a36-4da6-9cf9-d63aad3b9973" providerId="ADAL" clId="{B28C8077-09C2-4442-8DEC-A387F0FA0E1E}" dt="2021-01-05T10:21:25.053" v="435" actId="478"/>
          <ac:spMkLst>
            <pc:docMk/>
            <pc:sldMk cId="3673042525" sldId="316"/>
            <ac:spMk id="5" creationId="{698840EA-D8C7-43E7-A053-E836E3BD0601}"/>
          </ac:spMkLst>
        </pc:spChg>
        <pc:spChg chg="add del mod">
          <ac:chgData name="Valentine FAYS" userId="0d3c4ed9-3a36-4da6-9cf9-d63aad3b9973" providerId="ADAL" clId="{B28C8077-09C2-4442-8DEC-A387F0FA0E1E}" dt="2021-01-05T10:21:26.989" v="436" actId="478"/>
          <ac:spMkLst>
            <pc:docMk/>
            <pc:sldMk cId="3673042525" sldId="316"/>
            <ac:spMk id="7" creationId="{82D2C78F-EB47-41A1-BABF-AD27EF817634}"/>
          </ac:spMkLst>
        </pc:spChg>
        <pc:spChg chg="add mod">
          <ac:chgData name="Valentine FAYS" userId="0d3c4ed9-3a36-4da6-9cf9-d63aad3b9973" providerId="ADAL" clId="{B28C8077-09C2-4442-8DEC-A387F0FA0E1E}" dt="2021-01-06T11:21:10.799" v="2389" actId="790"/>
          <ac:spMkLst>
            <pc:docMk/>
            <pc:sldMk cId="3673042525" sldId="316"/>
            <ac:spMk id="12" creationId="{3D818C96-576B-4EDA-BBF4-BA24EAFF5E35}"/>
          </ac:spMkLst>
        </pc:spChg>
        <pc:graphicFrameChg chg="del">
          <ac:chgData name="Valentine FAYS" userId="0d3c4ed9-3a36-4da6-9cf9-d63aad3b9973" providerId="ADAL" clId="{B28C8077-09C2-4442-8DEC-A387F0FA0E1E}" dt="2021-01-05T10:21:22.022" v="433" actId="478"/>
          <ac:graphicFrameMkLst>
            <pc:docMk/>
            <pc:sldMk cId="3673042525" sldId="316"/>
            <ac:graphicFrameMk id="8" creationId="{69236346-3B78-4A03-8AE6-E98A1EDEB311}"/>
          </ac:graphicFrameMkLst>
        </pc:graphicFrameChg>
        <pc:graphicFrameChg chg="add mod">
          <ac:chgData name="Valentine FAYS" userId="0d3c4ed9-3a36-4da6-9cf9-d63aad3b9973" providerId="ADAL" clId="{B28C8077-09C2-4442-8DEC-A387F0FA0E1E}" dt="2021-01-06T13:33:43.868" v="3294" actId="20577"/>
          <ac:graphicFrameMkLst>
            <pc:docMk/>
            <pc:sldMk cId="3673042525" sldId="316"/>
            <ac:graphicFrameMk id="11" creationId="{372563FE-53C5-4D55-A867-56220FC44417}"/>
          </ac:graphicFrameMkLst>
        </pc:graphicFrameChg>
      </pc:sldChg>
      <pc:sldChg chg="addSp delSp modSp add del mod ord">
        <pc:chgData name="Valentine FAYS" userId="0d3c4ed9-3a36-4da6-9cf9-d63aad3b9973" providerId="ADAL" clId="{B28C8077-09C2-4442-8DEC-A387F0FA0E1E}" dt="2021-01-11T08:46:46.866" v="6567" actId="47"/>
        <pc:sldMkLst>
          <pc:docMk/>
          <pc:sldMk cId="2647570805" sldId="317"/>
        </pc:sldMkLst>
        <pc:spChg chg="add mod">
          <ac:chgData name="Valentine FAYS" userId="0d3c4ed9-3a36-4da6-9cf9-d63aad3b9973" providerId="ADAL" clId="{B28C8077-09C2-4442-8DEC-A387F0FA0E1E}" dt="2021-01-06T11:26:10.950" v="2424"/>
          <ac:spMkLst>
            <pc:docMk/>
            <pc:sldMk cId="2647570805" sldId="317"/>
            <ac:spMk id="5" creationId="{5D4F03AC-5B54-4F5F-B50F-136E01BA2993}"/>
          </ac:spMkLst>
        </pc:spChg>
        <pc:spChg chg="del mod">
          <ac:chgData name="Valentine FAYS" userId="0d3c4ed9-3a36-4da6-9cf9-d63aad3b9973" providerId="ADAL" clId="{B28C8077-09C2-4442-8DEC-A387F0FA0E1E}" dt="2021-01-05T10:41:29.174" v="544" actId="478"/>
          <ac:spMkLst>
            <pc:docMk/>
            <pc:sldMk cId="2647570805" sldId="317"/>
            <ac:spMk id="12" creationId="{3D818C96-576B-4EDA-BBF4-BA24EAFF5E35}"/>
          </ac:spMkLst>
        </pc:spChg>
        <pc:graphicFrameChg chg="add del mod">
          <ac:chgData name="Valentine FAYS" userId="0d3c4ed9-3a36-4da6-9cf9-d63aad3b9973" providerId="ADAL" clId="{B28C8077-09C2-4442-8DEC-A387F0FA0E1E}" dt="2021-01-05T10:48:36.051" v="647" actId="478"/>
          <ac:graphicFrameMkLst>
            <pc:docMk/>
            <pc:sldMk cId="2647570805" sldId="317"/>
            <ac:graphicFrameMk id="5" creationId="{59A4680A-F462-4077-8C79-139409DBA6B0}"/>
          </ac:graphicFrameMkLst>
        </pc:graphicFrameChg>
        <pc:graphicFrameChg chg="add mod">
          <ac:chgData name="Valentine FAYS" userId="0d3c4ed9-3a36-4da6-9cf9-d63aad3b9973" providerId="ADAL" clId="{B28C8077-09C2-4442-8DEC-A387F0FA0E1E}" dt="2021-01-06T13:06:28.984" v="3178" actId="692"/>
          <ac:graphicFrameMkLst>
            <pc:docMk/>
            <pc:sldMk cId="2647570805" sldId="317"/>
            <ac:graphicFrameMk id="6" creationId="{B12FEDC6-F157-43A3-BA85-6991306E3674}"/>
          </ac:graphicFrameMkLst>
        </pc:graphicFrameChg>
        <pc:graphicFrameChg chg="add del mod">
          <ac:chgData name="Valentine FAYS" userId="0d3c4ed9-3a36-4da6-9cf9-d63aad3b9973" providerId="ADAL" clId="{B28C8077-09C2-4442-8DEC-A387F0FA0E1E}" dt="2021-01-05T10:48:16.211" v="646" actId="478"/>
          <ac:graphicFrameMkLst>
            <pc:docMk/>
            <pc:sldMk cId="2647570805" sldId="317"/>
            <ac:graphicFrameMk id="7" creationId="{59A4680A-F462-4077-8C79-139409DBA6B0}"/>
          </ac:graphicFrameMkLst>
        </pc:graphicFrameChg>
        <pc:graphicFrameChg chg="add mod">
          <ac:chgData name="Valentine FAYS" userId="0d3c4ed9-3a36-4da6-9cf9-d63aad3b9973" providerId="ADAL" clId="{B28C8077-09C2-4442-8DEC-A387F0FA0E1E}" dt="2021-01-06T13:05:16.890" v="3177" actId="20577"/>
          <ac:graphicFrameMkLst>
            <pc:docMk/>
            <pc:sldMk cId="2647570805" sldId="317"/>
            <ac:graphicFrameMk id="8" creationId="{59A4680A-F462-4077-8C79-139409DBA6B0}"/>
          </ac:graphicFrameMkLst>
        </pc:graphicFrameChg>
        <pc:graphicFrameChg chg="del">
          <ac:chgData name="Valentine FAYS" userId="0d3c4ed9-3a36-4da6-9cf9-d63aad3b9973" providerId="ADAL" clId="{B28C8077-09C2-4442-8DEC-A387F0FA0E1E}" dt="2021-01-05T10:39:14.667" v="514" actId="478"/>
          <ac:graphicFrameMkLst>
            <pc:docMk/>
            <pc:sldMk cId="2647570805" sldId="317"/>
            <ac:graphicFrameMk id="11" creationId="{372563FE-53C5-4D55-A867-56220FC44417}"/>
          </ac:graphicFrameMkLst>
        </pc:graphicFrameChg>
      </pc:sldChg>
      <pc:sldChg chg="addSp delSp modSp add mod setBg">
        <pc:chgData name="Valentine FAYS" userId="0d3c4ed9-3a36-4da6-9cf9-d63aad3b9973" providerId="ADAL" clId="{B28C8077-09C2-4442-8DEC-A387F0FA0E1E}" dt="2021-01-07T08:07:20.636" v="6560" actId="403"/>
        <pc:sldMkLst>
          <pc:docMk/>
          <pc:sldMk cId="3720469482" sldId="318"/>
        </pc:sldMkLst>
        <pc:spChg chg="mod ord">
          <ac:chgData name="Valentine FAYS" userId="0d3c4ed9-3a36-4da6-9cf9-d63aad3b9973" providerId="ADAL" clId="{B28C8077-09C2-4442-8DEC-A387F0FA0E1E}" dt="2021-01-06T13:17:35.332" v="3236" actId="26606"/>
          <ac:spMkLst>
            <pc:docMk/>
            <pc:sldMk cId="3720469482" sldId="318"/>
            <ac:spMk id="3" creationId="{D2C9470B-18F7-4D29-A5D1-686CEBB8720C}"/>
          </ac:spMkLst>
        </pc:spChg>
        <pc:spChg chg="add mod">
          <ac:chgData name="Valentine FAYS" userId="0d3c4ed9-3a36-4da6-9cf9-d63aad3b9973" providerId="ADAL" clId="{B28C8077-09C2-4442-8DEC-A387F0FA0E1E}" dt="2021-01-07T07:21:22.756" v="6370" actId="20577"/>
          <ac:spMkLst>
            <pc:docMk/>
            <pc:sldMk cId="3720469482" sldId="318"/>
            <ac:spMk id="10" creationId="{E600B9A8-A7B8-4C5E-A8B7-B605D9F88DF7}"/>
          </ac:spMkLst>
        </pc:spChg>
        <pc:spChg chg="add del">
          <ac:chgData name="Valentine FAYS" userId="0d3c4ed9-3a36-4da6-9cf9-d63aad3b9973" providerId="ADAL" clId="{B28C8077-09C2-4442-8DEC-A387F0FA0E1E}" dt="2021-01-06T13:17:35.332" v="3236" actId="26606"/>
          <ac:spMkLst>
            <pc:docMk/>
            <pc:sldMk cId="3720469482" sldId="318"/>
            <ac:spMk id="14" creationId="{DA2E7C1E-2B5A-4BBA-AE51-1CD8C19309D7}"/>
          </ac:spMkLst>
        </pc:spChg>
        <pc:spChg chg="add del">
          <ac:chgData name="Valentine FAYS" userId="0d3c4ed9-3a36-4da6-9cf9-d63aad3b9973" providerId="ADAL" clId="{B28C8077-09C2-4442-8DEC-A387F0FA0E1E}" dt="2021-01-06T13:17:35.332" v="3236" actId="26606"/>
          <ac:spMkLst>
            <pc:docMk/>
            <pc:sldMk cId="3720469482" sldId="318"/>
            <ac:spMk id="16" creationId="{43DF76B1-5174-4FAF-9D19-FFEE98426836}"/>
          </ac:spMkLst>
        </pc:spChg>
        <pc:graphicFrameChg chg="add del mod">
          <ac:chgData name="Valentine FAYS" userId="0d3c4ed9-3a36-4da6-9cf9-d63aad3b9973" providerId="ADAL" clId="{B28C8077-09C2-4442-8DEC-A387F0FA0E1E}" dt="2021-01-06T13:16:15.136" v="3215" actId="478"/>
          <ac:graphicFrameMkLst>
            <pc:docMk/>
            <pc:sldMk cId="3720469482" sldId="318"/>
            <ac:graphicFrameMk id="5" creationId="{BF42218E-8309-45C5-BC70-3E60BE329B1E}"/>
          </ac:graphicFrameMkLst>
        </pc:graphicFrameChg>
        <pc:graphicFrameChg chg="add del mod">
          <ac:chgData name="Valentine FAYS" userId="0d3c4ed9-3a36-4da6-9cf9-d63aad3b9973" providerId="ADAL" clId="{B28C8077-09C2-4442-8DEC-A387F0FA0E1E}" dt="2021-01-06T13:16:19.399" v="3218" actId="478"/>
          <ac:graphicFrameMkLst>
            <pc:docMk/>
            <pc:sldMk cId="3720469482" sldId="318"/>
            <ac:graphicFrameMk id="6" creationId="{3C62CA0F-C965-472E-9595-E375DCBA74C1}"/>
          </ac:graphicFrameMkLst>
        </pc:graphicFrameChg>
        <pc:graphicFrameChg chg="del">
          <ac:chgData name="Valentine FAYS" userId="0d3c4ed9-3a36-4da6-9cf9-d63aad3b9973" providerId="ADAL" clId="{B28C8077-09C2-4442-8DEC-A387F0FA0E1E}" dt="2021-01-05T11:12:54.263" v="709" actId="478"/>
          <ac:graphicFrameMkLst>
            <pc:docMk/>
            <pc:sldMk cId="3720469482" sldId="318"/>
            <ac:graphicFrameMk id="6" creationId="{B12FEDC6-F157-43A3-BA85-6991306E3674}"/>
          </ac:graphicFrameMkLst>
        </pc:graphicFrameChg>
        <pc:graphicFrameChg chg="add mod">
          <ac:chgData name="Valentine FAYS" userId="0d3c4ed9-3a36-4da6-9cf9-d63aad3b9973" providerId="ADAL" clId="{B28C8077-09C2-4442-8DEC-A387F0FA0E1E}" dt="2021-01-06T13:17:35.332" v="3236" actId="26606"/>
          <ac:graphicFrameMkLst>
            <pc:docMk/>
            <pc:sldMk cId="3720469482" sldId="318"/>
            <ac:graphicFrameMk id="7" creationId="{582A5D86-E7D1-437E-8230-BABD67574BDD}"/>
          </ac:graphicFrameMkLst>
        </pc:graphicFrameChg>
        <pc:graphicFrameChg chg="del">
          <ac:chgData name="Valentine FAYS" userId="0d3c4ed9-3a36-4da6-9cf9-d63aad3b9973" providerId="ADAL" clId="{B28C8077-09C2-4442-8DEC-A387F0FA0E1E}" dt="2021-01-05T11:12:54.263" v="709" actId="478"/>
          <ac:graphicFrameMkLst>
            <pc:docMk/>
            <pc:sldMk cId="3720469482" sldId="318"/>
            <ac:graphicFrameMk id="8" creationId="{59A4680A-F462-4077-8C79-139409DBA6B0}"/>
          </ac:graphicFrameMkLst>
        </pc:graphicFrameChg>
        <pc:graphicFrameChg chg="add del mod">
          <ac:chgData name="Valentine FAYS" userId="0d3c4ed9-3a36-4da6-9cf9-d63aad3b9973" providerId="ADAL" clId="{B28C8077-09C2-4442-8DEC-A387F0FA0E1E}" dt="2021-01-06T13:17:26.144" v="3230" actId="478"/>
          <ac:graphicFrameMkLst>
            <pc:docMk/>
            <pc:sldMk cId="3720469482" sldId="318"/>
            <ac:graphicFrameMk id="8" creationId="{BF42218E-8309-45C5-BC70-3E60BE329B1E}"/>
          </ac:graphicFrameMkLst>
        </pc:graphicFrameChg>
        <pc:graphicFrameChg chg="add mod">
          <ac:chgData name="Valentine FAYS" userId="0d3c4ed9-3a36-4da6-9cf9-d63aad3b9973" providerId="ADAL" clId="{B28C8077-09C2-4442-8DEC-A387F0FA0E1E}" dt="2021-01-07T08:07:20.636" v="6560" actId="403"/>
          <ac:graphicFrameMkLst>
            <pc:docMk/>
            <pc:sldMk cId="3720469482" sldId="318"/>
            <ac:graphicFrameMk id="9" creationId="{BF42218E-8309-45C5-BC70-3E60BE329B1E}"/>
          </ac:graphicFrameMkLst>
        </pc:graphicFrameChg>
      </pc:sldChg>
      <pc:sldChg chg="modSp add del mod">
        <pc:chgData name="Valentine FAYS" userId="0d3c4ed9-3a36-4da6-9cf9-d63aad3b9973" providerId="ADAL" clId="{B28C8077-09C2-4442-8DEC-A387F0FA0E1E}" dt="2021-01-07T08:06:58.201" v="6558" actId="20577"/>
        <pc:sldMkLst>
          <pc:docMk/>
          <pc:sldMk cId="3269559529" sldId="319"/>
        </pc:sldMkLst>
        <pc:spChg chg="mod">
          <ac:chgData name="Valentine FAYS" userId="0d3c4ed9-3a36-4da6-9cf9-d63aad3b9973" providerId="ADAL" clId="{B28C8077-09C2-4442-8DEC-A387F0FA0E1E}" dt="2021-01-06T11:39:20.410" v="2993" actId="20577"/>
          <ac:spMkLst>
            <pc:docMk/>
            <pc:sldMk cId="3269559529" sldId="319"/>
            <ac:spMk id="2" creationId="{F2A75E87-A9C9-4951-8D4F-43598187F9AF}"/>
          </ac:spMkLst>
        </pc:spChg>
        <pc:spChg chg="mod">
          <ac:chgData name="Valentine FAYS" userId="0d3c4ed9-3a36-4da6-9cf9-d63aad3b9973" providerId="ADAL" clId="{B28C8077-09C2-4442-8DEC-A387F0FA0E1E}" dt="2021-01-07T08:06:58.201" v="6558" actId="20577"/>
          <ac:spMkLst>
            <pc:docMk/>
            <pc:sldMk cId="3269559529" sldId="319"/>
            <ac:spMk id="3" creationId="{8370BFCA-968E-4AB7-8D17-A9E38D029C76}"/>
          </ac:spMkLst>
        </pc:spChg>
      </pc:sldChg>
      <pc:sldChg chg="addSp delSp modSp add mod">
        <pc:chgData name="Valentine FAYS" userId="0d3c4ed9-3a36-4da6-9cf9-d63aad3b9973" providerId="ADAL" clId="{B28C8077-09C2-4442-8DEC-A387F0FA0E1E}" dt="2021-01-07T08:05:07.943" v="6543" actId="20577"/>
        <pc:sldMkLst>
          <pc:docMk/>
          <pc:sldMk cId="1748768685" sldId="320"/>
        </pc:sldMkLst>
        <pc:spChg chg="mod">
          <ac:chgData name="Valentine FAYS" userId="0d3c4ed9-3a36-4da6-9cf9-d63aad3b9973" providerId="ADAL" clId="{B28C8077-09C2-4442-8DEC-A387F0FA0E1E}" dt="2021-01-06T11:34:46.769" v="2482" actId="20577"/>
          <ac:spMkLst>
            <pc:docMk/>
            <pc:sldMk cId="1748768685" sldId="320"/>
            <ac:spMk id="2" creationId="{C4F4F9DB-C76D-447A-9A58-BCA9A3EB99A9}"/>
          </ac:spMkLst>
        </pc:spChg>
        <pc:spChg chg="mod">
          <ac:chgData name="Valentine FAYS" userId="0d3c4ed9-3a36-4da6-9cf9-d63aad3b9973" providerId="ADAL" clId="{B28C8077-09C2-4442-8DEC-A387F0FA0E1E}" dt="2021-01-07T08:05:07.943" v="6543" actId="20577"/>
          <ac:spMkLst>
            <pc:docMk/>
            <pc:sldMk cId="1748768685" sldId="320"/>
            <ac:spMk id="3" creationId="{0C37B2AA-A9B3-4246-A39D-0C56E5F9A9D4}"/>
          </ac:spMkLst>
        </pc:spChg>
        <pc:spChg chg="add del">
          <ac:chgData name="Valentine FAYS" userId="0d3c4ed9-3a36-4da6-9cf9-d63aad3b9973" providerId="ADAL" clId="{B28C8077-09C2-4442-8DEC-A387F0FA0E1E}" dt="2021-01-06T16:10:35.622" v="3549" actId="478"/>
          <ac:spMkLst>
            <pc:docMk/>
            <pc:sldMk cId="1748768685" sldId="320"/>
            <ac:spMk id="6" creationId="{7E731CC6-309F-4DAE-87C2-39B33D8075E5}"/>
          </ac:spMkLst>
        </pc:spChg>
      </pc:sldChg>
      <pc:sldChg chg="modSp add del mod">
        <pc:chgData name="Valentine FAYS" userId="0d3c4ed9-3a36-4da6-9cf9-d63aad3b9973" providerId="ADAL" clId="{B28C8077-09C2-4442-8DEC-A387F0FA0E1E}" dt="2021-01-06T11:43:11.497" v="3066" actId="47"/>
        <pc:sldMkLst>
          <pc:docMk/>
          <pc:sldMk cId="2181819708" sldId="321"/>
        </pc:sldMkLst>
        <pc:spChg chg="mod">
          <ac:chgData name="Valentine FAYS" userId="0d3c4ed9-3a36-4da6-9cf9-d63aad3b9973" providerId="ADAL" clId="{B28C8077-09C2-4442-8DEC-A387F0FA0E1E}" dt="2021-01-06T11:18:36.773" v="2372" actId="20577"/>
          <ac:spMkLst>
            <pc:docMk/>
            <pc:sldMk cId="2181819708" sldId="321"/>
            <ac:spMk id="3" creationId="{56830836-3835-4BC4-809B-DDD2348B0452}"/>
          </ac:spMkLst>
        </pc:spChg>
      </pc:sldChg>
      <pc:sldChg chg="modSp add mod">
        <pc:chgData name="Valentine FAYS" userId="0d3c4ed9-3a36-4da6-9cf9-d63aad3b9973" providerId="ADAL" clId="{B28C8077-09C2-4442-8DEC-A387F0FA0E1E}" dt="2021-01-07T07:19:37.630" v="6368" actId="27636"/>
        <pc:sldMkLst>
          <pc:docMk/>
          <pc:sldMk cId="3895446049" sldId="321"/>
        </pc:sldMkLst>
        <pc:spChg chg="mod">
          <ac:chgData name="Valentine FAYS" userId="0d3c4ed9-3a36-4da6-9cf9-d63aad3b9973" providerId="ADAL" clId="{B28C8077-09C2-4442-8DEC-A387F0FA0E1E}" dt="2021-01-06T16:32:57.275" v="5238" actId="20577"/>
          <ac:spMkLst>
            <pc:docMk/>
            <pc:sldMk cId="3895446049" sldId="321"/>
            <ac:spMk id="2" creationId="{C4F4F9DB-C76D-447A-9A58-BCA9A3EB99A9}"/>
          </ac:spMkLst>
        </pc:spChg>
        <pc:spChg chg="mod">
          <ac:chgData name="Valentine FAYS" userId="0d3c4ed9-3a36-4da6-9cf9-d63aad3b9973" providerId="ADAL" clId="{B28C8077-09C2-4442-8DEC-A387F0FA0E1E}" dt="2021-01-07T07:19:37.630" v="6368" actId="27636"/>
          <ac:spMkLst>
            <pc:docMk/>
            <pc:sldMk cId="3895446049" sldId="321"/>
            <ac:spMk id="3" creationId="{0C37B2AA-A9B3-4246-A39D-0C56E5F9A9D4}"/>
          </ac:spMkLst>
        </pc:spChg>
      </pc:sldChg>
      <pc:sldChg chg="modSp add mod">
        <pc:chgData name="Valentine FAYS" userId="0d3c4ed9-3a36-4da6-9cf9-d63aad3b9973" providerId="ADAL" clId="{B28C8077-09C2-4442-8DEC-A387F0FA0E1E}" dt="2021-01-07T08:21:26.355" v="6561" actId="20577"/>
        <pc:sldMkLst>
          <pc:docMk/>
          <pc:sldMk cId="2372317889" sldId="322"/>
        </pc:sldMkLst>
        <pc:spChg chg="mod">
          <ac:chgData name="Valentine FAYS" userId="0d3c4ed9-3a36-4da6-9cf9-d63aad3b9973" providerId="ADAL" clId="{B28C8077-09C2-4442-8DEC-A387F0FA0E1E}" dt="2021-01-07T08:21:26.355" v="6561" actId="20577"/>
          <ac:spMkLst>
            <pc:docMk/>
            <pc:sldMk cId="2372317889" sldId="322"/>
            <ac:spMk id="3" creationId="{8370BFCA-968E-4AB7-8D17-A9E38D029C76}"/>
          </ac:spMkLst>
        </pc:spChg>
      </pc:sldChg>
      <pc:sldChg chg="modSp add mod">
        <pc:chgData name="Valentine FAYS" userId="0d3c4ed9-3a36-4da6-9cf9-d63aad3b9973" providerId="ADAL" clId="{B28C8077-09C2-4442-8DEC-A387F0FA0E1E}" dt="2021-01-07T07:17:59.602" v="6329" actId="20577"/>
        <pc:sldMkLst>
          <pc:docMk/>
          <pc:sldMk cId="2647670975" sldId="323"/>
        </pc:sldMkLst>
        <pc:spChg chg="mod">
          <ac:chgData name="Valentine FAYS" userId="0d3c4ed9-3a36-4da6-9cf9-d63aad3b9973" providerId="ADAL" clId="{B28C8077-09C2-4442-8DEC-A387F0FA0E1E}" dt="2021-01-07T07:16:45.332" v="6249" actId="20577"/>
          <ac:spMkLst>
            <pc:docMk/>
            <pc:sldMk cId="2647670975" sldId="323"/>
            <ac:spMk id="2" creationId="{D748BA68-E159-4399-B368-D8A5482743D1}"/>
          </ac:spMkLst>
        </pc:spChg>
        <pc:spChg chg="mod">
          <ac:chgData name="Valentine FAYS" userId="0d3c4ed9-3a36-4da6-9cf9-d63aad3b9973" providerId="ADAL" clId="{B28C8077-09C2-4442-8DEC-A387F0FA0E1E}" dt="2021-01-07T07:17:59.602" v="6329" actId="20577"/>
          <ac:spMkLst>
            <pc:docMk/>
            <pc:sldMk cId="2647670975" sldId="323"/>
            <ac:spMk id="3" creationId="{ECD6C32A-4093-40FF-9ADF-366F8FA8B9AB}"/>
          </ac:spMkLst>
        </pc:spChg>
      </pc:sldChg>
    </pc:docChg>
  </pc:docChgLst>
  <pc:docChgLst>
    <pc:chgData name="Valentine FAYS" userId="0d3c4ed9-3a36-4da6-9cf9-d63aad3b9973" providerId="ADAL" clId="{D12E02DD-DDAB-4912-852B-0068692D6D41}"/>
    <pc:docChg chg="undo redo custSel addSld delSld modSld sldOrd">
      <pc:chgData name="Valentine FAYS" userId="0d3c4ed9-3a36-4da6-9cf9-d63aad3b9973" providerId="ADAL" clId="{D12E02DD-DDAB-4912-852B-0068692D6D41}" dt="2022-01-09T20:25:39.173" v="2927" actId="20577"/>
      <pc:docMkLst>
        <pc:docMk/>
      </pc:docMkLst>
      <pc:sldChg chg="addSp delSp modSp mod">
        <pc:chgData name="Valentine FAYS" userId="0d3c4ed9-3a36-4da6-9cf9-d63aad3b9973" providerId="ADAL" clId="{D12E02DD-DDAB-4912-852B-0068692D6D41}" dt="2022-01-06T08:40:11.613" v="531" actId="1076"/>
        <pc:sldMkLst>
          <pc:docMk/>
          <pc:sldMk cId="2258825466" sldId="257"/>
        </pc:sldMkLst>
        <pc:spChg chg="mod">
          <ac:chgData name="Valentine FAYS" userId="0d3c4ed9-3a36-4da6-9cf9-d63aad3b9973" providerId="ADAL" clId="{D12E02DD-DDAB-4912-852B-0068692D6D41}" dt="2021-12-23T13:33:07.670" v="25" actId="404"/>
          <ac:spMkLst>
            <pc:docMk/>
            <pc:sldMk cId="2258825466" sldId="257"/>
            <ac:spMk id="2" creationId="{D748BA68-E159-4399-B368-D8A5482743D1}"/>
          </ac:spMkLst>
        </pc:spChg>
        <pc:spChg chg="mod">
          <ac:chgData name="Valentine FAYS" userId="0d3c4ed9-3a36-4da6-9cf9-d63aad3b9973" providerId="ADAL" clId="{D12E02DD-DDAB-4912-852B-0068692D6D41}" dt="2022-01-06T08:39:25.550" v="523" actId="947"/>
          <ac:spMkLst>
            <pc:docMk/>
            <pc:sldMk cId="2258825466" sldId="257"/>
            <ac:spMk id="3" creationId="{ECD6C32A-4093-40FF-9ADF-366F8FA8B9AB}"/>
          </ac:spMkLst>
        </pc:spChg>
        <pc:picChg chg="del">
          <ac:chgData name="Valentine FAYS" userId="0d3c4ed9-3a36-4da6-9cf9-d63aad3b9973" providerId="ADAL" clId="{D12E02DD-DDAB-4912-852B-0068692D6D41}" dt="2022-01-06T08:39:38.054" v="524" actId="478"/>
          <ac:picMkLst>
            <pc:docMk/>
            <pc:sldMk cId="2258825466" sldId="257"/>
            <ac:picMk id="5" creationId="{257F38E0-4145-42D3-9510-E42A7142F45D}"/>
          </ac:picMkLst>
        </pc:picChg>
        <pc:picChg chg="add mod">
          <ac:chgData name="Valentine FAYS" userId="0d3c4ed9-3a36-4da6-9cf9-d63aad3b9973" providerId="ADAL" clId="{D12E02DD-DDAB-4912-852B-0068692D6D41}" dt="2022-01-06T08:40:11.613" v="531" actId="1076"/>
          <ac:picMkLst>
            <pc:docMk/>
            <pc:sldMk cId="2258825466" sldId="257"/>
            <ac:picMk id="7" creationId="{C7AF5DA6-2852-4553-8CFD-F4FA75DC332A}"/>
          </ac:picMkLst>
        </pc:picChg>
      </pc:sldChg>
      <pc:sldChg chg="delSp modSp mod">
        <pc:chgData name="Valentine FAYS" userId="0d3c4ed9-3a36-4da6-9cf9-d63aad3b9973" providerId="ADAL" clId="{D12E02DD-DDAB-4912-852B-0068692D6D41}" dt="2022-01-09T11:36:08.601" v="2785" actId="403"/>
        <pc:sldMkLst>
          <pc:docMk/>
          <pc:sldMk cId="1046834202" sldId="258"/>
        </pc:sldMkLst>
        <pc:spChg chg="mod">
          <ac:chgData name="Valentine FAYS" userId="0d3c4ed9-3a36-4da6-9cf9-d63aad3b9973" providerId="ADAL" clId="{D12E02DD-DDAB-4912-852B-0068692D6D41}" dt="2022-01-09T11:36:08.601" v="2785" actId="403"/>
          <ac:spMkLst>
            <pc:docMk/>
            <pc:sldMk cId="1046834202" sldId="258"/>
            <ac:spMk id="3" creationId="{0C37B2AA-A9B3-4246-A39D-0C56E5F9A9D4}"/>
          </ac:spMkLst>
        </pc:spChg>
        <pc:graphicFrameChg chg="del">
          <ac:chgData name="Valentine FAYS" userId="0d3c4ed9-3a36-4da6-9cf9-d63aad3b9973" providerId="ADAL" clId="{D12E02DD-DDAB-4912-852B-0068692D6D41}" dt="2021-12-23T13:35:05.325" v="43" actId="478"/>
          <ac:graphicFrameMkLst>
            <pc:docMk/>
            <pc:sldMk cId="1046834202" sldId="258"/>
            <ac:graphicFrameMk id="8" creationId="{3C62CA0F-C965-472E-9595-E375DCBA74C1}"/>
          </ac:graphicFrameMkLst>
        </pc:graphicFrameChg>
      </pc:sldChg>
      <pc:sldChg chg="modSp mod">
        <pc:chgData name="Valentine FAYS" userId="0d3c4ed9-3a36-4da6-9cf9-d63aad3b9973" providerId="ADAL" clId="{D12E02DD-DDAB-4912-852B-0068692D6D41}" dt="2022-01-09T11:38:12.696" v="2802" actId="14100"/>
        <pc:sldMkLst>
          <pc:docMk/>
          <pc:sldMk cId="2618976715" sldId="295"/>
        </pc:sldMkLst>
        <pc:spChg chg="mod">
          <ac:chgData name="Valentine FAYS" userId="0d3c4ed9-3a36-4da6-9cf9-d63aad3b9973" providerId="ADAL" clId="{D12E02DD-DDAB-4912-852B-0068692D6D41}" dt="2021-12-23T14:53:15.138" v="351" actId="403"/>
          <ac:spMkLst>
            <pc:docMk/>
            <pc:sldMk cId="2618976715" sldId="295"/>
            <ac:spMk id="5" creationId="{F7DDE45D-95AC-4075-ADD4-D473B9C57C71}"/>
          </ac:spMkLst>
        </pc:spChg>
        <pc:graphicFrameChg chg="mod modGraphic">
          <ac:chgData name="Valentine FAYS" userId="0d3c4ed9-3a36-4da6-9cf9-d63aad3b9973" providerId="ADAL" clId="{D12E02DD-DDAB-4912-852B-0068692D6D41}" dt="2022-01-09T11:38:12.696" v="2802" actId="14100"/>
          <ac:graphicFrameMkLst>
            <pc:docMk/>
            <pc:sldMk cId="2618976715" sldId="295"/>
            <ac:graphicFrameMk id="8" creationId="{69236346-3B78-4A03-8AE6-E98A1EDEB311}"/>
          </ac:graphicFrameMkLst>
        </pc:graphicFrameChg>
      </pc:sldChg>
      <pc:sldChg chg="delSp modSp mod">
        <pc:chgData name="Valentine FAYS" userId="0d3c4ed9-3a36-4da6-9cf9-d63aad3b9973" providerId="ADAL" clId="{D12E02DD-DDAB-4912-852B-0068692D6D41}" dt="2022-01-09T15:17:14.988" v="2886" actId="478"/>
        <pc:sldMkLst>
          <pc:docMk/>
          <pc:sldMk cId="2502765619" sldId="307"/>
        </pc:sldMkLst>
        <pc:spChg chg="mod">
          <ac:chgData name="Valentine FAYS" userId="0d3c4ed9-3a36-4da6-9cf9-d63aad3b9973" providerId="ADAL" clId="{D12E02DD-DDAB-4912-852B-0068692D6D41}" dt="2022-01-09T11:37:02.714" v="2795" actId="27636"/>
          <ac:spMkLst>
            <pc:docMk/>
            <pc:sldMk cId="2502765619" sldId="307"/>
            <ac:spMk id="3" creationId="{56830836-3835-4BC4-809B-DDD2348B0452}"/>
          </ac:spMkLst>
        </pc:spChg>
        <pc:spChg chg="del mod">
          <ac:chgData name="Valentine FAYS" userId="0d3c4ed9-3a36-4da6-9cf9-d63aad3b9973" providerId="ADAL" clId="{D12E02DD-DDAB-4912-852B-0068692D6D41}" dt="2022-01-09T15:17:14.988" v="2886" actId="478"/>
          <ac:spMkLst>
            <pc:docMk/>
            <pc:sldMk cId="2502765619" sldId="307"/>
            <ac:spMk id="5" creationId="{4FB6224F-E74B-4AF9-9D44-4CCBCE06B904}"/>
          </ac:spMkLst>
        </pc:spChg>
      </pc:sldChg>
      <pc:sldChg chg="modSp mod">
        <pc:chgData name="Valentine FAYS" userId="0d3c4ed9-3a36-4da6-9cf9-d63aad3b9973" providerId="ADAL" clId="{D12E02DD-DDAB-4912-852B-0068692D6D41}" dt="2022-01-09T16:15:45.706" v="2918" actId="20577"/>
        <pc:sldMkLst>
          <pc:docMk/>
          <pc:sldMk cId="680374190" sldId="312"/>
        </pc:sldMkLst>
        <pc:spChg chg="mod">
          <ac:chgData name="Valentine FAYS" userId="0d3c4ed9-3a36-4da6-9cf9-d63aad3b9973" providerId="ADAL" clId="{D12E02DD-DDAB-4912-852B-0068692D6D41}" dt="2022-01-06T09:39:10.079" v="2070" actId="2711"/>
          <ac:spMkLst>
            <pc:docMk/>
            <pc:sldMk cId="680374190" sldId="312"/>
            <ac:spMk id="3" creationId="{D2C9470B-18F7-4D29-A5D1-686CEBB8720C}"/>
          </ac:spMkLst>
        </pc:spChg>
        <pc:spChg chg="mod">
          <ac:chgData name="Valentine FAYS" userId="0d3c4ed9-3a36-4da6-9cf9-d63aad3b9973" providerId="ADAL" clId="{D12E02DD-DDAB-4912-852B-0068692D6D41}" dt="2021-12-23T14:53:43.857" v="356" actId="1076"/>
          <ac:spMkLst>
            <pc:docMk/>
            <pc:sldMk cId="680374190" sldId="312"/>
            <ac:spMk id="7" creationId="{AB30BB2E-E3EE-45CF-8EC7-BF4237A6858A}"/>
          </ac:spMkLst>
        </pc:spChg>
        <pc:graphicFrameChg chg="mod modGraphic">
          <ac:chgData name="Valentine FAYS" userId="0d3c4ed9-3a36-4da6-9cf9-d63aad3b9973" providerId="ADAL" clId="{D12E02DD-DDAB-4912-852B-0068692D6D41}" dt="2022-01-09T16:15:45.706" v="2918" actId="20577"/>
          <ac:graphicFrameMkLst>
            <pc:docMk/>
            <pc:sldMk cId="680374190" sldId="312"/>
            <ac:graphicFrameMk id="8" creationId="{69236346-3B78-4A03-8AE6-E98A1EDEB311}"/>
          </ac:graphicFrameMkLst>
        </pc:graphicFrameChg>
      </pc:sldChg>
      <pc:sldChg chg="del">
        <pc:chgData name="Valentine FAYS" userId="0d3c4ed9-3a36-4da6-9cf9-d63aad3b9973" providerId="ADAL" clId="{D12E02DD-DDAB-4912-852B-0068692D6D41}" dt="2021-12-23T13:42:16.192" v="129" actId="2696"/>
        <pc:sldMkLst>
          <pc:docMk/>
          <pc:sldMk cId="3673042525" sldId="316"/>
        </pc:sldMkLst>
      </pc:sldChg>
      <pc:sldChg chg="del">
        <pc:chgData name="Valentine FAYS" userId="0d3c4ed9-3a36-4da6-9cf9-d63aad3b9973" providerId="ADAL" clId="{D12E02DD-DDAB-4912-852B-0068692D6D41}" dt="2021-12-23T13:42:20.236" v="130" actId="2696"/>
        <pc:sldMkLst>
          <pc:docMk/>
          <pc:sldMk cId="3720469482" sldId="318"/>
        </pc:sldMkLst>
      </pc:sldChg>
      <pc:sldChg chg="modSp mod">
        <pc:chgData name="Valentine FAYS" userId="0d3c4ed9-3a36-4da6-9cf9-d63aad3b9973" providerId="ADAL" clId="{D12E02DD-DDAB-4912-852B-0068692D6D41}" dt="2022-01-09T11:39:03.072" v="2866" actId="20577"/>
        <pc:sldMkLst>
          <pc:docMk/>
          <pc:sldMk cId="3269559529" sldId="319"/>
        </pc:sldMkLst>
        <pc:spChg chg="mod">
          <ac:chgData name="Valentine FAYS" userId="0d3c4ed9-3a36-4da6-9cf9-d63aad3b9973" providerId="ADAL" clId="{D12E02DD-DDAB-4912-852B-0068692D6D41}" dt="2022-01-09T11:39:03.072" v="2866" actId="20577"/>
          <ac:spMkLst>
            <pc:docMk/>
            <pc:sldMk cId="3269559529" sldId="319"/>
            <ac:spMk id="3" creationId="{8370BFCA-968E-4AB7-8D17-A9E38D029C76}"/>
          </ac:spMkLst>
        </pc:spChg>
      </pc:sldChg>
      <pc:sldChg chg="del">
        <pc:chgData name="Valentine FAYS" userId="0d3c4ed9-3a36-4da6-9cf9-d63aad3b9973" providerId="ADAL" clId="{D12E02DD-DDAB-4912-852B-0068692D6D41}" dt="2021-12-23T13:35:42.328" v="54" actId="47"/>
        <pc:sldMkLst>
          <pc:docMk/>
          <pc:sldMk cId="1748768685" sldId="320"/>
        </pc:sldMkLst>
      </pc:sldChg>
      <pc:sldChg chg="modSp mod">
        <pc:chgData name="Valentine FAYS" userId="0d3c4ed9-3a36-4da6-9cf9-d63aad3b9973" providerId="ADAL" clId="{D12E02DD-DDAB-4912-852B-0068692D6D41}" dt="2022-01-09T11:36:19.646" v="2787" actId="403"/>
        <pc:sldMkLst>
          <pc:docMk/>
          <pc:sldMk cId="3895446049" sldId="321"/>
        </pc:sldMkLst>
        <pc:spChg chg="mod">
          <ac:chgData name="Valentine FAYS" userId="0d3c4ed9-3a36-4da6-9cf9-d63aad3b9973" providerId="ADAL" clId="{D12E02DD-DDAB-4912-852B-0068692D6D41}" dt="2022-01-06T09:18:23.285" v="1399" actId="1076"/>
          <ac:spMkLst>
            <pc:docMk/>
            <pc:sldMk cId="3895446049" sldId="321"/>
            <ac:spMk id="2" creationId="{C4F4F9DB-C76D-447A-9A58-BCA9A3EB99A9}"/>
          </ac:spMkLst>
        </pc:spChg>
        <pc:spChg chg="mod">
          <ac:chgData name="Valentine FAYS" userId="0d3c4ed9-3a36-4da6-9cf9-d63aad3b9973" providerId="ADAL" clId="{D12E02DD-DDAB-4912-852B-0068692D6D41}" dt="2022-01-09T11:36:19.646" v="2787" actId="403"/>
          <ac:spMkLst>
            <pc:docMk/>
            <pc:sldMk cId="3895446049" sldId="321"/>
            <ac:spMk id="3" creationId="{0C37B2AA-A9B3-4246-A39D-0C56E5F9A9D4}"/>
          </ac:spMkLst>
        </pc:spChg>
      </pc:sldChg>
      <pc:sldChg chg="modSp mod">
        <pc:chgData name="Valentine FAYS" userId="0d3c4ed9-3a36-4da6-9cf9-d63aad3b9973" providerId="ADAL" clId="{D12E02DD-DDAB-4912-852B-0068692D6D41}" dt="2022-01-09T13:32:28.712" v="2881"/>
        <pc:sldMkLst>
          <pc:docMk/>
          <pc:sldMk cId="2372317889" sldId="322"/>
        </pc:sldMkLst>
        <pc:spChg chg="mod">
          <ac:chgData name="Valentine FAYS" userId="0d3c4ed9-3a36-4da6-9cf9-d63aad3b9973" providerId="ADAL" clId="{D12E02DD-DDAB-4912-852B-0068692D6D41}" dt="2022-01-09T13:32:28.712" v="2881"/>
          <ac:spMkLst>
            <pc:docMk/>
            <pc:sldMk cId="2372317889" sldId="322"/>
            <ac:spMk id="3" creationId="{8370BFCA-968E-4AB7-8D17-A9E38D029C76}"/>
          </ac:spMkLst>
        </pc:spChg>
      </pc:sldChg>
      <pc:sldChg chg="addSp delSp modSp mod">
        <pc:chgData name="Valentine FAYS" userId="0d3c4ed9-3a36-4da6-9cf9-d63aad3b9973" providerId="ADAL" clId="{D12E02DD-DDAB-4912-852B-0068692D6D41}" dt="2022-01-09T20:25:39.173" v="2927" actId="20577"/>
        <pc:sldMkLst>
          <pc:docMk/>
          <pc:sldMk cId="2647670975" sldId="323"/>
        </pc:sldMkLst>
        <pc:spChg chg="mod">
          <ac:chgData name="Valentine FAYS" userId="0d3c4ed9-3a36-4da6-9cf9-d63aad3b9973" providerId="ADAL" clId="{D12E02DD-DDAB-4912-852B-0068692D6D41}" dt="2022-01-09T20:25:39.173" v="2927" actId="20577"/>
          <ac:spMkLst>
            <pc:docMk/>
            <pc:sldMk cId="2647670975" sldId="323"/>
            <ac:spMk id="2" creationId="{D748BA68-E159-4399-B368-D8A5482743D1}"/>
          </ac:spMkLst>
        </pc:spChg>
        <pc:spChg chg="mod">
          <ac:chgData name="Valentine FAYS" userId="0d3c4ed9-3a36-4da6-9cf9-d63aad3b9973" providerId="ADAL" clId="{D12E02DD-DDAB-4912-852B-0068692D6D41}" dt="2021-12-23T14:48:37.505" v="286" actId="115"/>
          <ac:spMkLst>
            <pc:docMk/>
            <pc:sldMk cId="2647670975" sldId="323"/>
            <ac:spMk id="3" creationId="{ECD6C32A-4093-40FF-9ADF-366F8FA8B9AB}"/>
          </ac:spMkLst>
        </pc:spChg>
        <pc:picChg chg="del">
          <ac:chgData name="Valentine FAYS" userId="0d3c4ed9-3a36-4da6-9cf9-d63aad3b9973" providerId="ADAL" clId="{D12E02DD-DDAB-4912-852B-0068692D6D41}" dt="2022-01-09T20:25:31.442" v="2925" actId="478"/>
          <ac:picMkLst>
            <pc:docMk/>
            <pc:sldMk cId="2647670975" sldId="323"/>
            <ac:picMk id="5" creationId="{257F38E0-4145-42D3-9510-E42A7142F45D}"/>
          </ac:picMkLst>
        </pc:picChg>
        <pc:picChg chg="add mod">
          <ac:chgData name="Valentine FAYS" userId="0d3c4ed9-3a36-4da6-9cf9-d63aad3b9973" providerId="ADAL" clId="{D12E02DD-DDAB-4912-852B-0068692D6D41}" dt="2022-01-09T20:25:31.854" v="2926"/>
          <ac:picMkLst>
            <pc:docMk/>
            <pc:sldMk cId="2647670975" sldId="323"/>
            <ac:picMk id="7" creationId="{D7DEFA01-6F45-4E06-BBBD-CF0D7B343FC7}"/>
          </ac:picMkLst>
        </pc:picChg>
      </pc:sldChg>
      <pc:sldChg chg="modSp new mod">
        <pc:chgData name="Valentine FAYS" userId="0d3c4ed9-3a36-4da6-9cf9-d63aad3b9973" providerId="ADAL" clId="{D12E02DD-DDAB-4912-852B-0068692D6D41}" dt="2022-01-09T11:36:39.225" v="2792" actId="403"/>
        <pc:sldMkLst>
          <pc:docMk/>
          <pc:sldMk cId="516805936" sldId="324"/>
        </pc:sldMkLst>
        <pc:spChg chg="mod">
          <ac:chgData name="Valentine FAYS" userId="0d3c4ed9-3a36-4da6-9cf9-d63aad3b9973" providerId="ADAL" clId="{D12E02DD-DDAB-4912-852B-0068692D6D41}" dt="2022-01-06T09:26:21.290" v="1917" actId="20577"/>
          <ac:spMkLst>
            <pc:docMk/>
            <pc:sldMk cId="516805936" sldId="324"/>
            <ac:spMk id="2" creationId="{AA897C70-E127-48F4-9D58-BE2A6ACCD71B}"/>
          </ac:spMkLst>
        </pc:spChg>
        <pc:spChg chg="mod">
          <ac:chgData name="Valentine FAYS" userId="0d3c4ed9-3a36-4da6-9cf9-d63aad3b9973" providerId="ADAL" clId="{D12E02DD-DDAB-4912-852B-0068692D6D41}" dt="2022-01-09T11:36:39.225" v="2792" actId="403"/>
          <ac:spMkLst>
            <pc:docMk/>
            <pc:sldMk cId="516805936" sldId="324"/>
            <ac:spMk id="3" creationId="{9A9E0BB3-4C86-477F-9328-4FCC40CDDD41}"/>
          </ac:spMkLst>
        </pc:spChg>
      </pc:sldChg>
      <pc:sldChg chg="addSp delSp modSp add mod ord">
        <pc:chgData name="Valentine FAYS" userId="0d3c4ed9-3a36-4da6-9cf9-d63aad3b9973" providerId="ADAL" clId="{D12E02DD-DDAB-4912-852B-0068692D6D41}" dt="2022-01-09T16:15:41.389" v="2916" actId="20577"/>
        <pc:sldMkLst>
          <pc:docMk/>
          <pc:sldMk cId="1295469647" sldId="325"/>
        </pc:sldMkLst>
        <pc:spChg chg="del mod">
          <ac:chgData name="Valentine FAYS" userId="0d3c4ed9-3a36-4da6-9cf9-d63aad3b9973" providerId="ADAL" clId="{D12E02DD-DDAB-4912-852B-0068692D6D41}" dt="2022-01-06T09:40:44.896" v="2092" actId="478"/>
          <ac:spMkLst>
            <pc:docMk/>
            <pc:sldMk cId="1295469647" sldId="325"/>
            <ac:spMk id="2" creationId="{AA897C70-E127-48F4-9D58-BE2A6ACCD71B}"/>
          </ac:spMkLst>
        </pc:spChg>
        <pc:spChg chg="add del mod">
          <ac:chgData name="Valentine FAYS" userId="0d3c4ed9-3a36-4da6-9cf9-d63aad3b9973" providerId="ADAL" clId="{D12E02DD-DDAB-4912-852B-0068692D6D41}" dt="2021-12-23T14:45:40.181" v="267"/>
          <ac:spMkLst>
            <pc:docMk/>
            <pc:sldMk cId="1295469647" sldId="325"/>
            <ac:spMk id="3" creationId="{9A9E0BB3-4C86-477F-9328-4FCC40CDDD41}"/>
          </ac:spMkLst>
        </pc:spChg>
        <pc:spChg chg="add mod">
          <ac:chgData name="Valentine FAYS" userId="0d3c4ed9-3a36-4da6-9cf9-d63aad3b9973" providerId="ADAL" clId="{D12E02DD-DDAB-4912-852B-0068692D6D41}" dt="2022-01-06T09:40:40.792" v="2091" actId="6549"/>
          <ac:spMkLst>
            <pc:docMk/>
            <pc:sldMk cId="1295469647" sldId="325"/>
            <ac:spMk id="4" creationId="{0466AB1A-7AC9-4B5E-95D6-B4193FA06F4F}"/>
          </ac:spMkLst>
        </pc:spChg>
        <pc:spChg chg="add del mod">
          <ac:chgData name="Valentine FAYS" userId="0d3c4ed9-3a36-4da6-9cf9-d63aad3b9973" providerId="ADAL" clId="{D12E02DD-DDAB-4912-852B-0068692D6D41}" dt="2022-01-06T09:40:48.992" v="2093" actId="478"/>
          <ac:spMkLst>
            <pc:docMk/>
            <pc:sldMk cId="1295469647" sldId="325"/>
            <ac:spMk id="6" creationId="{9DE8FFE1-E417-4843-BF9B-009281FC3FF6}"/>
          </ac:spMkLst>
        </pc:spChg>
        <pc:graphicFrameChg chg="add del mod">
          <ac:chgData name="Valentine FAYS" userId="0d3c4ed9-3a36-4da6-9cf9-d63aad3b9973" providerId="ADAL" clId="{D12E02DD-DDAB-4912-852B-0068692D6D41}" dt="2021-12-23T14:45:39.320" v="266"/>
          <ac:graphicFrameMkLst>
            <pc:docMk/>
            <pc:sldMk cId="1295469647" sldId="325"/>
            <ac:graphicFrameMk id="4" creationId="{1AB9FAB3-DBC6-473B-861D-2107F8D90C68}"/>
          </ac:graphicFrameMkLst>
        </pc:graphicFrameChg>
        <pc:graphicFrameChg chg="add mod modGraphic">
          <ac:chgData name="Valentine FAYS" userId="0d3c4ed9-3a36-4da6-9cf9-d63aad3b9973" providerId="ADAL" clId="{D12E02DD-DDAB-4912-852B-0068692D6D41}" dt="2022-01-09T16:15:41.389" v="2916" actId="20577"/>
          <ac:graphicFrameMkLst>
            <pc:docMk/>
            <pc:sldMk cId="1295469647" sldId="325"/>
            <ac:graphicFrameMk id="5" creationId="{517419C2-A364-4D33-855F-42E1D71EF1C1}"/>
          </ac:graphicFrameMkLst>
        </pc:graphicFrameChg>
      </pc:sldChg>
      <pc:sldChg chg="addSp delSp modSp add mod">
        <pc:chgData name="Valentine FAYS" userId="0d3c4ed9-3a36-4da6-9cf9-d63aad3b9973" providerId="ADAL" clId="{D12E02DD-DDAB-4912-852B-0068692D6D41}" dt="2022-01-09T11:12:57.645" v="2693" actId="20577"/>
        <pc:sldMkLst>
          <pc:docMk/>
          <pc:sldMk cId="1235843231" sldId="326"/>
        </pc:sldMkLst>
        <pc:spChg chg="mod">
          <ac:chgData name="Valentine FAYS" userId="0d3c4ed9-3a36-4da6-9cf9-d63aad3b9973" providerId="ADAL" clId="{D12E02DD-DDAB-4912-852B-0068692D6D41}" dt="2021-12-23T13:43:08.477" v="153" actId="20577"/>
          <ac:spMkLst>
            <pc:docMk/>
            <pc:sldMk cId="1235843231" sldId="326"/>
            <ac:spMk id="2" creationId="{AA897C70-E127-48F4-9D58-BE2A6ACCD71B}"/>
          </ac:spMkLst>
        </pc:spChg>
        <pc:spChg chg="mod">
          <ac:chgData name="Valentine FAYS" userId="0d3c4ed9-3a36-4da6-9cf9-d63aad3b9973" providerId="ADAL" clId="{D12E02DD-DDAB-4912-852B-0068692D6D41}" dt="2022-01-09T11:12:57.645" v="2693" actId="20577"/>
          <ac:spMkLst>
            <pc:docMk/>
            <pc:sldMk cId="1235843231" sldId="326"/>
            <ac:spMk id="3" creationId="{9A9E0BB3-4C86-477F-9328-4FCC40CDDD41}"/>
          </ac:spMkLst>
        </pc:spChg>
        <pc:graphicFrameChg chg="add del mod">
          <ac:chgData name="Valentine FAYS" userId="0d3c4ed9-3a36-4da6-9cf9-d63aad3b9973" providerId="ADAL" clId="{D12E02DD-DDAB-4912-852B-0068692D6D41}" dt="2021-12-23T14:35:50.264" v="174"/>
          <ac:graphicFrameMkLst>
            <pc:docMk/>
            <pc:sldMk cId="1235843231" sldId="326"/>
            <ac:graphicFrameMk id="4" creationId="{E95CB826-32B8-4B5C-A272-06C575E31C9A}"/>
          </ac:graphicFrameMkLst>
        </pc:graphicFrameChg>
        <pc:graphicFrameChg chg="add mod modGraphic">
          <ac:chgData name="Valentine FAYS" userId="0d3c4ed9-3a36-4da6-9cf9-d63aad3b9973" providerId="ADAL" clId="{D12E02DD-DDAB-4912-852B-0068692D6D41}" dt="2022-01-06T09:32:54.330" v="2051" actId="14100"/>
          <ac:graphicFrameMkLst>
            <pc:docMk/>
            <pc:sldMk cId="1235843231" sldId="326"/>
            <ac:graphicFrameMk id="5" creationId="{F5AB4DDE-E515-473C-B901-1BDF714CBCAB}"/>
          </ac:graphicFrameMkLst>
        </pc:graphicFrameChg>
      </pc:sldChg>
      <pc:sldChg chg="addSp delSp modSp new mod">
        <pc:chgData name="Valentine FAYS" userId="0d3c4ed9-3a36-4da6-9cf9-d63aad3b9973" providerId="ADAL" clId="{D12E02DD-DDAB-4912-852B-0068692D6D41}" dt="2022-01-07T13:11:54.463" v="2535" actId="2062"/>
        <pc:sldMkLst>
          <pc:docMk/>
          <pc:sldMk cId="2943422137" sldId="327"/>
        </pc:sldMkLst>
        <pc:spChg chg="add mod">
          <ac:chgData name="Valentine FAYS" userId="0d3c4ed9-3a36-4da6-9cf9-d63aad3b9973" providerId="ADAL" clId="{D12E02DD-DDAB-4912-852B-0068692D6D41}" dt="2021-12-23T14:56:46.040" v="388" actId="14100"/>
          <ac:spMkLst>
            <pc:docMk/>
            <pc:sldMk cId="2943422137" sldId="327"/>
            <ac:spMk id="6" creationId="{8704E27E-061D-4C0D-BBFB-E01DB9D07928}"/>
          </ac:spMkLst>
        </pc:spChg>
        <pc:graphicFrameChg chg="add del mod">
          <ac:chgData name="Valentine FAYS" userId="0d3c4ed9-3a36-4da6-9cf9-d63aad3b9973" providerId="ADAL" clId="{D12E02DD-DDAB-4912-852B-0068692D6D41}" dt="2021-12-23T14:55:01.936" v="364"/>
          <ac:graphicFrameMkLst>
            <pc:docMk/>
            <pc:sldMk cId="2943422137" sldId="327"/>
            <ac:graphicFrameMk id="2" creationId="{273165F5-7433-44E9-B4AF-E30DCB49BB7A}"/>
          </ac:graphicFrameMkLst>
        </pc:graphicFrameChg>
        <pc:graphicFrameChg chg="add del mod modGraphic">
          <ac:chgData name="Valentine FAYS" userId="0d3c4ed9-3a36-4da6-9cf9-d63aad3b9973" providerId="ADAL" clId="{D12E02DD-DDAB-4912-852B-0068692D6D41}" dt="2021-12-23T14:55:46.169" v="369" actId="478"/>
          <ac:graphicFrameMkLst>
            <pc:docMk/>
            <pc:sldMk cId="2943422137" sldId="327"/>
            <ac:graphicFrameMk id="3" creationId="{016EB616-5130-47D7-B8CE-10ACB7614303}"/>
          </ac:graphicFrameMkLst>
        </pc:graphicFrameChg>
        <pc:graphicFrameChg chg="add del mod">
          <ac:chgData name="Valentine FAYS" userId="0d3c4ed9-3a36-4da6-9cf9-d63aad3b9973" providerId="ADAL" clId="{D12E02DD-DDAB-4912-852B-0068692D6D41}" dt="2021-12-23T14:55:58.689" v="371"/>
          <ac:graphicFrameMkLst>
            <pc:docMk/>
            <pc:sldMk cId="2943422137" sldId="327"/>
            <ac:graphicFrameMk id="4" creationId="{05192CEE-F8DB-4A56-932B-B9ED27883975}"/>
          </ac:graphicFrameMkLst>
        </pc:graphicFrameChg>
        <pc:graphicFrameChg chg="add mod modGraphic">
          <ac:chgData name="Valentine FAYS" userId="0d3c4ed9-3a36-4da6-9cf9-d63aad3b9973" providerId="ADAL" clId="{D12E02DD-DDAB-4912-852B-0068692D6D41}" dt="2022-01-07T13:11:54.463" v="2535" actId="2062"/>
          <ac:graphicFrameMkLst>
            <pc:docMk/>
            <pc:sldMk cId="2943422137" sldId="327"/>
            <ac:graphicFrameMk id="5" creationId="{C083A698-1B40-43B0-9F92-16EE329451A1}"/>
          </ac:graphicFrameMkLst>
        </pc:graphicFrameChg>
      </pc:sldChg>
      <pc:sldChg chg="addSp delSp modSp new mod">
        <pc:chgData name="Valentine FAYS" userId="0d3c4ed9-3a36-4da6-9cf9-d63aad3b9973" providerId="ADAL" clId="{D12E02DD-DDAB-4912-852B-0068692D6D41}" dt="2022-01-09T16:16:17.561" v="2924" actId="20577"/>
        <pc:sldMkLst>
          <pc:docMk/>
          <pc:sldMk cId="2832662280" sldId="328"/>
        </pc:sldMkLst>
        <pc:spChg chg="add mod">
          <ac:chgData name="Valentine FAYS" userId="0d3c4ed9-3a36-4da6-9cf9-d63aad3b9973" providerId="ADAL" clId="{D12E02DD-DDAB-4912-852B-0068692D6D41}" dt="2021-12-23T14:57:34.848" v="400"/>
          <ac:spMkLst>
            <pc:docMk/>
            <pc:sldMk cId="2832662280" sldId="328"/>
            <ac:spMk id="4" creationId="{5C39BC75-9E8B-48E4-81C6-30D7E8D2EDD0}"/>
          </ac:spMkLst>
        </pc:spChg>
        <pc:graphicFrameChg chg="add del mod">
          <ac:chgData name="Valentine FAYS" userId="0d3c4ed9-3a36-4da6-9cf9-d63aad3b9973" providerId="ADAL" clId="{D12E02DD-DDAB-4912-852B-0068692D6D41}" dt="2021-12-23T14:57:14.416" v="391"/>
          <ac:graphicFrameMkLst>
            <pc:docMk/>
            <pc:sldMk cId="2832662280" sldId="328"/>
            <ac:graphicFrameMk id="2" creationId="{2D108DFC-E816-4CDF-8753-A46E438932FF}"/>
          </ac:graphicFrameMkLst>
        </pc:graphicFrameChg>
        <pc:graphicFrameChg chg="add mod modGraphic">
          <ac:chgData name="Valentine FAYS" userId="0d3c4ed9-3a36-4da6-9cf9-d63aad3b9973" providerId="ADAL" clId="{D12E02DD-DDAB-4912-852B-0068692D6D41}" dt="2022-01-09T16:16:17.561" v="2924" actId="20577"/>
          <ac:graphicFrameMkLst>
            <pc:docMk/>
            <pc:sldMk cId="2832662280" sldId="328"/>
            <ac:graphicFrameMk id="3" creationId="{437464E1-1486-4F5D-BAE8-876FFC157C34}"/>
          </ac:graphicFrameMkLst>
        </pc:graphicFrameChg>
      </pc:sldChg>
      <pc:sldChg chg="addSp modSp new mod ord setBg">
        <pc:chgData name="Valentine FAYS" userId="0d3c4ed9-3a36-4da6-9cf9-d63aad3b9973" providerId="ADAL" clId="{D12E02DD-DDAB-4912-852B-0068692D6D41}" dt="2022-01-09T16:16:10.970" v="2922" actId="20577"/>
        <pc:sldMkLst>
          <pc:docMk/>
          <pc:sldMk cId="2167926235" sldId="329"/>
        </pc:sldMkLst>
        <pc:spChg chg="add mod">
          <ac:chgData name="Valentine FAYS" userId="0d3c4ed9-3a36-4da6-9cf9-d63aad3b9973" providerId="ADAL" clId="{D12E02DD-DDAB-4912-852B-0068692D6D41}" dt="2021-12-23T15:20:05.865" v="510" actId="1076"/>
          <ac:spMkLst>
            <pc:docMk/>
            <pc:sldMk cId="2167926235" sldId="329"/>
            <ac:spMk id="3" creationId="{0C7046FF-2AE8-4B6F-A897-171D83510CB7}"/>
          </ac:spMkLst>
        </pc:spChg>
        <pc:graphicFrameChg chg="add mod modGraphic">
          <ac:chgData name="Valentine FAYS" userId="0d3c4ed9-3a36-4da6-9cf9-d63aad3b9973" providerId="ADAL" clId="{D12E02DD-DDAB-4912-852B-0068692D6D41}" dt="2022-01-09T16:16:10.970" v="2922" actId="20577"/>
          <ac:graphicFrameMkLst>
            <pc:docMk/>
            <pc:sldMk cId="2167926235" sldId="329"/>
            <ac:graphicFrameMk id="2" creationId="{364FD42F-4311-42F2-A8C6-A695B3C8CF0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22B4E-6459-446B-A446-D0460846956E}" type="datetimeFigureOut">
              <a:rPr lang="fr-BE" smtClean="0"/>
              <a:t>06-01-22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66142-2D90-470D-9173-25017B2DE783}" type="slidenum">
              <a:rPr lang="fr-BE" smtClean="0"/>
              <a:t>‹N°›</a:t>
            </a:fld>
            <a:endParaRPr lang="fr-BE"/>
          </a:p>
        </p:txBody>
      </p:sp>
    </p:spTree>
    <p:extLst>
      <p:ext uri="{BB962C8B-B14F-4D97-AF65-F5344CB8AC3E}">
        <p14:creationId xmlns:p14="http://schemas.microsoft.com/office/powerpoint/2010/main" val="1414067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20000"/>
              </a:lnSpc>
            </a:pPr>
            <a:r>
              <a:rPr lang="en-GB" sz="2400" dirty="0">
                <a:latin typeface="Century Schoolbook" panose="02040604050505020304" pitchFamily="18" charset="0"/>
                <a:sym typeface="Wingdings" panose="05000000000000000000" pitchFamily="2" charset="2"/>
              </a:rPr>
              <a:t>A higher level of upstreamness leads to higher wages for native and migrant workers in the same order of magnitude (1 step further from final demand  +2% wages)</a:t>
            </a:r>
          </a:p>
          <a:p>
            <a:pPr algn="just">
              <a:lnSpc>
                <a:spcPct val="120000"/>
              </a:lnSpc>
            </a:pPr>
            <a:r>
              <a:rPr lang="en-GB" sz="2400" dirty="0">
                <a:latin typeface="Century Schoolbook" panose="02040604050505020304" pitchFamily="18" charset="0"/>
                <a:sym typeface="Wingdings" panose="05000000000000000000" pitchFamily="2" charset="2"/>
              </a:rPr>
              <a:t>However, upstreamness returns are not equally distributed along the wage distribution. </a:t>
            </a:r>
          </a:p>
          <a:p>
            <a:pPr algn="just">
              <a:lnSpc>
                <a:spcPct val="120000"/>
              </a:lnSpc>
            </a:pPr>
            <a:r>
              <a:rPr lang="en-GB" sz="1900" dirty="0">
                <a:latin typeface="Century Schoolbook" panose="02040604050505020304" pitchFamily="18" charset="0"/>
                <a:sym typeface="Wingdings" panose="05000000000000000000" pitchFamily="2" charset="2"/>
              </a:rPr>
              <a:t>top-wage workers born in developed countries benefit the most from an increase of upstreamness</a:t>
            </a:r>
          </a:p>
          <a:p>
            <a:endParaRPr lang="fr-BE" dirty="0"/>
          </a:p>
        </p:txBody>
      </p:sp>
      <p:sp>
        <p:nvSpPr>
          <p:cNvPr id="4" name="Espace réservé du numéro de diapositive 3"/>
          <p:cNvSpPr>
            <a:spLocks noGrp="1"/>
          </p:cNvSpPr>
          <p:nvPr>
            <p:ph type="sldNum" sz="quarter" idx="5"/>
          </p:nvPr>
        </p:nvSpPr>
        <p:spPr/>
        <p:txBody>
          <a:bodyPr/>
          <a:lstStyle/>
          <a:p>
            <a:fld id="{7653A2B1-AF33-4A45-BECA-4184C2BC626B}" type="slidenum">
              <a:rPr lang="fr-BE" smtClean="0"/>
              <a:t>7</a:t>
            </a:fld>
            <a:endParaRPr lang="fr-BE"/>
          </a:p>
        </p:txBody>
      </p:sp>
    </p:spTree>
    <p:extLst>
      <p:ext uri="{BB962C8B-B14F-4D97-AF65-F5344CB8AC3E}">
        <p14:creationId xmlns:p14="http://schemas.microsoft.com/office/powerpoint/2010/main" val="1472508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Interpréter tests d’endogénéité</a:t>
            </a:r>
          </a:p>
        </p:txBody>
      </p:sp>
      <p:sp>
        <p:nvSpPr>
          <p:cNvPr id="4" name="Espace réservé du numéro de diapositive 3"/>
          <p:cNvSpPr>
            <a:spLocks noGrp="1"/>
          </p:cNvSpPr>
          <p:nvPr>
            <p:ph type="sldNum" sz="quarter" idx="5"/>
          </p:nvPr>
        </p:nvSpPr>
        <p:spPr/>
        <p:txBody>
          <a:bodyPr/>
          <a:lstStyle/>
          <a:p>
            <a:fld id="{7653A2B1-AF33-4A45-BECA-4184C2BC626B}" type="slidenum">
              <a:rPr lang="fr-BE" smtClean="0"/>
              <a:t>9</a:t>
            </a:fld>
            <a:endParaRPr lang="fr-BE"/>
          </a:p>
        </p:txBody>
      </p:sp>
    </p:spTree>
    <p:extLst>
      <p:ext uri="{BB962C8B-B14F-4D97-AF65-F5344CB8AC3E}">
        <p14:creationId xmlns:p14="http://schemas.microsoft.com/office/powerpoint/2010/main" val="257656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7653A2B1-AF33-4A45-BECA-4184C2BC626B}" type="slidenum">
              <a:rPr lang="fr-BE" smtClean="0"/>
              <a:t>10</a:t>
            </a:fld>
            <a:endParaRPr lang="fr-BE"/>
          </a:p>
        </p:txBody>
      </p:sp>
    </p:spTree>
    <p:extLst>
      <p:ext uri="{BB962C8B-B14F-4D97-AF65-F5344CB8AC3E}">
        <p14:creationId xmlns:p14="http://schemas.microsoft.com/office/powerpoint/2010/main" val="614230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7653A2B1-AF33-4A45-BECA-4184C2BC626B}" type="slidenum">
              <a:rPr lang="fr-BE" smtClean="0"/>
              <a:t>11</a:t>
            </a:fld>
            <a:endParaRPr lang="fr-BE"/>
          </a:p>
        </p:txBody>
      </p:sp>
    </p:spTree>
    <p:extLst>
      <p:ext uri="{BB962C8B-B14F-4D97-AF65-F5344CB8AC3E}">
        <p14:creationId xmlns:p14="http://schemas.microsoft.com/office/powerpoint/2010/main" val="3164895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DBB433-DC56-4B5F-B8E3-C6689204A0B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05FB22B5-3714-4583-A31D-A852CB07D0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6190F6D0-1C8C-4DF6-81F0-4264582C39AC}"/>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0D1B6ED7-1068-428F-9640-F80D9D03540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57A43F3-991F-4E09-889E-BC301A4342CE}"/>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116544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C0200-6056-49A5-BF3C-E980A99A7D39}"/>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B6965CA3-2CFB-49CE-A4D2-9B12073C3AB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65B68B6-8836-4F95-94FF-D1B3827C826B}"/>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A4105EEB-4A40-4979-BE0A-AF7D7443AFD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8EBC744B-50B9-4CBE-ADB0-6AD8BBE37F70}"/>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369195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9A2C055-FC09-4176-874E-9AE2AB97655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CBBCC09D-B4EB-48EB-9EBE-1FCE288D8B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D95F840-B99D-43F3-A7B5-78E988444CBB}"/>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6DCC7524-C8A0-4B63-A973-74E9900EC2F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780F6CF-7160-46C3-9750-CD7B2DD6F870}"/>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281254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E8B53C-B1A1-43FE-A306-2D7573ABFA5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B65AFD7-A2B2-4570-BFF7-7DACE76E673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163F83B-47DD-4157-8521-E5F74554CB72}"/>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1905E99A-2EFD-49E3-98BD-B304D7F2BD5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F6821EA-52A4-48DE-B267-8B343E386DD4}"/>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403371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E58D1-3451-48B9-A8E1-50849CB89B3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E9325C1E-6561-4CBD-BF9C-C35FCA9ED5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6844845-E9C0-4D4B-95E6-4F53AC6C7540}"/>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29E236AB-8CAA-4F5A-A3D8-EBB46DF00F5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A74076DC-0871-4EC0-B975-A05050D782EE}"/>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129993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C9F56-0C6F-4694-BEE5-0CBA8C8B0076}"/>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C64D59B2-C099-4C9C-A4FD-962F6B6909F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422E647A-D847-41A5-BBE7-57D33A0CA03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20DB15CA-A2E9-4D02-BBB1-FE7D83A0E3D2}"/>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6" name="Espace réservé du pied de page 5">
            <a:extLst>
              <a:ext uri="{FF2B5EF4-FFF2-40B4-BE49-F238E27FC236}">
                <a16:creationId xmlns:a16="http://schemas.microsoft.com/office/drawing/2014/main" id="{1C6C98A2-C047-4D8B-8F94-8C7B2CF6EA9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DB26ECA-82C6-4CCB-9F11-EFF888A4CCB5}"/>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116504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759728-DCB2-41B9-A227-4B9B7A69BAA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795B5716-1C2F-4AB2-B090-18A94A7F5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D5400E7-B3DB-41D3-92C3-FA7AEE7B4C5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60ECB5CD-1298-4DF5-BF61-204E1A2B67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F47AE2B-F03E-4FFA-8099-5D89B13B5E0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594DFF83-824F-4BC2-B943-221D1950C467}"/>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8" name="Espace réservé du pied de page 7">
            <a:extLst>
              <a:ext uri="{FF2B5EF4-FFF2-40B4-BE49-F238E27FC236}">
                <a16:creationId xmlns:a16="http://schemas.microsoft.com/office/drawing/2014/main" id="{FFFE05B9-E95F-41CA-A0F3-FE69299085BC}"/>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55C3CF85-8F5B-47BD-BD81-96D50E4EF710}"/>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223211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76E47E-AB05-4812-A866-468470CB9358}"/>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2E994A6-8C1E-4753-8BA7-85BD4D5FE356}"/>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4" name="Espace réservé du pied de page 3">
            <a:extLst>
              <a:ext uri="{FF2B5EF4-FFF2-40B4-BE49-F238E27FC236}">
                <a16:creationId xmlns:a16="http://schemas.microsoft.com/office/drawing/2014/main" id="{56042798-4BDF-4824-81CD-537CC0CAF32B}"/>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2F93A7A9-6F94-4BA0-85DB-FE00DD8EF440}"/>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290335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0ED462A-5AB3-462F-8C1A-25DE34037163}"/>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3" name="Espace réservé du pied de page 2">
            <a:extLst>
              <a:ext uri="{FF2B5EF4-FFF2-40B4-BE49-F238E27FC236}">
                <a16:creationId xmlns:a16="http://schemas.microsoft.com/office/drawing/2014/main" id="{C74AAB80-A381-4ED2-ADB2-462F02406172}"/>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854BB9F6-78CF-4629-8EB3-62A641543AAA}"/>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184827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AF213F-535E-49EA-9BDA-08E8CC5007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EF99C825-EA35-430F-BEF2-763F6701C8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08094F8-1901-4587-A5F3-6B635FB5C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5B43979-2F91-45A0-9DD1-13CC1515A442}"/>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6" name="Espace réservé du pied de page 5">
            <a:extLst>
              <a:ext uri="{FF2B5EF4-FFF2-40B4-BE49-F238E27FC236}">
                <a16:creationId xmlns:a16="http://schemas.microsoft.com/office/drawing/2014/main" id="{D5FC4125-6401-4116-9BC2-734659ABC7D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3DB65EB-15AE-4956-97D2-6AAEFF8DD00E}"/>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21797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7C82E4-92EB-4BB9-AB51-28FABE50C4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26BDF424-BE60-4DD9-A6F0-F1AB78D660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ED394C8A-D4CC-4162-B94B-BA631C2DB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C09293-B498-4E17-9167-ED4E3FD938EE}"/>
              </a:ext>
            </a:extLst>
          </p:cNvPr>
          <p:cNvSpPr>
            <a:spLocks noGrp="1"/>
          </p:cNvSpPr>
          <p:nvPr>
            <p:ph type="dt" sz="half" idx="10"/>
          </p:nvPr>
        </p:nvSpPr>
        <p:spPr/>
        <p:txBody>
          <a:bodyPr/>
          <a:lstStyle/>
          <a:p>
            <a:fld id="{76FE7205-DADA-4181-ADEA-E475B6888D02}" type="datetimeFigureOut">
              <a:rPr lang="fr-BE" smtClean="0"/>
              <a:t>06-01-22</a:t>
            </a:fld>
            <a:endParaRPr lang="fr-BE"/>
          </a:p>
        </p:txBody>
      </p:sp>
      <p:sp>
        <p:nvSpPr>
          <p:cNvPr id="6" name="Espace réservé du pied de page 5">
            <a:extLst>
              <a:ext uri="{FF2B5EF4-FFF2-40B4-BE49-F238E27FC236}">
                <a16:creationId xmlns:a16="http://schemas.microsoft.com/office/drawing/2014/main" id="{7F00AFAD-969D-49EC-84AF-CB2D74123216}"/>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A6D11CF5-B38F-47AE-A608-F6DBA94566E3}"/>
              </a:ext>
            </a:extLst>
          </p:cNvPr>
          <p:cNvSpPr>
            <a:spLocks noGrp="1"/>
          </p:cNvSpPr>
          <p:nvPr>
            <p:ph type="sldNum" sz="quarter" idx="12"/>
          </p:nvPr>
        </p:nvSpPr>
        <p:spPr/>
        <p:txBody>
          <a:bodyPr/>
          <a:lstStyle/>
          <a:p>
            <a:fld id="{F3092622-9204-4884-943C-186286B7A618}" type="slidenum">
              <a:rPr lang="fr-BE" smtClean="0"/>
              <a:t>‹N°›</a:t>
            </a:fld>
            <a:endParaRPr lang="fr-BE"/>
          </a:p>
        </p:txBody>
      </p:sp>
    </p:spTree>
    <p:extLst>
      <p:ext uri="{BB962C8B-B14F-4D97-AF65-F5344CB8AC3E}">
        <p14:creationId xmlns:p14="http://schemas.microsoft.com/office/powerpoint/2010/main" val="406257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CD8570-4D7F-4C1A-BF9B-694C41DF6C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10CAC85-2DE0-45DC-A3B9-A66A7E0AAE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C7AFAC2-F72E-48CA-ABB0-2445169B6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E7205-DADA-4181-ADEA-E475B6888D02}" type="datetimeFigureOut">
              <a:rPr lang="fr-BE" smtClean="0"/>
              <a:t>06-01-22</a:t>
            </a:fld>
            <a:endParaRPr lang="fr-BE"/>
          </a:p>
        </p:txBody>
      </p:sp>
      <p:sp>
        <p:nvSpPr>
          <p:cNvPr id="5" name="Espace réservé du pied de page 4">
            <a:extLst>
              <a:ext uri="{FF2B5EF4-FFF2-40B4-BE49-F238E27FC236}">
                <a16:creationId xmlns:a16="http://schemas.microsoft.com/office/drawing/2014/main" id="{CE771D15-6CDE-4AEF-96A3-BDB4927434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6F907D7A-8553-4C16-89F1-24A0F08124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92622-9204-4884-943C-186286B7A618}" type="slidenum">
              <a:rPr lang="fr-BE" smtClean="0"/>
              <a:t>‹N°›</a:t>
            </a:fld>
            <a:endParaRPr lang="fr-BE"/>
          </a:p>
        </p:txBody>
      </p:sp>
    </p:spTree>
    <p:extLst>
      <p:ext uri="{BB962C8B-B14F-4D97-AF65-F5344CB8AC3E}">
        <p14:creationId xmlns:p14="http://schemas.microsoft.com/office/powerpoint/2010/main" val="222698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8BA68-E159-4399-B368-D8A5482743D1}"/>
              </a:ext>
            </a:extLst>
          </p:cNvPr>
          <p:cNvSpPr>
            <a:spLocks noGrp="1"/>
          </p:cNvSpPr>
          <p:nvPr>
            <p:ph type="ctrTitle"/>
          </p:nvPr>
        </p:nvSpPr>
        <p:spPr>
          <a:xfrm>
            <a:off x="990066" y="1009654"/>
            <a:ext cx="9784422" cy="2387600"/>
          </a:xfrm>
        </p:spPr>
        <p:txBody>
          <a:bodyPr>
            <a:noAutofit/>
          </a:bodyPr>
          <a:lstStyle/>
          <a:p>
            <a:pPr>
              <a:lnSpc>
                <a:spcPct val="115000"/>
              </a:lnSpc>
              <a:spcAft>
                <a:spcPts val="600"/>
              </a:spcAft>
            </a:pPr>
            <a:r>
              <a:rPr lang="en-US" sz="3200" b="1" dirty="0">
                <a:latin typeface="Century Schoolbook" panose="02040604050505020304" pitchFamily="18" charset="0"/>
                <a:ea typeface="Calibri" panose="020F0502020204030204" pitchFamily="34" charset="0"/>
                <a:cs typeface="Times New Roman" panose="02020603050405020304" pitchFamily="18" charset="0"/>
              </a:rPr>
              <a:t>Wage Differences According to Workers’ Origin:</a:t>
            </a:r>
            <a:br>
              <a:rPr lang="en-US" sz="3200" b="1" dirty="0">
                <a:latin typeface="Century Schoolbook" panose="02040604050505020304" pitchFamily="18" charset="0"/>
                <a:ea typeface="Calibri" panose="020F0502020204030204" pitchFamily="34" charset="0"/>
                <a:cs typeface="Times New Roman" panose="02020603050405020304" pitchFamily="18" charset="0"/>
              </a:rPr>
            </a:br>
            <a:r>
              <a:rPr lang="en-US" sz="3200" b="1" dirty="0">
                <a:latin typeface="Century Schoolbook" panose="02040604050505020304" pitchFamily="18" charset="0"/>
                <a:ea typeface="Calibri" panose="020F0502020204030204" pitchFamily="34" charset="0"/>
                <a:cs typeface="Times New Roman" panose="02020603050405020304" pitchFamily="18" charset="0"/>
              </a:rPr>
              <a:t>The Role of Working More Upstream in GVCs</a:t>
            </a:r>
          </a:p>
        </p:txBody>
      </p:sp>
      <p:sp>
        <p:nvSpPr>
          <p:cNvPr id="3" name="Sous-titre 2">
            <a:extLst>
              <a:ext uri="{FF2B5EF4-FFF2-40B4-BE49-F238E27FC236}">
                <a16:creationId xmlns:a16="http://schemas.microsoft.com/office/drawing/2014/main" id="{ECD6C32A-4093-40FF-9ADF-366F8FA8B9AB}"/>
              </a:ext>
            </a:extLst>
          </p:cNvPr>
          <p:cNvSpPr>
            <a:spLocks noGrp="1"/>
          </p:cNvSpPr>
          <p:nvPr>
            <p:ph type="subTitle" idx="1"/>
          </p:nvPr>
        </p:nvSpPr>
        <p:spPr>
          <a:xfrm>
            <a:off x="1126671" y="3460746"/>
            <a:ext cx="9938657" cy="1655762"/>
          </a:xfrm>
        </p:spPr>
        <p:txBody>
          <a:bodyPr>
            <a:normAutofit/>
          </a:bodyPr>
          <a:lstStyle/>
          <a:p>
            <a:r>
              <a:rPr lang="fr-BE" u="sng" dirty="0">
                <a:latin typeface="Century Schoolbook" panose="02040604050505020304" pitchFamily="18" charset="0"/>
              </a:rPr>
              <a:t>V. </a:t>
            </a:r>
            <a:r>
              <a:rPr lang="fr-BE" u="sng" dirty="0" err="1">
                <a:latin typeface="Century Schoolbook" panose="02040604050505020304" pitchFamily="18" charset="0"/>
              </a:rPr>
              <a:t>Fays</a:t>
            </a:r>
            <a:r>
              <a:rPr lang="fr-BE" dirty="0">
                <a:latin typeface="Century Schoolbook" panose="02040604050505020304" pitchFamily="18" charset="0"/>
              </a:rPr>
              <a:t>, B. </a:t>
            </a:r>
            <a:r>
              <a:rPr lang="fr-BE" dirty="0" err="1">
                <a:latin typeface="Century Schoolbook" panose="02040604050505020304" pitchFamily="18" charset="0"/>
              </a:rPr>
              <a:t>Mahy</a:t>
            </a:r>
            <a:r>
              <a:rPr lang="fr-BE" dirty="0">
                <a:latin typeface="Century Schoolbook" panose="02040604050505020304" pitchFamily="18" charset="0"/>
              </a:rPr>
              <a:t> and F. Rycx</a:t>
            </a:r>
          </a:p>
          <a:p>
            <a:r>
              <a:rPr lang="fr-BE" sz="2000" dirty="0">
                <a:latin typeface="Century Schoolbook" panose="02040604050505020304" pitchFamily="18" charset="0"/>
              </a:rPr>
              <a:t>The 9</a:t>
            </a:r>
            <a:r>
              <a:rPr lang="fr-BE" sz="2000" baseline="30000" dirty="0">
                <a:latin typeface="Century Schoolbook" panose="02040604050505020304" pitchFamily="18" charset="0"/>
              </a:rPr>
              <a:t>th</a:t>
            </a:r>
            <a:r>
              <a:rPr lang="fr-BE" sz="2000" dirty="0">
                <a:latin typeface="Century Schoolbook" panose="02040604050505020304" pitchFamily="18" charset="0"/>
              </a:rPr>
              <a:t> of </a:t>
            </a:r>
            <a:r>
              <a:rPr lang="fr-BE" sz="2000" dirty="0" err="1">
                <a:latin typeface="Century Schoolbook" panose="02040604050505020304" pitchFamily="18" charset="0"/>
              </a:rPr>
              <a:t>January</a:t>
            </a:r>
            <a:r>
              <a:rPr lang="fr-BE" sz="2000" dirty="0">
                <a:latin typeface="Century Schoolbook" panose="02040604050505020304" pitchFamily="18" charset="0"/>
              </a:rPr>
              <a:t> 2022</a:t>
            </a:r>
          </a:p>
          <a:p>
            <a:r>
              <a:rPr lang="fr-BE" sz="1800" dirty="0">
                <a:latin typeface="Century Schoolbook" panose="02040604050505020304" pitchFamily="18" charset="0"/>
              </a:rPr>
              <a:t>LERA@ASSA 2022</a:t>
            </a:r>
          </a:p>
        </p:txBody>
      </p:sp>
      <p:pic>
        <p:nvPicPr>
          <p:cNvPr id="8" name="Image 7" descr="Une image contenant clipart&#10;&#10;Description générée avec un niveau de confiance très élevé">
            <a:extLst>
              <a:ext uri="{FF2B5EF4-FFF2-40B4-BE49-F238E27FC236}">
                <a16:creationId xmlns:a16="http://schemas.microsoft.com/office/drawing/2014/main" id="{F0AE3390-AEA3-4D55-AAE3-961D46E1B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066" y="5372100"/>
            <a:ext cx="2194586" cy="787400"/>
          </a:xfrm>
          <a:prstGeom prst="rect">
            <a:avLst/>
          </a:prstGeom>
        </p:spPr>
      </p:pic>
      <p:sp>
        <p:nvSpPr>
          <p:cNvPr id="4" name="Espace réservé du numéro de diapositive 3">
            <a:extLst>
              <a:ext uri="{FF2B5EF4-FFF2-40B4-BE49-F238E27FC236}">
                <a16:creationId xmlns:a16="http://schemas.microsoft.com/office/drawing/2014/main" id="{8BEA35CD-97EC-4D65-86F4-3178C1464544}"/>
              </a:ext>
            </a:extLst>
          </p:cNvPr>
          <p:cNvSpPr>
            <a:spLocks noGrp="1"/>
          </p:cNvSpPr>
          <p:nvPr>
            <p:ph type="sldNum" sz="quarter" idx="12"/>
          </p:nvPr>
        </p:nvSpPr>
        <p:spPr/>
        <p:txBody>
          <a:bodyPr/>
          <a:lstStyle/>
          <a:p>
            <a:fld id="{81CEC9BC-41EC-4A93-8EDD-D9D7CF58ED8D}" type="slidenum">
              <a:rPr lang="fr-BE" smtClean="0">
                <a:latin typeface="Century Schoolbook" panose="02040604050505020304" pitchFamily="18" charset="0"/>
              </a:rPr>
              <a:t>1</a:t>
            </a:fld>
            <a:endParaRPr lang="fr-BE" dirty="0">
              <a:latin typeface="Century Schoolbook" panose="02040604050505020304" pitchFamily="18" charset="0"/>
            </a:endParaRPr>
          </a:p>
        </p:txBody>
      </p:sp>
      <p:pic>
        <p:nvPicPr>
          <p:cNvPr id="7" name="Image 6">
            <a:extLst>
              <a:ext uri="{FF2B5EF4-FFF2-40B4-BE49-F238E27FC236}">
                <a16:creationId xmlns:a16="http://schemas.microsoft.com/office/drawing/2014/main" id="{C7AF5DA6-2852-4553-8CFD-F4FA75DC3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1210" y="5225382"/>
            <a:ext cx="934118" cy="934118"/>
          </a:xfrm>
          <a:prstGeom prst="rect">
            <a:avLst/>
          </a:prstGeom>
        </p:spPr>
      </p:pic>
    </p:spTree>
    <p:extLst>
      <p:ext uri="{BB962C8B-B14F-4D97-AF65-F5344CB8AC3E}">
        <p14:creationId xmlns:p14="http://schemas.microsoft.com/office/powerpoint/2010/main" val="225882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A75E87-A9C9-4951-8D4F-43598187F9AF}"/>
              </a:ext>
            </a:extLst>
          </p:cNvPr>
          <p:cNvSpPr>
            <a:spLocks noGrp="1"/>
          </p:cNvSpPr>
          <p:nvPr>
            <p:ph type="title"/>
          </p:nvPr>
        </p:nvSpPr>
        <p:spPr>
          <a:xfrm>
            <a:off x="838200" y="365126"/>
            <a:ext cx="10515600" cy="719604"/>
          </a:xfrm>
        </p:spPr>
        <p:txBody>
          <a:bodyPr/>
          <a:lstStyle/>
          <a:p>
            <a:r>
              <a:rPr lang="fr-BE" dirty="0">
                <a:latin typeface="Century Schoolbook" panose="02040604050505020304" pitchFamily="18" charset="0"/>
              </a:rPr>
              <a:t>Conclusion</a:t>
            </a:r>
          </a:p>
        </p:txBody>
      </p:sp>
      <p:sp>
        <p:nvSpPr>
          <p:cNvPr id="3" name="Espace réservé du contenu 2">
            <a:extLst>
              <a:ext uri="{FF2B5EF4-FFF2-40B4-BE49-F238E27FC236}">
                <a16:creationId xmlns:a16="http://schemas.microsoft.com/office/drawing/2014/main" id="{8370BFCA-968E-4AB7-8D17-A9E38D029C76}"/>
              </a:ext>
            </a:extLst>
          </p:cNvPr>
          <p:cNvSpPr>
            <a:spLocks noGrp="1"/>
          </p:cNvSpPr>
          <p:nvPr>
            <p:ph idx="1"/>
          </p:nvPr>
        </p:nvSpPr>
        <p:spPr>
          <a:xfrm>
            <a:off x="838200" y="1084730"/>
            <a:ext cx="10515600" cy="5636745"/>
          </a:xfrm>
        </p:spPr>
        <p:txBody>
          <a:bodyPr>
            <a:normAutofit/>
          </a:bodyPr>
          <a:lstStyle/>
          <a:p>
            <a:pPr marL="0" indent="0" algn="just">
              <a:lnSpc>
                <a:spcPct val="120000"/>
              </a:lnSpc>
              <a:spcBef>
                <a:spcPts val="1800"/>
              </a:spcBef>
              <a:buNone/>
            </a:pPr>
            <a:r>
              <a:rPr lang="en-GB" sz="2400" dirty="0">
                <a:latin typeface="Century Schoolbook" panose="02040604050505020304" pitchFamily="18" charset="0"/>
                <a:sym typeface="Wingdings" panose="05000000000000000000" pitchFamily="2" charset="2"/>
              </a:rPr>
              <a:t>A higher level of upstreamness leads to higher wages for workers born in developed and developing countries in the same order of magnitude. </a:t>
            </a:r>
          </a:p>
          <a:p>
            <a:pPr marL="0" indent="0" algn="just">
              <a:lnSpc>
                <a:spcPct val="120000"/>
              </a:lnSpc>
              <a:spcBef>
                <a:spcPts val="1800"/>
              </a:spcBef>
              <a:buNone/>
            </a:pPr>
            <a:r>
              <a:rPr lang="en-GB" sz="2400" dirty="0">
                <a:latin typeface="Century Schoolbook" panose="02040604050505020304" pitchFamily="18" charset="0"/>
                <a:sym typeface="Wingdings" panose="05000000000000000000" pitchFamily="2" charset="2"/>
              </a:rPr>
              <a:t>But upstreamness returns are not equally distributed along the wage distribution. </a:t>
            </a:r>
          </a:p>
          <a:p>
            <a:pPr lvl="1" algn="just">
              <a:lnSpc>
                <a:spcPct val="120000"/>
              </a:lnSpc>
              <a:spcBef>
                <a:spcPts val="1800"/>
              </a:spcBef>
            </a:pPr>
            <a:r>
              <a:rPr lang="en-GB" sz="1900" dirty="0">
                <a:latin typeface="Century Schoolbook" panose="02040604050505020304" pitchFamily="18" charset="0"/>
                <a:sym typeface="Wingdings" panose="05000000000000000000" pitchFamily="2" charset="2"/>
              </a:rPr>
              <a:t>Top-wage workers born in developed countries benefit the most from an increase of upstreamness, leaving behind workers born in developing countries but also low-wage workers born in developed countries.</a:t>
            </a:r>
          </a:p>
          <a:p>
            <a:pPr marL="0" indent="0" algn="just">
              <a:lnSpc>
                <a:spcPct val="120000"/>
              </a:lnSpc>
              <a:spcBef>
                <a:spcPts val="1800"/>
              </a:spcBef>
              <a:buNone/>
            </a:pPr>
            <a:r>
              <a:rPr lang="en-GB" sz="2400" dirty="0">
                <a:latin typeface="Century Schoolbook" panose="02040604050505020304" pitchFamily="18" charset="0"/>
                <a:sym typeface="Wingdings" panose="05000000000000000000" pitchFamily="2" charset="2"/>
              </a:rPr>
              <a:t>When analysing the wage decomposition, the explained part of the wage gap linked with upstreamness is small and constant along the wage distribution, while the unexplained part of the wage gap linked with upstreamness is more substantial and grows along the wage distribution.</a:t>
            </a:r>
          </a:p>
          <a:p>
            <a:pPr lvl="1" algn="just">
              <a:lnSpc>
                <a:spcPct val="120000"/>
              </a:lnSpc>
            </a:pPr>
            <a:endParaRPr lang="en-GB" sz="2000" dirty="0">
              <a:latin typeface="Century Schoolbook" panose="02040604050505020304" pitchFamily="18" charset="0"/>
              <a:sym typeface="Wingdings" panose="05000000000000000000" pitchFamily="2" charset="2"/>
            </a:endParaRPr>
          </a:p>
          <a:p>
            <a:pPr lvl="1" algn="just">
              <a:lnSpc>
                <a:spcPct val="120000"/>
              </a:lnSpc>
            </a:pPr>
            <a:endParaRPr lang="en-GB" sz="2000" dirty="0">
              <a:latin typeface="Century Schoolbook" panose="02040604050505020304" pitchFamily="18" charset="0"/>
              <a:sym typeface="Wingdings" panose="05000000000000000000" pitchFamily="2" charset="2"/>
            </a:endParaRPr>
          </a:p>
        </p:txBody>
      </p:sp>
      <p:sp>
        <p:nvSpPr>
          <p:cNvPr id="5" name="Espace réservé du numéro de diapositive 4">
            <a:extLst>
              <a:ext uri="{FF2B5EF4-FFF2-40B4-BE49-F238E27FC236}">
                <a16:creationId xmlns:a16="http://schemas.microsoft.com/office/drawing/2014/main" id="{7EB79746-2990-4290-92F0-D28453B10066}"/>
              </a:ext>
            </a:extLst>
          </p:cNvPr>
          <p:cNvSpPr>
            <a:spLocks noGrp="1"/>
          </p:cNvSpPr>
          <p:nvPr>
            <p:ph type="sldNum" sz="quarter" idx="12"/>
          </p:nvPr>
        </p:nvSpPr>
        <p:spPr/>
        <p:txBody>
          <a:bodyPr/>
          <a:lstStyle/>
          <a:p>
            <a:fld id="{81CEC9BC-41EC-4A93-8EDD-D9D7CF58ED8D}" type="slidenum">
              <a:rPr lang="fr-BE" smtClean="0"/>
              <a:t>10</a:t>
            </a:fld>
            <a:endParaRPr lang="fr-BE" dirty="0"/>
          </a:p>
        </p:txBody>
      </p:sp>
    </p:spTree>
    <p:extLst>
      <p:ext uri="{BB962C8B-B14F-4D97-AF65-F5344CB8AC3E}">
        <p14:creationId xmlns:p14="http://schemas.microsoft.com/office/powerpoint/2010/main" val="326955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A75E87-A9C9-4951-8D4F-43598187F9AF}"/>
              </a:ext>
            </a:extLst>
          </p:cNvPr>
          <p:cNvSpPr>
            <a:spLocks noGrp="1"/>
          </p:cNvSpPr>
          <p:nvPr>
            <p:ph type="title"/>
          </p:nvPr>
        </p:nvSpPr>
        <p:spPr>
          <a:xfrm>
            <a:off x="838200" y="365126"/>
            <a:ext cx="10515600" cy="719604"/>
          </a:xfrm>
        </p:spPr>
        <p:txBody>
          <a:bodyPr/>
          <a:lstStyle/>
          <a:p>
            <a:r>
              <a:rPr lang="fr-BE" dirty="0">
                <a:latin typeface="Century Schoolbook" panose="02040604050505020304" pitchFamily="18" charset="0"/>
              </a:rPr>
              <a:t>Conclusion</a:t>
            </a:r>
          </a:p>
        </p:txBody>
      </p:sp>
      <p:sp>
        <p:nvSpPr>
          <p:cNvPr id="3" name="Espace réservé du contenu 2">
            <a:extLst>
              <a:ext uri="{FF2B5EF4-FFF2-40B4-BE49-F238E27FC236}">
                <a16:creationId xmlns:a16="http://schemas.microsoft.com/office/drawing/2014/main" id="{8370BFCA-968E-4AB7-8D17-A9E38D029C76}"/>
              </a:ext>
            </a:extLst>
          </p:cNvPr>
          <p:cNvSpPr>
            <a:spLocks noGrp="1"/>
          </p:cNvSpPr>
          <p:nvPr>
            <p:ph idx="1"/>
          </p:nvPr>
        </p:nvSpPr>
        <p:spPr>
          <a:xfrm>
            <a:off x="838200" y="1084730"/>
            <a:ext cx="10515600" cy="5636745"/>
          </a:xfrm>
        </p:spPr>
        <p:txBody>
          <a:bodyPr>
            <a:normAutofit lnSpcReduction="10000"/>
          </a:bodyPr>
          <a:lstStyle/>
          <a:p>
            <a:pPr marL="0" indent="0" algn="just">
              <a:lnSpc>
                <a:spcPct val="120000"/>
              </a:lnSpc>
              <a:spcBef>
                <a:spcPts val="1800"/>
              </a:spcBef>
              <a:buNone/>
            </a:pPr>
            <a:r>
              <a:rPr lang="en-GB" sz="2400" dirty="0">
                <a:latin typeface="Century Schoolbook" panose="02040604050505020304" pitchFamily="18" charset="0"/>
                <a:sym typeface="Wingdings" panose="05000000000000000000" pitchFamily="2" charset="2"/>
              </a:rPr>
              <a:t>Results hold when testing for: </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endogeneity, </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different wage definitions,</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different technology environments, and </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when using firm-level panel data </a:t>
            </a:r>
            <a:r>
              <a:rPr lang="en-GB" sz="1600" dirty="0">
                <a:latin typeface="Century Schoolbook" panose="02040604050505020304" pitchFamily="18" charset="0"/>
                <a:sym typeface="Wingdings" panose="05000000000000000000" pitchFamily="2" charset="2"/>
              </a:rPr>
              <a:t>(all results available on request)</a:t>
            </a:r>
            <a:r>
              <a:rPr lang="en-GB" sz="2000" dirty="0">
                <a:latin typeface="Century Schoolbook" panose="02040604050505020304" pitchFamily="18" charset="0"/>
                <a:sym typeface="Wingdings" panose="05000000000000000000" pitchFamily="2" charset="2"/>
              </a:rPr>
              <a:t>.</a:t>
            </a:r>
          </a:p>
          <a:p>
            <a:pPr marL="0" indent="0" algn="just">
              <a:lnSpc>
                <a:spcPct val="120000"/>
              </a:lnSpc>
              <a:spcBef>
                <a:spcPts val="1800"/>
              </a:spcBef>
              <a:buNone/>
            </a:pPr>
            <a:r>
              <a:rPr lang="en-GB" sz="2400" dirty="0">
                <a:latin typeface="Century Schoolbook" panose="02040604050505020304" pitchFamily="18" charset="0"/>
                <a:sym typeface="Wingdings" panose="05000000000000000000" pitchFamily="2" charset="2"/>
              </a:rPr>
              <a:t>These results might be explained by non-productive factors:</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Ethnic segregation in performance-related pay </a:t>
            </a:r>
            <a:r>
              <a:rPr lang="en-US" sz="1800" dirty="0">
                <a:effectLst/>
                <a:latin typeface="Times New Roman" panose="02020603050405020304" pitchFamily="18" charset="0"/>
                <a:ea typeface="Calibri" panose="020F0502020204030204" pitchFamily="34" charset="0"/>
              </a:rPr>
              <a:t>(Fang &amp; Heywood, 2010)</a:t>
            </a:r>
            <a:r>
              <a:rPr lang="en-GB" sz="2000" dirty="0">
                <a:latin typeface="Century Schoolbook" panose="02040604050505020304" pitchFamily="18" charset="0"/>
                <a:sym typeface="Wingdings" panose="05000000000000000000" pitchFamily="2" charset="2"/>
              </a:rPr>
              <a:t>;</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Lower bargaining power characterizing migrant workers </a:t>
            </a:r>
            <a:r>
              <a:rPr lang="en-US" sz="1800" dirty="0">
                <a:effectLst/>
                <a:latin typeface="Times New Roman" panose="02020603050405020304" pitchFamily="18" charset="0"/>
                <a:ea typeface="Calibri" panose="020F0502020204030204" pitchFamily="34" charset="0"/>
              </a:rPr>
              <a:t>(</a:t>
            </a:r>
            <a:r>
              <a:rPr lang="en-US" sz="1800" dirty="0" err="1">
                <a:effectLst/>
                <a:latin typeface="Times New Roman" panose="02020603050405020304" pitchFamily="18" charset="0"/>
                <a:ea typeface="Calibri" panose="020F0502020204030204" pitchFamily="34" charset="0"/>
              </a:rPr>
              <a:t>Tomaskovic-Devey</a:t>
            </a:r>
            <a:r>
              <a:rPr lang="en-US" sz="1800" dirty="0">
                <a:effectLst/>
                <a:latin typeface="Times New Roman" panose="02020603050405020304" pitchFamily="18" charset="0"/>
                <a:ea typeface="Calibri" panose="020F0502020204030204" pitchFamily="34" charset="0"/>
              </a:rPr>
              <a:t> et al., 2015)</a:t>
            </a:r>
            <a:r>
              <a:rPr lang="en-GB" sz="2000" dirty="0">
                <a:latin typeface="Century Schoolbook" panose="02040604050505020304" pitchFamily="18" charset="0"/>
                <a:sym typeface="Wingdings" panose="05000000000000000000" pitchFamily="2" charset="2"/>
              </a:rPr>
              <a:t>;</a:t>
            </a:r>
          </a:p>
          <a:p>
            <a:pPr lvl="1" algn="just">
              <a:lnSpc>
                <a:spcPct val="120000"/>
              </a:lnSpc>
              <a:spcBef>
                <a:spcPts val="1800"/>
              </a:spcBef>
            </a:pPr>
            <a:r>
              <a:rPr lang="en-GB" sz="2000" dirty="0">
                <a:latin typeface="Century Schoolbook" panose="02040604050505020304" pitchFamily="18" charset="0"/>
                <a:sym typeface="Wingdings" panose="05000000000000000000" pitchFamily="2" charset="2"/>
              </a:rPr>
              <a:t>Discrimination as suggested by Fays et al. (2021).</a:t>
            </a:r>
          </a:p>
          <a:p>
            <a:pPr lvl="1" algn="just">
              <a:lnSpc>
                <a:spcPct val="120000"/>
              </a:lnSpc>
            </a:pPr>
            <a:endParaRPr lang="en-GB" sz="2000" dirty="0">
              <a:latin typeface="Century Schoolbook" panose="02040604050505020304" pitchFamily="18" charset="0"/>
              <a:sym typeface="Wingdings" panose="05000000000000000000" pitchFamily="2" charset="2"/>
            </a:endParaRPr>
          </a:p>
          <a:p>
            <a:pPr lvl="1" algn="just">
              <a:lnSpc>
                <a:spcPct val="120000"/>
              </a:lnSpc>
            </a:pPr>
            <a:endParaRPr lang="en-GB" sz="2000" dirty="0">
              <a:latin typeface="Century Schoolbook" panose="02040604050505020304" pitchFamily="18" charset="0"/>
              <a:sym typeface="Wingdings" panose="05000000000000000000" pitchFamily="2" charset="2"/>
            </a:endParaRPr>
          </a:p>
          <a:p>
            <a:pPr lvl="1" algn="just">
              <a:lnSpc>
                <a:spcPct val="120000"/>
              </a:lnSpc>
            </a:pPr>
            <a:endParaRPr lang="en-GB" sz="2000" dirty="0">
              <a:latin typeface="Century Schoolbook" panose="02040604050505020304" pitchFamily="18" charset="0"/>
              <a:sym typeface="Wingdings" panose="05000000000000000000" pitchFamily="2" charset="2"/>
            </a:endParaRPr>
          </a:p>
        </p:txBody>
      </p:sp>
      <p:sp>
        <p:nvSpPr>
          <p:cNvPr id="5" name="Espace réservé du numéro de diapositive 4">
            <a:extLst>
              <a:ext uri="{FF2B5EF4-FFF2-40B4-BE49-F238E27FC236}">
                <a16:creationId xmlns:a16="http://schemas.microsoft.com/office/drawing/2014/main" id="{7EB79746-2990-4290-92F0-D28453B10066}"/>
              </a:ext>
            </a:extLst>
          </p:cNvPr>
          <p:cNvSpPr>
            <a:spLocks noGrp="1"/>
          </p:cNvSpPr>
          <p:nvPr>
            <p:ph type="sldNum" sz="quarter" idx="12"/>
          </p:nvPr>
        </p:nvSpPr>
        <p:spPr/>
        <p:txBody>
          <a:bodyPr/>
          <a:lstStyle/>
          <a:p>
            <a:fld id="{81CEC9BC-41EC-4A93-8EDD-D9D7CF58ED8D}" type="slidenum">
              <a:rPr lang="fr-BE" smtClean="0"/>
              <a:t>11</a:t>
            </a:fld>
            <a:endParaRPr lang="fr-BE" dirty="0"/>
          </a:p>
        </p:txBody>
      </p:sp>
    </p:spTree>
    <p:extLst>
      <p:ext uri="{BB962C8B-B14F-4D97-AF65-F5344CB8AC3E}">
        <p14:creationId xmlns:p14="http://schemas.microsoft.com/office/powerpoint/2010/main" val="237231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48BA68-E159-4399-B368-D8A5482743D1}"/>
              </a:ext>
            </a:extLst>
          </p:cNvPr>
          <p:cNvSpPr>
            <a:spLocks noGrp="1"/>
          </p:cNvSpPr>
          <p:nvPr>
            <p:ph type="ctrTitle"/>
          </p:nvPr>
        </p:nvSpPr>
        <p:spPr>
          <a:xfrm>
            <a:off x="990066" y="1009654"/>
            <a:ext cx="9784422" cy="2070403"/>
          </a:xfrm>
        </p:spPr>
        <p:txBody>
          <a:bodyPr>
            <a:noAutofit/>
          </a:bodyPr>
          <a:lstStyle/>
          <a:p>
            <a:pPr>
              <a:lnSpc>
                <a:spcPct val="115000"/>
              </a:lnSpc>
              <a:spcAft>
                <a:spcPts val="600"/>
              </a:spcAft>
            </a:pPr>
            <a:r>
              <a:rPr lang="fr-BE" sz="3600" b="1" dirty="0" err="1">
                <a:latin typeface="Century Schoolbook" panose="02040604050505020304" pitchFamily="18" charset="0"/>
                <a:ea typeface="Calibri" panose="020F0502020204030204" pitchFamily="34" charset="0"/>
                <a:cs typeface="Times New Roman" panose="02020603050405020304" pitchFamily="18" charset="0"/>
              </a:rPr>
              <a:t>Thank</a:t>
            </a:r>
            <a:r>
              <a:rPr lang="fr-BE" sz="3600" b="1" dirty="0">
                <a:latin typeface="Century Schoolbook" panose="02040604050505020304" pitchFamily="18" charset="0"/>
                <a:ea typeface="Calibri" panose="020F0502020204030204" pitchFamily="34" charset="0"/>
                <a:cs typeface="Times New Roman" panose="02020603050405020304" pitchFamily="18" charset="0"/>
              </a:rPr>
              <a:t> </a:t>
            </a:r>
            <a:r>
              <a:rPr lang="fr-BE" sz="3600" b="1" dirty="0" err="1">
                <a:latin typeface="Century Schoolbook" panose="02040604050505020304" pitchFamily="18" charset="0"/>
                <a:ea typeface="Calibri" panose="020F0502020204030204" pitchFamily="34" charset="0"/>
                <a:cs typeface="Times New Roman" panose="02020603050405020304" pitchFamily="18" charset="0"/>
              </a:rPr>
              <a:t>you</a:t>
            </a:r>
            <a:r>
              <a:rPr lang="fr-BE" sz="3600" b="1" dirty="0">
                <a:latin typeface="Century Schoolbook" panose="02040604050505020304" pitchFamily="18" charset="0"/>
                <a:ea typeface="Calibri" panose="020F0502020204030204" pitchFamily="34" charset="0"/>
                <a:cs typeface="Times New Roman" panose="02020603050405020304" pitchFamily="18" charset="0"/>
              </a:rPr>
              <a:t> for </a:t>
            </a:r>
            <a:r>
              <a:rPr lang="fr-BE" sz="3600" b="1" dirty="0" err="1">
                <a:latin typeface="Century Schoolbook" panose="02040604050505020304" pitchFamily="18" charset="0"/>
                <a:ea typeface="Calibri" panose="020F0502020204030204" pitchFamily="34" charset="0"/>
                <a:cs typeface="Times New Roman" panose="02020603050405020304" pitchFamily="18" charset="0"/>
              </a:rPr>
              <a:t>your</a:t>
            </a:r>
            <a:r>
              <a:rPr lang="fr-BE" sz="3600" b="1" dirty="0">
                <a:latin typeface="Century Schoolbook" panose="02040604050505020304" pitchFamily="18" charset="0"/>
                <a:ea typeface="Calibri" panose="020F0502020204030204" pitchFamily="34" charset="0"/>
                <a:cs typeface="Times New Roman" panose="02020603050405020304" pitchFamily="18" charset="0"/>
              </a:rPr>
              <a:t> attention!</a:t>
            </a:r>
            <a:endParaRPr lang="fr-BE" sz="3600" dirty="0">
              <a:latin typeface="Century Schoolbook" panose="02040604050505020304" pitchFamily="18" charset="0"/>
            </a:endParaRPr>
          </a:p>
        </p:txBody>
      </p:sp>
      <p:sp>
        <p:nvSpPr>
          <p:cNvPr id="3" name="Sous-titre 2">
            <a:extLst>
              <a:ext uri="{FF2B5EF4-FFF2-40B4-BE49-F238E27FC236}">
                <a16:creationId xmlns:a16="http://schemas.microsoft.com/office/drawing/2014/main" id="{ECD6C32A-4093-40FF-9ADF-366F8FA8B9AB}"/>
              </a:ext>
            </a:extLst>
          </p:cNvPr>
          <p:cNvSpPr>
            <a:spLocks noGrp="1"/>
          </p:cNvSpPr>
          <p:nvPr>
            <p:ph type="subTitle" idx="1"/>
          </p:nvPr>
        </p:nvSpPr>
        <p:spPr>
          <a:xfrm>
            <a:off x="1126671" y="3460746"/>
            <a:ext cx="9938657" cy="1655762"/>
          </a:xfrm>
        </p:spPr>
        <p:txBody>
          <a:bodyPr>
            <a:normAutofit/>
          </a:bodyPr>
          <a:lstStyle/>
          <a:p>
            <a:r>
              <a:rPr lang="fr-BE" sz="1800" u="sng" dirty="0">
                <a:latin typeface="Century Schoolbook" panose="02040604050505020304" pitchFamily="18" charset="0"/>
              </a:rPr>
              <a:t>valentine.fays@umons.ac.be</a:t>
            </a:r>
          </a:p>
          <a:p>
            <a:r>
              <a:rPr lang="fr-BE" sz="1800" dirty="0">
                <a:latin typeface="Century Schoolbook" panose="02040604050505020304" pitchFamily="18" charset="0"/>
              </a:rPr>
              <a:t>benoit.mahy@umons.ac.be</a:t>
            </a:r>
          </a:p>
          <a:p>
            <a:r>
              <a:rPr lang="fr-BE" sz="1800" dirty="0">
                <a:latin typeface="Century Schoolbook" panose="02040604050505020304" pitchFamily="18" charset="0"/>
              </a:rPr>
              <a:t>frycx@ulb.be</a:t>
            </a:r>
          </a:p>
          <a:p>
            <a:endParaRPr lang="fr-BE" sz="1800" dirty="0">
              <a:latin typeface="Century Schoolbook" panose="02040604050505020304" pitchFamily="18" charset="0"/>
            </a:endParaRPr>
          </a:p>
        </p:txBody>
      </p:sp>
      <p:pic>
        <p:nvPicPr>
          <p:cNvPr id="8" name="Image 7" descr="Une image contenant clipart&#10;&#10;Description générée avec un niveau de confiance très élevé">
            <a:extLst>
              <a:ext uri="{FF2B5EF4-FFF2-40B4-BE49-F238E27FC236}">
                <a16:creationId xmlns:a16="http://schemas.microsoft.com/office/drawing/2014/main" id="{F0AE3390-AEA3-4D55-AAE3-961D46E1B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066" y="5372100"/>
            <a:ext cx="2194586" cy="787400"/>
          </a:xfrm>
          <a:prstGeom prst="rect">
            <a:avLst/>
          </a:prstGeom>
        </p:spPr>
      </p:pic>
      <p:sp>
        <p:nvSpPr>
          <p:cNvPr id="4" name="Espace réservé du numéro de diapositive 3">
            <a:extLst>
              <a:ext uri="{FF2B5EF4-FFF2-40B4-BE49-F238E27FC236}">
                <a16:creationId xmlns:a16="http://schemas.microsoft.com/office/drawing/2014/main" id="{8BEA35CD-97EC-4D65-86F4-3178C1464544}"/>
              </a:ext>
            </a:extLst>
          </p:cNvPr>
          <p:cNvSpPr>
            <a:spLocks noGrp="1"/>
          </p:cNvSpPr>
          <p:nvPr>
            <p:ph type="sldNum" sz="quarter" idx="12"/>
          </p:nvPr>
        </p:nvSpPr>
        <p:spPr/>
        <p:txBody>
          <a:bodyPr/>
          <a:lstStyle/>
          <a:p>
            <a:fld id="{81CEC9BC-41EC-4A93-8EDD-D9D7CF58ED8D}" type="slidenum">
              <a:rPr lang="fr-BE" smtClean="0">
                <a:latin typeface="Century Schoolbook" panose="02040604050505020304" pitchFamily="18" charset="0"/>
              </a:rPr>
              <a:t>12</a:t>
            </a:fld>
            <a:endParaRPr lang="fr-BE" dirty="0">
              <a:latin typeface="Century Schoolbook" panose="02040604050505020304" pitchFamily="18" charset="0"/>
            </a:endParaRPr>
          </a:p>
        </p:txBody>
      </p:sp>
      <p:pic>
        <p:nvPicPr>
          <p:cNvPr id="7" name="Image 6">
            <a:extLst>
              <a:ext uri="{FF2B5EF4-FFF2-40B4-BE49-F238E27FC236}">
                <a16:creationId xmlns:a16="http://schemas.microsoft.com/office/drawing/2014/main" id="{D7DEFA01-6F45-4E06-BBBD-CF0D7B343F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1210" y="5225382"/>
            <a:ext cx="934118" cy="934118"/>
          </a:xfrm>
          <a:prstGeom prst="rect">
            <a:avLst/>
          </a:prstGeom>
        </p:spPr>
      </p:pic>
    </p:spTree>
    <p:extLst>
      <p:ext uri="{BB962C8B-B14F-4D97-AF65-F5344CB8AC3E}">
        <p14:creationId xmlns:p14="http://schemas.microsoft.com/office/powerpoint/2010/main" val="264767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C083A698-1B40-43B0-9F92-16EE329451A1}"/>
              </a:ext>
            </a:extLst>
          </p:cNvPr>
          <p:cNvGraphicFramePr>
            <a:graphicFrameLocks noGrp="1"/>
          </p:cNvGraphicFramePr>
          <p:nvPr>
            <p:extLst>
              <p:ext uri="{D42A27DB-BD31-4B8C-83A1-F6EECF244321}">
                <p14:modId xmlns:p14="http://schemas.microsoft.com/office/powerpoint/2010/main" val="3532805720"/>
              </p:ext>
            </p:extLst>
          </p:nvPr>
        </p:nvGraphicFramePr>
        <p:xfrm>
          <a:off x="1254493" y="1045141"/>
          <a:ext cx="9974722" cy="5026495"/>
        </p:xfrm>
        <a:graphic>
          <a:graphicData uri="http://schemas.openxmlformats.org/drawingml/2006/table">
            <a:tbl>
              <a:tblPr firstRow="1" firstCol="1" bandRow="1"/>
              <a:tblGrid>
                <a:gridCol w="2592760">
                  <a:extLst>
                    <a:ext uri="{9D8B030D-6E8A-4147-A177-3AD203B41FA5}">
                      <a16:colId xmlns:a16="http://schemas.microsoft.com/office/drawing/2014/main" val="3622163007"/>
                    </a:ext>
                  </a:extLst>
                </a:gridCol>
                <a:gridCol w="253962">
                  <a:extLst>
                    <a:ext uri="{9D8B030D-6E8A-4147-A177-3AD203B41FA5}">
                      <a16:colId xmlns:a16="http://schemas.microsoft.com/office/drawing/2014/main" val="2621530450"/>
                    </a:ext>
                  </a:extLst>
                </a:gridCol>
                <a:gridCol w="1188000">
                  <a:extLst>
                    <a:ext uri="{9D8B030D-6E8A-4147-A177-3AD203B41FA5}">
                      <a16:colId xmlns:a16="http://schemas.microsoft.com/office/drawing/2014/main" val="385992504"/>
                    </a:ext>
                  </a:extLst>
                </a:gridCol>
                <a:gridCol w="1188000">
                  <a:extLst>
                    <a:ext uri="{9D8B030D-6E8A-4147-A177-3AD203B41FA5}">
                      <a16:colId xmlns:a16="http://schemas.microsoft.com/office/drawing/2014/main" val="549844317"/>
                    </a:ext>
                  </a:extLst>
                </a:gridCol>
                <a:gridCol w="1188000">
                  <a:extLst>
                    <a:ext uri="{9D8B030D-6E8A-4147-A177-3AD203B41FA5}">
                      <a16:colId xmlns:a16="http://schemas.microsoft.com/office/drawing/2014/main" val="217769246"/>
                    </a:ext>
                  </a:extLst>
                </a:gridCol>
                <a:gridCol w="1188000">
                  <a:extLst>
                    <a:ext uri="{9D8B030D-6E8A-4147-A177-3AD203B41FA5}">
                      <a16:colId xmlns:a16="http://schemas.microsoft.com/office/drawing/2014/main" val="861622191"/>
                    </a:ext>
                  </a:extLst>
                </a:gridCol>
                <a:gridCol w="1188000">
                  <a:extLst>
                    <a:ext uri="{9D8B030D-6E8A-4147-A177-3AD203B41FA5}">
                      <a16:colId xmlns:a16="http://schemas.microsoft.com/office/drawing/2014/main" val="4179451934"/>
                    </a:ext>
                  </a:extLst>
                </a:gridCol>
                <a:gridCol w="1188000">
                  <a:extLst>
                    <a:ext uri="{9D8B030D-6E8A-4147-A177-3AD203B41FA5}">
                      <a16:colId xmlns:a16="http://schemas.microsoft.com/office/drawing/2014/main" val="3401874225"/>
                    </a:ext>
                  </a:extLst>
                </a:gridCol>
              </a:tblGrid>
              <a:tr h="110850">
                <a:tc gridSpan="8">
                  <a:txBody>
                    <a:bodyPr/>
                    <a:lstStyle/>
                    <a:p>
                      <a:pPr algn="l">
                        <a:lnSpc>
                          <a:spcPct val="115000"/>
                        </a:lnSpc>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Table 5: OLS and 2SLS regressions, overall and by origin</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541907178"/>
                  </a:ext>
                </a:extLst>
              </a:tr>
              <a:tr h="207285">
                <a:tc>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Estimation technique</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OLS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tc gridSpan="3">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2SLS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173970073"/>
                  </a:ext>
                </a:extLst>
              </a:tr>
              <a:tr h="1052147">
                <a:tc gridSpan="2">
                  <a:txBody>
                    <a:bodyPr/>
                    <a:lstStyle/>
                    <a:p>
                      <a:pPr algn="l">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Dependent variable: logarithm of the gross hourly wage</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All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developed countries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developing</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countries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All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developed countries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(5)</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developing countries </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653497"/>
                  </a:ext>
                </a:extLst>
              </a:tr>
              <a:tr h="110850">
                <a:tc gridSpan="2">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42379236"/>
                  </a:ext>
                </a:extLst>
              </a:tr>
              <a:tr h="639716">
                <a:tc gridSpan="2">
                  <a:txBody>
                    <a:bodyPr/>
                    <a:lstStyle/>
                    <a:p>
                      <a:pPr marL="109855" indent="-1098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Upstreamness</a:t>
                      </a:r>
                      <a:r>
                        <a:rPr lang="en-GB" sz="1400" baseline="30000">
                          <a:effectLst/>
                          <a:latin typeface="Times New Roman" panose="02020603050405020304" pitchFamily="18" charset="0"/>
                          <a:ea typeface="Calibri" panose="020F0502020204030204" pitchFamily="34" charset="0"/>
                          <a:cs typeface="Times New Roman" panose="02020603050405020304" pitchFamily="18" charset="0"/>
                        </a:rPr>
                        <a:t>A</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0.021***</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0.021***</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0.020***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(0.527)</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0.036***</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0.036***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0.029*</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(0.016)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extLst>
                  <a:ext uri="{0D108BD9-81ED-4DB2-BD59-A6C34878D82A}">
                    <a16:rowId xmlns:a16="http://schemas.microsoft.com/office/drawing/2014/main" val="1148534457"/>
                  </a:ext>
                </a:extLst>
              </a:tr>
              <a:tr h="207285">
                <a:tc gridSpan="2">
                  <a:txBody>
                    <a:bodyPr/>
                    <a:lstStyle/>
                    <a:p>
                      <a:pPr marL="109855" indent="-1098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Control variables</a:t>
                      </a:r>
                      <a:r>
                        <a:rPr lang="en-GB" sz="1400" baseline="30000">
                          <a:effectLst/>
                          <a:latin typeface="Times New Roman" panose="02020603050405020304" pitchFamily="18" charset="0"/>
                          <a:ea typeface="Calibri" panose="020F0502020204030204" pitchFamily="34" charset="0"/>
                          <a:cs typeface="Times New Roman" panose="02020603050405020304" pitchFamily="18" charset="0"/>
                        </a:rPr>
                        <a:t>B</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extLst>
                  <a:ext uri="{0D108BD9-81ED-4DB2-BD59-A6C34878D82A}">
                    <a16:rowId xmlns:a16="http://schemas.microsoft.com/office/drawing/2014/main" val="3117779848"/>
                  </a:ext>
                </a:extLst>
              </a:tr>
              <a:tr h="207285">
                <a:tc gridSpan="2">
                  <a:txBody>
                    <a:bodyPr/>
                    <a:lstStyle/>
                    <a:p>
                      <a:pPr marL="109855" indent="-1098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Adjusted R²</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0.561</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0.527</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0.558</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0.525</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extLst>
                  <a:ext uri="{0D108BD9-81ED-4DB2-BD59-A6C34878D82A}">
                    <a16:rowId xmlns:a16="http://schemas.microsoft.com/office/drawing/2014/main" val="3596003495"/>
                  </a:ext>
                </a:extLst>
              </a:tr>
              <a:tr h="207285">
                <a:tc gridSpan="2">
                  <a:txBody>
                    <a:bodyPr/>
                    <a:lstStyle/>
                    <a:p>
                      <a:pPr marL="109855" indent="-1098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Model sig. (p-value of </a:t>
                      </a:r>
                      <a:r>
                        <a:rPr lang="en-GB" sz="1400" i="1">
                          <a:effectLst/>
                          <a:latin typeface="Times New Roman" panose="02020603050405020304" pitchFamily="18" charset="0"/>
                          <a:ea typeface="Calibri" panose="020F0502020204030204" pitchFamily="34" charset="0"/>
                          <a:cs typeface="Times New Roman" panose="02020603050405020304" pitchFamily="18" charset="0"/>
                        </a:rPr>
                        <a:t>F</a:t>
                      </a:r>
                      <a:r>
                        <a:rPr lang="en-GB" sz="1400">
                          <a:effectLst/>
                          <a:latin typeface="Times New Roman" panose="02020603050405020304" pitchFamily="18" charset="0"/>
                          <a:ea typeface="Calibri" panose="020F0502020204030204" pitchFamily="34" charset="0"/>
                          <a:cs typeface="Times New Roman" panose="02020603050405020304" pitchFamily="18" charset="0"/>
                        </a:rPr>
                        <a:t> test)</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0.0</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extLst>
                  <a:ext uri="{0D108BD9-81ED-4DB2-BD59-A6C34878D82A}">
                    <a16:rowId xmlns:a16="http://schemas.microsoft.com/office/drawing/2014/main" val="166289425"/>
                  </a:ext>
                </a:extLst>
              </a:tr>
              <a:tr h="315393">
                <a:tc gridSpan="2">
                  <a:txBody>
                    <a:bodyPr/>
                    <a:lstStyle/>
                    <a:p>
                      <a:pPr marL="109855" indent="-1098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Number of observations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245,418</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233,432</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11,986</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245,418</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233,432</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11,986</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840139"/>
                  </a:ext>
                </a:extLst>
              </a:tr>
              <a:tr h="110850">
                <a:tc gridSpan="3">
                  <a:txBody>
                    <a:bodyPr/>
                    <a:lstStyle/>
                    <a:p>
                      <a:pPr algn="l">
                        <a:lnSpc>
                          <a:spcPct val="115000"/>
                        </a:lnSpc>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Diagnoses tests for 2SLS:</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fr-BE"/>
                    </a:p>
                  </a:txBody>
                  <a:tcPr/>
                </a:tc>
                <a:tc hMerge="1">
                  <a:txBody>
                    <a:bodyPr/>
                    <a:lstStyle/>
                    <a:p>
                      <a:endParaRPr lang="fr-BE"/>
                    </a:p>
                  </a:txBody>
                  <a:tcPr/>
                </a:tc>
                <a:tc>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14202830"/>
                  </a:ext>
                </a:extLst>
              </a:tr>
              <a:tr h="315393">
                <a:tc gridSpan="4">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Underidentification test</a:t>
                      </a:r>
                      <a:r>
                        <a:rPr lang="en-GB" sz="1400" baseline="30000">
                          <a:effectLst/>
                          <a:latin typeface="Times New Roman" panose="02020603050405020304" pitchFamily="18" charset="0"/>
                          <a:ea typeface="Calibri" panose="020F0502020204030204" pitchFamily="34" charset="0"/>
                          <a:cs typeface="Times New Roman" panose="02020603050405020304" pitchFamily="18" charset="0"/>
                        </a:rPr>
                        <a:t>C</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indent="200025" algn="l">
                        <a:lnSpc>
                          <a:spcPct val="115000"/>
                        </a:lnSpc>
                      </a:pPr>
                      <a:r>
                        <a:rPr lang="en-GB" sz="1400" i="1">
                          <a:effectLst/>
                          <a:latin typeface="Times New Roman" panose="02020603050405020304" pitchFamily="18" charset="0"/>
                          <a:ea typeface="Calibri" panose="020F0502020204030204" pitchFamily="34" charset="0"/>
                          <a:cs typeface="Times New Roman" panose="02020603050405020304" pitchFamily="18" charset="0"/>
                        </a:rPr>
                        <a:t>p</a:t>
                      </a:r>
                      <a:r>
                        <a:rPr lang="en-GB" sz="1400">
                          <a:effectLst/>
                          <a:latin typeface="Times New Roman" panose="02020603050405020304" pitchFamily="18" charset="0"/>
                          <a:ea typeface="Calibri" panose="020F0502020204030204" pitchFamily="34" charset="0"/>
                          <a:cs typeface="Times New Roman" panose="02020603050405020304" pitchFamily="18" charset="0"/>
                        </a:rPr>
                        <a:t>-value Kleibergen-Paap rk LM statistic</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0.00</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extLst>
                  <a:ext uri="{0D108BD9-81ED-4DB2-BD59-A6C34878D82A}">
                    <a16:rowId xmlns:a16="http://schemas.microsoft.com/office/drawing/2014/main" val="2820160758"/>
                  </a:ext>
                </a:extLst>
              </a:tr>
              <a:tr h="315393">
                <a:tc gridSpan="4">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Weak identification test</a:t>
                      </a:r>
                      <a:r>
                        <a:rPr lang="en-GB" sz="1400" baseline="30000">
                          <a:effectLst/>
                          <a:latin typeface="Times New Roman" panose="02020603050405020304" pitchFamily="18" charset="0"/>
                          <a:ea typeface="Calibri" panose="020F0502020204030204" pitchFamily="34" charset="0"/>
                          <a:cs typeface="Times New Roman" panose="02020603050405020304" pitchFamily="18" charset="0"/>
                        </a:rPr>
                        <a:t>D</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marL="449580" indent="-249555"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Kleibergen-Paap rk Wald F statistic</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144.1</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140.2</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56.4</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extLst>
                  <a:ext uri="{0D108BD9-81ED-4DB2-BD59-A6C34878D82A}">
                    <a16:rowId xmlns:a16="http://schemas.microsoft.com/office/drawing/2014/main" val="3707960802"/>
                  </a:ext>
                </a:extLst>
              </a:tr>
              <a:tr h="315393">
                <a:tc gridSpan="4">
                  <a:txBody>
                    <a:bodyPr/>
                    <a:lstStyle/>
                    <a:p>
                      <a:pPr algn="l">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Endogeneity test</a:t>
                      </a:r>
                      <a:r>
                        <a:rPr lang="en-GB" sz="1400" baseline="30000">
                          <a:effectLst/>
                          <a:latin typeface="Times New Roman" panose="02020603050405020304" pitchFamily="18" charset="0"/>
                          <a:ea typeface="Calibri" panose="020F0502020204030204" pitchFamily="34" charset="0"/>
                          <a:cs typeface="Times New Roman" panose="02020603050405020304" pitchFamily="18" charset="0"/>
                        </a:rPr>
                        <a:t>E</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p>
                      <a:pPr marL="449580" indent="-249555" algn="l">
                        <a:lnSpc>
                          <a:spcPct val="115000"/>
                        </a:lnSpc>
                      </a:pPr>
                      <a:r>
                        <a:rPr lang="en-GB" sz="1400" i="1">
                          <a:effectLst/>
                          <a:latin typeface="Times New Roman" panose="02020603050405020304" pitchFamily="18" charset="0"/>
                          <a:ea typeface="Calibri" panose="020F0502020204030204" pitchFamily="34" charset="0"/>
                          <a:cs typeface="Times New Roman" panose="02020603050405020304" pitchFamily="18" charset="0"/>
                        </a:rPr>
                        <a:t>p</a:t>
                      </a:r>
                      <a:r>
                        <a:rPr lang="en-GB" sz="1400">
                          <a:effectLst/>
                          <a:latin typeface="Times New Roman" panose="02020603050405020304" pitchFamily="18" charset="0"/>
                          <a:ea typeface="Calibri" panose="020F0502020204030204" pitchFamily="34" charset="0"/>
                          <a:cs typeface="Times New Roman" panose="02020603050405020304" pitchFamily="18" charset="0"/>
                        </a:rPr>
                        <a:t>-value Durbin-Wu-Hausman </a:t>
                      </a:r>
                      <a:r>
                        <a:rPr lang="en-GB" sz="140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χ²</a:t>
                      </a:r>
                      <a:r>
                        <a:rPr lang="en-GB" sz="1400">
                          <a:effectLst/>
                          <a:latin typeface="Times New Roman" panose="02020603050405020304" pitchFamily="18" charset="0"/>
                          <a:ea typeface="Calibri" panose="020F0502020204030204" pitchFamily="34" charset="0"/>
                          <a:cs typeface="Times New Roman" panose="02020603050405020304" pitchFamily="18" charset="0"/>
                        </a:rPr>
                        <a:t> statistic</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hMerge="1">
                  <a:txBody>
                    <a:bodyPr/>
                    <a:lstStyle/>
                    <a:p>
                      <a:endParaRPr lang="fr-BE"/>
                    </a:p>
                  </a:txBody>
                  <a:tcPr/>
                </a:tc>
                <a:tc hMerge="1">
                  <a:txBody>
                    <a:bodyPr/>
                    <a:lstStyle/>
                    <a:p>
                      <a:endParaRPr lang="fr-BE"/>
                    </a:p>
                  </a:txBody>
                  <a:tcPr/>
                </a:tc>
                <a:tc hMerge="1">
                  <a:txBody>
                    <a:bodyPr/>
                    <a:lstStyle/>
                    <a:p>
                      <a:endParaRPr lang="fr-BE"/>
                    </a:p>
                  </a:txBody>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0.14</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a:effectLst/>
                          <a:latin typeface="Times New Roman" panose="02020603050405020304" pitchFamily="18" charset="0"/>
                          <a:ea typeface="Calibri" panose="020F0502020204030204" pitchFamily="34" charset="0"/>
                          <a:cs typeface="Times New Roman" panose="02020603050405020304" pitchFamily="18" charset="0"/>
                        </a:rPr>
                        <a:t>0.17</a:t>
                      </a:r>
                      <a:endParaRPr lang="fr-BE"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tc>
                  <a:txBody>
                    <a:bodyPr/>
                    <a:lstStyle/>
                    <a:p>
                      <a:pPr algn="ctr">
                        <a:lnSpc>
                          <a:spcPct val="115000"/>
                        </a:lnSpc>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0.35</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42303" marR="42303" marT="0" marB="0" anchor="b">
                    <a:lnL>
                      <a:noFill/>
                    </a:lnL>
                    <a:lnR>
                      <a:noFill/>
                    </a:lnR>
                    <a:lnT>
                      <a:noFill/>
                    </a:lnT>
                    <a:lnB>
                      <a:noFill/>
                    </a:lnB>
                  </a:tcPr>
                </a:tc>
                <a:extLst>
                  <a:ext uri="{0D108BD9-81ED-4DB2-BD59-A6C34878D82A}">
                    <a16:rowId xmlns:a16="http://schemas.microsoft.com/office/drawing/2014/main" val="4132003967"/>
                  </a:ext>
                </a:extLst>
              </a:tr>
            </a:tbl>
          </a:graphicData>
        </a:graphic>
      </p:graphicFrame>
      <p:sp>
        <p:nvSpPr>
          <p:cNvPr id="6" name="Titre 1">
            <a:extLst>
              <a:ext uri="{FF2B5EF4-FFF2-40B4-BE49-F238E27FC236}">
                <a16:creationId xmlns:a16="http://schemas.microsoft.com/office/drawing/2014/main" id="{8704E27E-061D-4C0D-BBFB-E01DB9D07928}"/>
              </a:ext>
            </a:extLst>
          </p:cNvPr>
          <p:cNvSpPr txBox="1">
            <a:spLocks/>
          </p:cNvSpPr>
          <p:nvPr/>
        </p:nvSpPr>
        <p:spPr>
          <a:xfrm>
            <a:off x="838200" y="365126"/>
            <a:ext cx="10515600" cy="6800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Century Schoolbook" panose="02040604050505020304" pitchFamily="18" charset="0"/>
                <a:cs typeface="Times New Roman" panose="02020603050405020304" pitchFamily="18" charset="0"/>
              </a:rPr>
              <a:t>Robustness test</a:t>
            </a:r>
            <a:endParaRPr lang="fr-BE" sz="2800" dirty="0"/>
          </a:p>
        </p:txBody>
      </p:sp>
    </p:spTree>
    <p:extLst>
      <p:ext uri="{BB962C8B-B14F-4D97-AF65-F5344CB8AC3E}">
        <p14:creationId xmlns:p14="http://schemas.microsoft.com/office/powerpoint/2010/main" val="294342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364FD42F-4311-42F2-A8C6-A695B3C8CF04}"/>
              </a:ext>
            </a:extLst>
          </p:cNvPr>
          <p:cNvGraphicFramePr>
            <a:graphicFrameLocks noGrp="1"/>
          </p:cNvGraphicFramePr>
          <p:nvPr>
            <p:extLst>
              <p:ext uri="{D42A27DB-BD31-4B8C-83A1-F6EECF244321}">
                <p14:modId xmlns:p14="http://schemas.microsoft.com/office/powerpoint/2010/main" val="1640562153"/>
              </p:ext>
            </p:extLst>
          </p:nvPr>
        </p:nvGraphicFramePr>
        <p:xfrm>
          <a:off x="402656" y="705134"/>
          <a:ext cx="11386688" cy="6141016"/>
        </p:xfrm>
        <a:graphic>
          <a:graphicData uri="http://schemas.openxmlformats.org/drawingml/2006/table">
            <a:tbl>
              <a:tblPr firstRow="1" firstCol="1" bandRow="1"/>
              <a:tblGrid>
                <a:gridCol w="6496976">
                  <a:extLst>
                    <a:ext uri="{9D8B030D-6E8A-4147-A177-3AD203B41FA5}">
                      <a16:colId xmlns:a16="http://schemas.microsoft.com/office/drawing/2014/main" val="1748008169"/>
                    </a:ext>
                  </a:extLst>
                </a:gridCol>
                <a:gridCol w="1222428">
                  <a:extLst>
                    <a:ext uri="{9D8B030D-6E8A-4147-A177-3AD203B41FA5}">
                      <a16:colId xmlns:a16="http://schemas.microsoft.com/office/drawing/2014/main" val="3899831501"/>
                    </a:ext>
                  </a:extLst>
                </a:gridCol>
                <a:gridCol w="1222428">
                  <a:extLst>
                    <a:ext uri="{9D8B030D-6E8A-4147-A177-3AD203B41FA5}">
                      <a16:colId xmlns:a16="http://schemas.microsoft.com/office/drawing/2014/main" val="4279284599"/>
                    </a:ext>
                  </a:extLst>
                </a:gridCol>
                <a:gridCol w="1222428">
                  <a:extLst>
                    <a:ext uri="{9D8B030D-6E8A-4147-A177-3AD203B41FA5}">
                      <a16:colId xmlns:a16="http://schemas.microsoft.com/office/drawing/2014/main" val="3907885971"/>
                    </a:ext>
                  </a:extLst>
                </a:gridCol>
                <a:gridCol w="1222428">
                  <a:extLst>
                    <a:ext uri="{9D8B030D-6E8A-4147-A177-3AD203B41FA5}">
                      <a16:colId xmlns:a16="http://schemas.microsoft.com/office/drawing/2014/main" val="2912620695"/>
                    </a:ext>
                  </a:extLst>
                </a:gridCol>
              </a:tblGrid>
              <a:tr h="210109">
                <a:tc gridSpan="5">
                  <a:txBody>
                    <a:bodyPr/>
                    <a:lstStyle/>
                    <a:p>
                      <a:pPr algn="just" fontAlgn="t">
                        <a:lnSpc>
                          <a:spcPct val="100000"/>
                        </a:lnSpc>
                        <a:spcBef>
                          <a:spcPts val="0"/>
                        </a:spcBef>
                        <a:spcAft>
                          <a:spcPts val="0"/>
                        </a:spcAft>
                      </a:pPr>
                      <a:r>
                        <a:rPr lang="en-GB" sz="14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Table 6: OLS and unconditional quantile regressions (UQR), by origin using different components of workers’ wages as dependent variable</a:t>
                      </a:r>
                      <a:endParaRPr lang="en-GB" sz="2800" b="0" i="0" u="none" strike="noStrike" dirty="0">
                        <a:effectLst/>
                        <a:latin typeface="Arial" panose="020B0604020202020204" pitchFamily="34" charset="0"/>
                      </a:endParaRPr>
                    </a:p>
                  </a:txBody>
                  <a:tcPr marL="66488" marR="66488" marT="33244" marB="33244">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436489521"/>
                  </a:ext>
                </a:extLst>
              </a:tr>
              <a:tr h="199510">
                <a:tc>
                  <a:txBody>
                    <a:bodyPr/>
                    <a:lstStyle/>
                    <a:p>
                      <a:pPr algn="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l" fontAlgn="b">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Workers born in developed countries</a:t>
                      </a:r>
                      <a:endParaRPr lang="en-GB" sz="2800" b="0" i="0" u="none" strike="noStrike">
                        <a:effectLst/>
                        <a:latin typeface="Arial" panose="020B0604020202020204" pitchFamily="34" charset="0"/>
                      </a:endParaRPr>
                    </a:p>
                  </a:txBody>
                  <a:tcPr marL="66488" marR="66488" marT="33244" marB="3324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705131116"/>
                  </a:ext>
                </a:extLst>
              </a:tr>
              <a:tr h="220518">
                <a:tc>
                  <a:txBody>
                    <a:bodyPr/>
                    <a:lstStyle/>
                    <a:p>
                      <a:pPr algn="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OLS</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Unconditional quantile estimates</a:t>
                      </a:r>
                      <a:endParaRPr lang="en-GB" sz="2800" b="0" i="0" u="none" strike="noStrike" dirty="0">
                        <a:effectLst/>
                        <a:latin typeface="Arial" panose="020B0604020202020204" pitchFamily="34" charset="0"/>
                      </a:endParaRPr>
                    </a:p>
                  </a:txBody>
                  <a:tcPr marL="66488" marR="66488" marT="33244" marB="3324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999326242"/>
                  </a:ext>
                </a:extLst>
              </a:tr>
              <a:tr h="160956">
                <a:tc>
                  <a:txBody>
                    <a:bodyPr/>
                    <a:lstStyle/>
                    <a:p>
                      <a:pPr algn="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ctr">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(Mean)</a:t>
                      </a:r>
                      <a:endParaRPr lang="en-GB" sz="2800" b="0" i="0" u="none" strike="noStrike">
                        <a:effectLst/>
                        <a:latin typeface="Arial" panose="020B0604020202020204" pitchFamily="34" charset="0"/>
                      </a:endParaRPr>
                    </a:p>
                  </a:txBody>
                  <a:tcPr marL="49866" marR="49866" marT="6926" marB="0" anchor="ctr">
                    <a:lnL>
                      <a:noFill/>
                    </a:lnL>
                    <a:lnR>
                      <a:noFill/>
                    </a:lnR>
                    <a:lnT>
                      <a:noFill/>
                    </a:lnT>
                    <a:lnB>
                      <a:noFill/>
                    </a:lnB>
                  </a:tcPr>
                </a:tc>
                <a:tc>
                  <a:txBody>
                    <a:bodyPr/>
                    <a:lstStyle/>
                    <a:p>
                      <a:pPr algn="ctr" fontAlgn="ctr">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(0.25)</a:t>
                      </a:r>
                      <a:endParaRPr lang="en-GB" sz="2800" b="0" i="0" u="none" strike="noStrike">
                        <a:effectLst/>
                        <a:latin typeface="Arial" panose="020B0604020202020204" pitchFamily="34" charset="0"/>
                      </a:endParaRPr>
                    </a:p>
                  </a:txBody>
                  <a:tcPr marL="49866" marR="49866" marT="69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(0.5)</a:t>
                      </a:r>
                      <a:endParaRPr lang="en-GB" sz="2800" b="0" i="0" u="none" strike="noStrike">
                        <a:effectLst/>
                        <a:latin typeface="Arial" panose="020B0604020202020204" pitchFamily="34" charset="0"/>
                      </a:endParaRPr>
                    </a:p>
                  </a:txBody>
                  <a:tcPr marL="49866" marR="49866" marT="69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(0.75)</a:t>
                      </a:r>
                      <a:endParaRPr lang="en-GB" sz="2800" b="0" i="0" u="none" strike="noStrike">
                        <a:effectLst/>
                        <a:latin typeface="Arial" panose="020B0604020202020204" pitchFamily="34" charset="0"/>
                      </a:endParaRPr>
                    </a:p>
                  </a:txBody>
                  <a:tcPr marL="49866" marR="49866" marT="69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236849"/>
                  </a:ext>
                </a:extLst>
              </a:tr>
              <a:tr h="609179">
                <a:tc>
                  <a:txBody>
                    <a:bodyPr/>
                    <a:lstStyle/>
                    <a:p>
                      <a:pPr algn="just"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Upstreamness (using gross hourly wages, </a:t>
                      </a: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benchmark specifications</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0.021***</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0.016***</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0.019***</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0.031***</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35705952"/>
                  </a:ext>
                </a:extLst>
              </a:tr>
              <a:tr h="793826">
                <a:tc>
                  <a:txBody>
                    <a:bodyPr/>
                    <a:lstStyle/>
                    <a:p>
                      <a:pPr marL="109728" indent="-91440"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Upstreamness (using gross hourly wages</a:t>
                      </a:r>
                      <a:endParaRPr lang="en-GB" sz="2800" b="0" i="0" u="none" strike="noStrike" dirty="0">
                        <a:effectLst/>
                        <a:latin typeface="Arial" panose="020B0604020202020204" pitchFamily="34" charset="0"/>
                      </a:endParaRPr>
                    </a:p>
                    <a:p>
                      <a:pPr marL="109728" indent="0" algn="l" fontAlgn="t">
                        <a:lnSpc>
                          <a:spcPct val="100000"/>
                        </a:lnSpc>
                        <a:spcBef>
                          <a:spcPts val="0"/>
                        </a:spcBef>
                        <a:spcAft>
                          <a:spcPts val="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excluding:</a:t>
                      </a:r>
                    </a:p>
                    <a:p>
                      <a:pPr marL="347472" indent="-347472" algn="l" fontAlgn="t">
                        <a:lnSpc>
                          <a:spcPct val="100000"/>
                        </a:lnSpc>
                        <a:spcBef>
                          <a:spcPts val="0"/>
                        </a:spcBef>
                        <a:spcAft>
                          <a:spcPts val="80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overtime compensation and premia for shift/night/weekend work)</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0.016***</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0.013***</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0.017***</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(0.003)</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0.021***</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(0.003)</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extLst>
                  <a:ext uri="{0D108BD9-81ED-4DB2-BD59-A6C34878D82A}">
                    <a16:rowId xmlns:a16="http://schemas.microsoft.com/office/drawing/2014/main" val="345716429"/>
                  </a:ext>
                </a:extLst>
              </a:tr>
              <a:tr h="652965">
                <a:tc>
                  <a:txBody>
                    <a:bodyPr/>
                    <a:lstStyle/>
                    <a:p>
                      <a:pPr marL="109728" indent="-109728"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Upstreamness</a:t>
                      </a:r>
                      <a:r>
                        <a:rPr lang="en-GB" sz="1200" b="0" i="0" u="none" strike="noStrike"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(using gross hourly wages </a:t>
                      </a:r>
                      <a:endParaRPr lang="en-GB" sz="2800" b="0" i="0" u="none" strike="noStrike" dirty="0">
                        <a:effectLst/>
                        <a:latin typeface="Arial" panose="020B0604020202020204" pitchFamily="34" charset="0"/>
                      </a:endParaRPr>
                    </a:p>
                    <a:p>
                      <a:pPr marL="109728" indent="0" algn="l" fontAlgn="t">
                        <a:lnSpc>
                          <a:spcPct val="100000"/>
                        </a:lnSpc>
                        <a:spcBef>
                          <a:spcPts val="0"/>
                        </a:spcBef>
                        <a:spcAft>
                          <a:spcPts val="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excluding:</a:t>
                      </a:r>
                      <a:endParaRPr lang="en-GB" sz="2800" b="0" i="0" u="none" strike="noStrike" dirty="0">
                        <a:effectLst/>
                        <a:latin typeface="Arial" panose="020B0604020202020204" pitchFamily="34" charset="0"/>
                      </a:endParaRPr>
                    </a:p>
                    <a:p>
                      <a:pPr marL="347472" indent="-347472"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overtime compensation, premia for shift/night/weekend work, </a:t>
                      </a:r>
                      <a:endParaRPr lang="en-GB" sz="2800" b="0" i="0" u="none" strike="noStrike" dirty="0">
                        <a:effectLst/>
                        <a:latin typeface="Arial" panose="020B0604020202020204" pitchFamily="34" charset="0"/>
                      </a:endParaRPr>
                    </a:p>
                    <a:p>
                      <a:pPr marL="347472" indent="-347472" algn="l" fontAlgn="t">
                        <a:lnSpc>
                          <a:spcPct val="100000"/>
                        </a:lnSpc>
                        <a:spcBef>
                          <a:spcPts val="0"/>
                        </a:spcBef>
                        <a:spcAft>
                          <a:spcPts val="80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performance-related pay and commissions, and annual and irregular bonuses)</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0.011***</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0.009***</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0.014***</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(0.002)</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0.019***</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(0.003)</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7471103"/>
                  </a:ext>
                </a:extLst>
              </a:tr>
              <a:tr h="220518">
                <a:tc>
                  <a:txBody>
                    <a:bodyPr/>
                    <a:lstStyle/>
                    <a:p>
                      <a:pPr algn="r" fontAlgn="t">
                        <a:lnSpc>
                          <a:spcPct val="100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l"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Workers born in developing countries</a:t>
                      </a:r>
                      <a:endParaRPr lang="en-GB" sz="2800" b="0" i="0" u="none" strike="noStrike">
                        <a:effectLst/>
                        <a:latin typeface="Arial" panose="020B0604020202020204" pitchFamily="34" charset="0"/>
                      </a:endParaRPr>
                    </a:p>
                  </a:txBody>
                  <a:tcPr marL="66488" marR="66488" marT="33244" marB="3324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326984319"/>
                  </a:ext>
                </a:extLst>
              </a:tr>
              <a:tr h="220518">
                <a:tc>
                  <a:txBody>
                    <a:bodyPr/>
                    <a:lstStyle/>
                    <a:p>
                      <a:pPr algn="r"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OLS</a:t>
                      </a:r>
                      <a:endParaRPr lang="en-GB" sz="2800" b="0" i="0" u="none" strike="noStrike">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Unconditional quantile estimates</a:t>
                      </a:r>
                      <a:endParaRPr lang="en-GB" sz="2800" b="0" i="0" u="none" strike="noStrike">
                        <a:effectLst/>
                        <a:latin typeface="Arial" panose="020B0604020202020204" pitchFamily="34" charset="0"/>
                      </a:endParaRPr>
                    </a:p>
                  </a:txBody>
                  <a:tcPr marL="66488" marR="66488" marT="33244" marB="33244">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219420834"/>
                  </a:ext>
                </a:extLst>
              </a:tr>
              <a:tr h="160956">
                <a:tc>
                  <a:txBody>
                    <a:bodyPr/>
                    <a:lstStyle/>
                    <a:p>
                      <a:pPr algn="r"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(Mean)</a:t>
                      </a:r>
                      <a:endParaRPr lang="en-GB" sz="2800" b="0" i="0" u="none" strike="noStrike">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(0.25)</a:t>
                      </a:r>
                      <a:endParaRPr lang="en-GB" sz="2800" b="0" i="0" u="none" strike="noStrike">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(0.5)</a:t>
                      </a:r>
                      <a:endParaRPr lang="en-GB" sz="2800" b="0" i="0" u="none" strike="noStrike">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(0.75)</a:t>
                      </a:r>
                      <a:endParaRPr lang="en-GB" sz="2800" b="0" i="0" u="none" strike="noStrike">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4798753"/>
                  </a:ext>
                </a:extLst>
              </a:tr>
              <a:tr h="704245">
                <a:tc>
                  <a:txBody>
                    <a:bodyPr/>
                    <a:lstStyle/>
                    <a:p>
                      <a:pPr algn="just"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Upstreamness (using gross hourly wages, </a:t>
                      </a: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benchmark specifications</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0.020***</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(0.527)</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0.014***</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0.013***</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(0.003)</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0.018***</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(0.005)</a:t>
                      </a:r>
                      <a:endParaRPr lang="en-GB" sz="2800" b="0" i="0" u="none" strike="noStrike" dirty="0">
                        <a:effectLst/>
                        <a:latin typeface="Arial" panose="020B0604020202020204" pitchFamily="34" charset="0"/>
                      </a:endParaRPr>
                    </a:p>
                  </a:txBody>
                  <a:tcPr marL="49866" marR="49866" marT="6926"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3796315"/>
                  </a:ext>
                </a:extLst>
              </a:tr>
              <a:tr h="770021">
                <a:tc>
                  <a:txBody>
                    <a:bodyPr/>
                    <a:lstStyle/>
                    <a:p>
                      <a:pPr marL="109728" indent="-91440"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Upstreamness (using gross hourly wages</a:t>
                      </a:r>
                      <a:endParaRPr lang="en-GB" sz="2800" b="0" i="0" u="none" strike="noStrike" dirty="0">
                        <a:effectLst/>
                        <a:latin typeface="Arial" panose="020B0604020202020204" pitchFamily="34" charset="0"/>
                      </a:endParaRPr>
                    </a:p>
                    <a:p>
                      <a:pPr marL="109728" indent="0" algn="l" fontAlgn="t">
                        <a:lnSpc>
                          <a:spcPct val="100000"/>
                        </a:lnSpc>
                        <a:spcBef>
                          <a:spcPts val="0"/>
                        </a:spcBef>
                        <a:spcAft>
                          <a:spcPts val="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excluding:</a:t>
                      </a:r>
                    </a:p>
                    <a:p>
                      <a:pPr marL="347472" indent="-347472" algn="l" fontAlgn="t">
                        <a:lnSpc>
                          <a:spcPct val="100000"/>
                        </a:lnSpc>
                        <a:spcBef>
                          <a:spcPts val="0"/>
                        </a:spcBef>
                        <a:spcAft>
                          <a:spcPts val="80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overtime compensation and premia for shift/night/weekend work)</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0.018***</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0.016***</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(0.005)</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0.013**</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(0.005)</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0.011**</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dirty="0">
                        <a:effectLst/>
                        <a:latin typeface="Arial" panose="020B0604020202020204" pitchFamily="34" charset="0"/>
                      </a:endParaRPr>
                    </a:p>
                  </a:txBody>
                  <a:tcPr marL="49866" marR="49866" marT="6926" marB="0">
                    <a:lnL>
                      <a:noFill/>
                    </a:lnL>
                    <a:lnR>
                      <a:noFill/>
                    </a:lnR>
                    <a:lnT>
                      <a:noFill/>
                    </a:lnT>
                    <a:lnB>
                      <a:noFill/>
                    </a:lnB>
                  </a:tcPr>
                </a:tc>
                <a:extLst>
                  <a:ext uri="{0D108BD9-81ED-4DB2-BD59-A6C34878D82A}">
                    <a16:rowId xmlns:a16="http://schemas.microsoft.com/office/drawing/2014/main" val="339048814"/>
                  </a:ext>
                </a:extLst>
              </a:tr>
              <a:tr h="603099">
                <a:tc>
                  <a:txBody>
                    <a:bodyPr/>
                    <a:lstStyle/>
                    <a:p>
                      <a:pPr marL="109728" indent="-109728"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Upstreamness</a:t>
                      </a:r>
                      <a:r>
                        <a:rPr lang="en-GB" sz="1200" b="0" i="0" u="none" strike="noStrike"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(using gross hourly wages </a:t>
                      </a:r>
                      <a:endParaRPr lang="en-GB" sz="2800" b="0" i="0" u="none" strike="noStrike" dirty="0">
                        <a:effectLst/>
                        <a:latin typeface="Arial" panose="020B0604020202020204" pitchFamily="34" charset="0"/>
                      </a:endParaRPr>
                    </a:p>
                    <a:p>
                      <a:pPr marL="109728" indent="0" algn="l" fontAlgn="t">
                        <a:lnSpc>
                          <a:spcPct val="100000"/>
                        </a:lnSpc>
                        <a:spcBef>
                          <a:spcPts val="0"/>
                        </a:spcBef>
                        <a:spcAft>
                          <a:spcPts val="0"/>
                        </a:spcAft>
                      </a:pPr>
                      <a:r>
                        <a:rPr lang="en-GB" sz="12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excluding:</a:t>
                      </a:r>
                      <a:endParaRPr lang="en-GB" sz="2800" b="0" i="0" u="none" strike="noStrike" dirty="0">
                        <a:effectLst/>
                        <a:latin typeface="Arial" panose="020B0604020202020204" pitchFamily="34" charset="0"/>
                      </a:endParaRPr>
                    </a:p>
                    <a:p>
                      <a:pPr marL="347472" indent="-347472" algn="l" fontAlgn="t">
                        <a:lnSpc>
                          <a:spcPct val="100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overtime compensation, premia for shift/night/weekend work, </a:t>
                      </a:r>
                      <a:endParaRPr lang="en-GB" sz="2800" b="0" i="0" u="none" strike="noStrike" dirty="0">
                        <a:effectLst/>
                        <a:latin typeface="Arial" panose="020B0604020202020204" pitchFamily="34" charset="0"/>
                      </a:endParaRPr>
                    </a:p>
                    <a:p>
                      <a:pPr marL="347472" indent="-347472" algn="l" fontAlgn="t">
                        <a:lnSpc>
                          <a:spcPct val="100000"/>
                        </a:lnSpc>
                        <a:spcBef>
                          <a:spcPts val="0"/>
                        </a:spcBef>
                        <a:spcAft>
                          <a:spcPts val="80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performance-related pay and commissions, and annual and irregular bonuses)</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0.015***</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0.011**</a:t>
                      </a:r>
                      <a:endParaRPr lang="en-GB" sz="2800" b="0" i="0" u="none" strike="noStrike">
                        <a:effectLst/>
                        <a:latin typeface="Arial" panose="020B0604020202020204" pitchFamily="34" charset="0"/>
                      </a:endParaRPr>
                    </a:p>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(0.004)</a:t>
                      </a:r>
                      <a:endParaRPr lang="en-GB" sz="2800" b="0" i="0" u="none" strike="noStrike">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0.013***</a:t>
                      </a:r>
                      <a:endParaRPr lang="en-GB" sz="2800" b="0" i="0" u="none" strike="noStrike">
                        <a:effectLst/>
                        <a:latin typeface="Arial" panose="020B0604020202020204" pitchFamily="34" charset="0"/>
                      </a:endParaRPr>
                    </a:p>
                    <a:p>
                      <a:pPr algn="ctr" fontAlgn="t">
                        <a:lnSpc>
                          <a:spcPct val="115000"/>
                        </a:lnSpc>
                        <a:spcBef>
                          <a:spcPts val="0"/>
                        </a:spcBef>
                        <a:spcAft>
                          <a:spcPts val="0"/>
                        </a:spcAft>
                      </a:pPr>
                      <a:r>
                        <a:rPr lang="en-GB"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(0.005)</a:t>
                      </a:r>
                      <a:endParaRPr lang="en-GB" sz="2800" b="0" i="0" u="none" strike="noStrike">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0.015**</a:t>
                      </a:r>
                      <a:endParaRPr lang="en-GB" sz="2800" b="0" i="0" u="none" strike="noStrike" dirty="0">
                        <a:effectLst/>
                        <a:latin typeface="Arial" panose="020B0604020202020204" pitchFamily="34" charset="0"/>
                      </a:endParaRPr>
                    </a:p>
                    <a:p>
                      <a:pPr algn="ctr" fontAlgn="t">
                        <a:lnSpc>
                          <a:spcPct val="115000"/>
                        </a:lnSpc>
                        <a:spcBef>
                          <a:spcPts val="0"/>
                        </a:spcBef>
                        <a:spcAft>
                          <a:spcPts val="0"/>
                        </a:spcAft>
                      </a:pPr>
                      <a:r>
                        <a:rPr lang="en-GB"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(0.005)</a:t>
                      </a:r>
                      <a:endParaRPr lang="en-GB" sz="2800" b="0" i="0" u="none" strike="noStrike" dirty="0">
                        <a:effectLst/>
                        <a:latin typeface="Arial" panose="020B0604020202020204" pitchFamily="34" charset="0"/>
                      </a:endParaRPr>
                    </a:p>
                  </a:txBody>
                  <a:tcPr marL="49866" marR="49866" marT="6926"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71911"/>
                  </a:ext>
                </a:extLst>
              </a:tr>
            </a:tbl>
          </a:graphicData>
        </a:graphic>
      </p:graphicFrame>
      <p:sp>
        <p:nvSpPr>
          <p:cNvPr id="3" name="Titre 1">
            <a:extLst>
              <a:ext uri="{FF2B5EF4-FFF2-40B4-BE49-F238E27FC236}">
                <a16:creationId xmlns:a16="http://schemas.microsoft.com/office/drawing/2014/main" id="{0C7046FF-2AE8-4B6F-A897-171D83510CB7}"/>
              </a:ext>
            </a:extLst>
          </p:cNvPr>
          <p:cNvSpPr txBox="1">
            <a:spLocks/>
          </p:cNvSpPr>
          <p:nvPr/>
        </p:nvSpPr>
        <p:spPr>
          <a:xfrm>
            <a:off x="838200" y="230372"/>
            <a:ext cx="10515600" cy="6800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Century Schoolbook" panose="02040604050505020304" pitchFamily="18" charset="0"/>
                <a:cs typeface="Times New Roman" panose="02020603050405020304" pitchFamily="18" charset="0"/>
              </a:rPr>
              <a:t>Robustness test</a:t>
            </a:r>
            <a:endParaRPr lang="fr-BE" sz="2800" dirty="0"/>
          </a:p>
        </p:txBody>
      </p:sp>
    </p:spTree>
    <p:extLst>
      <p:ext uri="{BB962C8B-B14F-4D97-AF65-F5344CB8AC3E}">
        <p14:creationId xmlns:p14="http://schemas.microsoft.com/office/powerpoint/2010/main" val="2167926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437464E1-1486-4F5D-BAE8-876FFC157C34}"/>
              </a:ext>
            </a:extLst>
          </p:cNvPr>
          <p:cNvGraphicFramePr>
            <a:graphicFrameLocks noGrp="1"/>
          </p:cNvGraphicFramePr>
          <p:nvPr>
            <p:extLst>
              <p:ext uri="{D42A27DB-BD31-4B8C-83A1-F6EECF244321}">
                <p14:modId xmlns:p14="http://schemas.microsoft.com/office/powerpoint/2010/main" val="195935488"/>
              </p:ext>
            </p:extLst>
          </p:nvPr>
        </p:nvGraphicFramePr>
        <p:xfrm>
          <a:off x="975360" y="1045142"/>
          <a:ext cx="10241280" cy="4899258"/>
        </p:xfrm>
        <a:graphic>
          <a:graphicData uri="http://schemas.openxmlformats.org/drawingml/2006/table">
            <a:tbl>
              <a:tblPr firstRow="1" firstCol="1" bandRow="1"/>
              <a:tblGrid>
                <a:gridCol w="4819019">
                  <a:extLst>
                    <a:ext uri="{9D8B030D-6E8A-4147-A177-3AD203B41FA5}">
                      <a16:colId xmlns:a16="http://schemas.microsoft.com/office/drawing/2014/main" val="130775239"/>
                    </a:ext>
                  </a:extLst>
                </a:gridCol>
                <a:gridCol w="1552024">
                  <a:extLst>
                    <a:ext uri="{9D8B030D-6E8A-4147-A177-3AD203B41FA5}">
                      <a16:colId xmlns:a16="http://schemas.microsoft.com/office/drawing/2014/main" val="1459502093"/>
                    </a:ext>
                  </a:extLst>
                </a:gridCol>
                <a:gridCol w="2327459">
                  <a:extLst>
                    <a:ext uri="{9D8B030D-6E8A-4147-A177-3AD203B41FA5}">
                      <a16:colId xmlns:a16="http://schemas.microsoft.com/office/drawing/2014/main" val="664137234"/>
                    </a:ext>
                  </a:extLst>
                </a:gridCol>
                <a:gridCol w="1542778">
                  <a:extLst>
                    <a:ext uri="{9D8B030D-6E8A-4147-A177-3AD203B41FA5}">
                      <a16:colId xmlns:a16="http://schemas.microsoft.com/office/drawing/2014/main" val="1988545637"/>
                    </a:ext>
                  </a:extLst>
                </a:gridCol>
              </a:tblGrid>
              <a:tr h="346818">
                <a:tc gridSpan="4">
                  <a:txBody>
                    <a:bodyPr/>
                    <a:lstStyle/>
                    <a:p>
                      <a:pPr algn="l">
                        <a:lnSpc>
                          <a:spcPct val="115000"/>
                        </a:lnSpc>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Table 7: Firm-level OLS and FE estimates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989362374"/>
                  </a:ext>
                </a:extLst>
              </a:tr>
              <a:tr h="643986">
                <a:tc>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Dependent variable: logarithm of firm-level average gross hourly wage</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OLS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(1)</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FE</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FE</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(3)</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290343"/>
                  </a:ext>
                </a:extLst>
              </a:tr>
              <a:tr h="979851">
                <a:tc>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Firm-level upstreamness</a:t>
                      </a:r>
                      <a:r>
                        <a:rPr lang="en-GB" sz="1600" baseline="30000">
                          <a:effectLst/>
                          <a:latin typeface="Times New Roman" panose="02020603050405020304" pitchFamily="18" charset="0"/>
                          <a:ea typeface="Calibri" panose="020F0502020204030204" pitchFamily="34" charset="0"/>
                          <a:cs typeface="Times New Roman" panose="02020603050405020304" pitchFamily="18" charset="0"/>
                        </a:rPr>
                        <a:t>A</a:t>
                      </a: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0.016***</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0.013***</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221053"/>
                  </a:ext>
                </a:extLst>
              </a:tr>
              <a:tr h="1315718">
                <a:tc>
                  <a:txBody>
                    <a:bodyPr/>
                    <a:lstStyle/>
                    <a:p>
                      <a:pPr marL="114300" indent="-114300"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Firm-level upstreamness x dummy = 1 if the firm-level share of full-time equivalent workers born in developing countries is above the sample average</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0.007</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198509519"/>
                  </a:ext>
                </a:extLst>
              </a:tr>
              <a:tr h="979851">
                <a:tc>
                  <a:txBody>
                    <a:bodyPr/>
                    <a:lstStyle/>
                    <a:p>
                      <a:pPr marL="114300" indent="-114300" algn="l">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Dummy = 1 if the firm-level share of full-time equivalent workers born in developing countries is above the sample average</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-0.024**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202334062"/>
                  </a:ext>
                </a:extLst>
              </a:tr>
              <a:tr h="308120">
                <a:tc>
                  <a:txBody>
                    <a:bodyPr/>
                    <a:lstStyle/>
                    <a:p>
                      <a:pPr marL="114300" indent="-114300"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Control variables</a:t>
                      </a:r>
                      <a:r>
                        <a:rPr lang="en-GB" sz="1600" baseline="30000">
                          <a:effectLst/>
                          <a:latin typeface="Times New Roman" panose="02020603050405020304" pitchFamily="18" charset="0"/>
                          <a:ea typeface="Calibri" panose="020F0502020204030204" pitchFamily="34" charset="0"/>
                          <a:cs typeface="Times New Roman" panose="02020603050405020304" pitchFamily="18" charset="0"/>
                        </a:rPr>
                        <a:t>B</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Yes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479962"/>
                  </a:ext>
                </a:extLst>
              </a:tr>
              <a:tr h="324914">
                <a:tc>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Number of observations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10,058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10,058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10,058</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497798"/>
                  </a:ext>
                </a:extLst>
              </a:tr>
            </a:tbl>
          </a:graphicData>
        </a:graphic>
      </p:graphicFrame>
      <p:sp>
        <p:nvSpPr>
          <p:cNvPr id="4" name="Titre 1">
            <a:extLst>
              <a:ext uri="{FF2B5EF4-FFF2-40B4-BE49-F238E27FC236}">
                <a16:creationId xmlns:a16="http://schemas.microsoft.com/office/drawing/2014/main" id="{5C39BC75-9E8B-48E4-81C6-30D7E8D2EDD0}"/>
              </a:ext>
            </a:extLst>
          </p:cNvPr>
          <p:cNvSpPr txBox="1">
            <a:spLocks/>
          </p:cNvSpPr>
          <p:nvPr/>
        </p:nvSpPr>
        <p:spPr>
          <a:xfrm>
            <a:off x="838200" y="365126"/>
            <a:ext cx="10515600" cy="6800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Century Schoolbook" panose="02040604050505020304" pitchFamily="18" charset="0"/>
                <a:cs typeface="Times New Roman" panose="02020603050405020304" pitchFamily="18" charset="0"/>
              </a:rPr>
              <a:t>Robustness test</a:t>
            </a:r>
            <a:endParaRPr lang="fr-BE" sz="2800" dirty="0"/>
          </a:p>
        </p:txBody>
      </p:sp>
    </p:spTree>
    <p:extLst>
      <p:ext uri="{BB962C8B-B14F-4D97-AF65-F5344CB8AC3E}">
        <p14:creationId xmlns:p14="http://schemas.microsoft.com/office/powerpoint/2010/main" val="283266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4F9DB-C76D-447A-9A58-BCA9A3EB99A9}"/>
              </a:ext>
            </a:extLst>
          </p:cNvPr>
          <p:cNvSpPr>
            <a:spLocks noGrp="1"/>
          </p:cNvSpPr>
          <p:nvPr>
            <p:ph type="title"/>
          </p:nvPr>
        </p:nvSpPr>
        <p:spPr/>
        <p:txBody>
          <a:bodyPr>
            <a:normAutofit/>
          </a:bodyPr>
          <a:lstStyle/>
          <a:p>
            <a:r>
              <a:rPr lang="fr-BE" sz="3600" dirty="0">
                <a:latin typeface="Century Schoolbook" panose="02040604050505020304" pitchFamily="18" charset="0"/>
              </a:rPr>
              <a:t>Introduction</a:t>
            </a:r>
          </a:p>
        </p:txBody>
      </p:sp>
      <p:sp>
        <p:nvSpPr>
          <p:cNvPr id="3" name="Espace réservé du contenu 2">
            <a:extLst>
              <a:ext uri="{FF2B5EF4-FFF2-40B4-BE49-F238E27FC236}">
                <a16:creationId xmlns:a16="http://schemas.microsoft.com/office/drawing/2014/main" id="{0C37B2AA-A9B3-4246-A39D-0C56E5F9A9D4}"/>
              </a:ext>
            </a:extLst>
          </p:cNvPr>
          <p:cNvSpPr>
            <a:spLocks noGrp="1"/>
          </p:cNvSpPr>
          <p:nvPr>
            <p:ph idx="1"/>
          </p:nvPr>
        </p:nvSpPr>
        <p:spPr>
          <a:xfrm>
            <a:off x="838200" y="1387011"/>
            <a:ext cx="10515600" cy="5334464"/>
          </a:xfrm>
        </p:spPr>
        <p:txBody>
          <a:bodyPr>
            <a:normAutofit/>
          </a:bodyPr>
          <a:lstStyle/>
          <a:p>
            <a:pPr marL="0" indent="0" algn="just">
              <a:lnSpc>
                <a:spcPts val="2600"/>
              </a:lnSpc>
              <a:spcBef>
                <a:spcPts val="1800"/>
              </a:spcBef>
              <a:buNone/>
            </a:pPr>
            <a:r>
              <a:rPr lang="en-US" sz="2400" dirty="0">
                <a:solidFill>
                  <a:schemeClr val="dk1"/>
                </a:solidFill>
                <a:latin typeface="Times New Roman" panose="02020603050405020304" pitchFamily="18" charset="0"/>
                <a:cs typeface="Times New Roman" panose="02020603050405020304" pitchFamily="18" charset="0"/>
                <a:sym typeface="Wingdings" panose="05000000000000000000" pitchFamily="2" charset="2"/>
              </a:rPr>
              <a:t>Extended literature about wages and wage gap according to workers’ origin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Borjas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1985; Nanos &amp; Schluter, 2014; OECD, 2017)</a:t>
            </a:r>
            <a:r>
              <a:rPr lang="en-US" sz="2400" dirty="0">
                <a:solidFill>
                  <a:schemeClr val="dk1"/>
                </a:solidFill>
                <a:latin typeface="Times New Roman" panose="02020603050405020304" pitchFamily="18" charset="0"/>
                <a:cs typeface="Times New Roman" panose="02020603050405020304" pitchFamily="18" charset="0"/>
                <a:sym typeface="Wingdings" panose="05000000000000000000" pitchFamily="2" charset="2"/>
              </a:rPr>
              <a:t>.</a:t>
            </a:r>
          </a:p>
          <a:p>
            <a:pPr marL="0" indent="0" algn="just">
              <a:lnSpc>
                <a:spcPts val="2600"/>
              </a:lnSpc>
              <a:spcBef>
                <a:spcPts val="1800"/>
              </a:spcBef>
              <a:buNone/>
            </a:pPr>
            <a:r>
              <a:rPr lang="en-US" sz="2400" dirty="0">
                <a:solidFill>
                  <a:schemeClr val="dk1"/>
                </a:solidFill>
                <a:latin typeface="Times New Roman" panose="02020603050405020304" pitchFamily="18" charset="0"/>
                <a:cs typeface="Times New Roman" panose="02020603050405020304" pitchFamily="18" charset="0"/>
                <a:sym typeface="Wingdings" panose="05000000000000000000" pitchFamily="2" charset="2"/>
              </a:rPr>
              <a:t>Small but growing literature studying wage gaps according to workers’ origin and Global Value Chains (GVCs).</a:t>
            </a:r>
          </a:p>
          <a:p>
            <a:pPr lvl="1" algn="just">
              <a:lnSpc>
                <a:spcPts val="2600"/>
              </a:lnSpc>
              <a:spcBef>
                <a:spcPts val="1800"/>
              </a:spcBef>
            </a:pPr>
            <a:r>
              <a:rPr lang="en-GB" spc="-2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Different </a:t>
            </a:r>
            <a:r>
              <a:rPr lang="en-GB" spc="-20" dirty="0">
                <a:effectLst/>
                <a:latin typeface="Times New Roman" panose="02020603050405020304" pitchFamily="18" charset="0"/>
                <a:ea typeface="Calibri" panose="020F0502020204030204" pitchFamily="34" charset="0"/>
                <a:cs typeface="Times New Roman" panose="02020603050405020304" pitchFamily="18" charset="0"/>
              </a:rPr>
              <a:t>empirical studies test the relationship between different aspects of firms’ globalization (e.g. offshoring, participation or involvement in GVCs) and wages </a:t>
            </a:r>
            <a:r>
              <a:rPr lang="en-GB" sz="2000" spc="-20" dirty="0">
                <a:effectLst/>
                <a:latin typeface="Times New Roman" panose="02020603050405020304" pitchFamily="18" charset="0"/>
                <a:ea typeface="Calibri" panose="020F0502020204030204" pitchFamily="34" charset="0"/>
                <a:cs typeface="Times New Roman" panose="02020603050405020304" pitchFamily="18" charset="0"/>
              </a:rPr>
              <a:t>(Hummels et al., 2016; Shepherd, 2013; </a:t>
            </a:r>
            <a:r>
              <a:rPr lang="en-GB" sz="2000" spc="-20" dirty="0" err="1">
                <a:effectLst/>
                <a:latin typeface="Times New Roman" panose="02020603050405020304" pitchFamily="18" charset="0"/>
                <a:ea typeface="Calibri" panose="020F0502020204030204" pitchFamily="34" charset="0"/>
                <a:cs typeface="Times New Roman" panose="02020603050405020304" pitchFamily="18" charset="0"/>
              </a:rPr>
              <a:t>Parteka</a:t>
            </a:r>
            <a:r>
              <a:rPr lang="en-GB" sz="2000" spc="-20" dirty="0">
                <a:effectLst/>
                <a:latin typeface="Times New Roman" panose="02020603050405020304" pitchFamily="18" charset="0"/>
                <a:ea typeface="Calibri" panose="020F0502020204030204" pitchFamily="34" charset="0"/>
                <a:cs typeface="Times New Roman" panose="02020603050405020304" pitchFamily="18" charset="0"/>
              </a:rPr>
              <a:t> &amp; </a:t>
            </a:r>
            <a:r>
              <a:rPr lang="en-GB" sz="2000" spc="-20" dirty="0" err="1">
                <a:effectLst/>
                <a:latin typeface="Times New Roman" panose="02020603050405020304" pitchFamily="18" charset="0"/>
                <a:ea typeface="Calibri" panose="020F0502020204030204" pitchFamily="34" charset="0"/>
                <a:cs typeface="Times New Roman" panose="02020603050405020304" pitchFamily="18" charset="0"/>
              </a:rPr>
              <a:t>Wolszczak-Derlacz</a:t>
            </a:r>
            <a:r>
              <a:rPr lang="en-GB" sz="2000" spc="-20" dirty="0">
                <a:effectLst/>
                <a:latin typeface="Times New Roman" panose="02020603050405020304" pitchFamily="18" charset="0"/>
                <a:ea typeface="Calibri" panose="020F0502020204030204" pitchFamily="34" charset="0"/>
                <a:cs typeface="Times New Roman" panose="02020603050405020304" pitchFamily="18" charset="0"/>
              </a:rPr>
              <a:t>, 2019).</a:t>
            </a:r>
            <a:endParaRPr lang="en-GB" sz="1600" spc="-2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2600"/>
              </a:lnSpc>
              <a:spcBef>
                <a:spcPts val="1800"/>
              </a:spcBef>
              <a:buNone/>
            </a:pPr>
            <a:r>
              <a:rPr lang="en-GB" sz="2400" spc="-20" dirty="0">
                <a:solidFill>
                  <a:schemeClr val="dk1"/>
                </a:solidFill>
                <a:latin typeface="Times New Roman" panose="02020603050405020304" pitchFamily="18" charset="0"/>
                <a:cs typeface="Times New Roman" panose="02020603050405020304" pitchFamily="18" charset="0"/>
                <a:sym typeface="Wingdings" panose="05000000000000000000" pitchFamily="2" charset="2"/>
              </a:rPr>
              <a:t>One particular aspect of globalization receives increasing attention : firm’s upstreamness.</a:t>
            </a:r>
          </a:p>
          <a:p>
            <a:pPr lvl="1" algn="just">
              <a:lnSpc>
                <a:spcPts val="2600"/>
              </a:lnSpc>
              <a:spcBef>
                <a:spcPts val="1800"/>
              </a:spcBef>
            </a:pPr>
            <a:r>
              <a:rPr lang="fr-BE" dirty="0" err="1">
                <a:solidFill>
                  <a:schemeClr val="dk1"/>
                </a:solidFill>
                <a:latin typeface="Times New Roman" panose="02020603050405020304" pitchFamily="18" charset="0"/>
                <a:cs typeface="Times New Roman" panose="02020603050405020304" pitchFamily="18" charset="0"/>
                <a:sym typeface="Wingdings" panose="05000000000000000000" pitchFamily="2" charset="2"/>
              </a:rPr>
              <a:t>Firm’s</a:t>
            </a:r>
            <a:r>
              <a:rPr lang="fr-BE" dirty="0">
                <a:solidFill>
                  <a:schemeClr val="dk1"/>
                </a:solidFill>
                <a:latin typeface="Times New Roman" panose="02020603050405020304" pitchFamily="18" charset="0"/>
                <a:cs typeface="Times New Roman" panose="02020603050405020304" pitchFamily="18" charset="0"/>
                <a:sym typeface="Wingdings" panose="05000000000000000000" pitchFamily="2" charset="2"/>
              </a:rPr>
              <a:t> upstreamness = </a:t>
            </a:r>
            <a:r>
              <a:rPr lang="en-GB" spc="-20" dirty="0">
                <a:latin typeface="Times New Roman" panose="02020603050405020304" pitchFamily="18" charset="0"/>
                <a:ea typeface="Calibri" panose="020F0502020204030204" pitchFamily="34" charset="0"/>
                <a:cs typeface="Times New Roman" panose="02020603050405020304" pitchFamily="18" charset="0"/>
              </a:rPr>
              <a:t>the number of steps before firms’ products meet final demand.</a:t>
            </a:r>
          </a:p>
          <a:p>
            <a:pPr algn="just">
              <a:lnSpc>
                <a:spcPts val="2600"/>
              </a:lnSpc>
              <a:spcBef>
                <a:spcPts val="1800"/>
              </a:spcBef>
            </a:pPr>
            <a:endParaRPr lang="en-GB" sz="2000"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1C8F7F4-9F36-4DDE-A923-F72E0872742C}"/>
              </a:ext>
            </a:extLst>
          </p:cNvPr>
          <p:cNvSpPr>
            <a:spLocks noGrp="1"/>
          </p:cNvSpPr>
          <p:nvPr>
            <p:ph type="sldNum" sz="quarter" idx="12"/>
          </p:nvPr>
        </p:nvSpPr>
        <p:spPr/>
        <p:txBody>
          <a:bodyPr/>
          <a:lstStyle/>
          <a:p>
            <a:fld id="{81CEC9BC-41EC-4A93-8EDD-D9D7CF58ED8D}" type="slidenum">
              <a:rPr lang="fr-BE" smtClean="0"/>
              <a:t>2</a:t>
            </a:fld>
            <a:endParaRPr lang="fr-BE"/>
          </a:p>
        </p:txBody>
      </p:sp>
    </p:spTree>
    <p:extLst>
      <p:ext uri="{BB962C8B-B14F-4D97-AF65-F5344CB8AC3E}">
        <p14:creationId xmlns:p14="http://schemas.microsoft.com/office/powerpoint/2010/main" val="104683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4F9DB-C76D-447A-9A58-BCA9A3EB99A9}"/>
              </a:ext>
            </a:extLst>
          </p:cNvPr>
          <p:cNvSpPr>
            <a:spLocks noGrp="1"/>
          </p:cNvSpPr>
          <p:nvPr>
            <p:ph type="title"/>
          </p:nvPr>
        </p:nvSpPr>
        <p:spPr>
          <a:xfrm>
            <a:off x="838200" y="451752"/>
            <a:ext cx="10515600" cy="1146041"/>
          </a:xfrm>
        </p:spPr>
        <p:txBody>
          <a:bodyPr>
            <a:normAutofit/>
          </a:bodyPr>
          <a:lstStyle/>
          <a:p>
            <a:r>
              <a:rPr lang="en-US" sz="3600" dirty="0">
                <a:latin typeface="Century Schoolbook" panose="02040604050505020304" pitchFamily="18" charset="0"/>
              </a:rPr>
              <a:t>Literature review</a:t>
            </a:r>
          </a:p>
        </p:txBody>
      </p:sp>
      <p:sp>
        <p:nvSpPr>
          <p:cNvPr id="3" name="Espace réservé du contenu 2">
            <a:extLst>
              <a:ext uri="{FF2B5EF4-FFF2-40B4-BE49-F238E27FC236}">
                <a16:creationId xmlns:a16="http://schemas.microsoft.com/office/drawing/2014/main" id="{0C37B2AA-A9B3-4246-A39D-0C56E5F9A9D4}"/>
              </a:ext>
            </a:extLst>
          </p:cNvPr>
          <p:cNvSpPr>
            <a:spLocks noGrp="1"/>
          </p:cNvSpPr>
          <p:nvPr>
            <p:ph idx="1"/>
          </p:nvPr>
        </p:nvSpPr>
        <p:spPr>
          <a:xfrm>
            <a:off x="838200" y="1337911"/>
            <a:ext cx="10515600" cy="5606716"/>
          </a:xfrm>
        </p:spPr>
        <p:txBody>
          <a:bodyPr>
            <a:normAutofit/>
          </a:bodyPr>
          <a:lstStyle/>
          <a:p>
            <a:pPr marL="0" indent="0" algn="just">
              <a:lnSpc>
                <a:spcPts val="2600"/>
              </a:lnSpc>
              <a:spcBef>
                <a:spcPts val="1800"/>
              </a:spcBef>
              <a:buNone/>
            </a:pPr>
            <a:r>
              <a:rPr lang="en-GB" sz="2400" spc="-20" dirty="0">
                <a:latin typeface="Times New Roman" panose="02020603050405020304" pitchFamily="18" charset="0"/>
                <a:ea typeface="Calibri" panose="020F0502020204030204" pitchFamily="34" charset="0"/>
                <a:cs typeface="Times New Roman" panose="02020603050405020304" pitchFamily="18" charset="0"/>
              </a:rPr>
              <a:t>A higher firm’s upstreamness seem to generate more added value </a:t>
            </a:r>
            <a:r>
              <a:rPr lang="en-GB" sz="1800" spc="-20" dirty="0">
                <a:latin typeface="Times New Roman" panose="02020603050405020304" pitchFamily="18" charset="0"/>
                <a:ea typeface="Calibri" panose="020F0502020204030204" pitchFamily="34" charset="0"/>
                <a:cs typeface="Times New Roman" panose="02020603050405020304" pitchFamily="18" charset="0"/>
              </a:rPr>
              <a:t>(De Backer and </a:t>
            </a:r>
            <a:r>
              <a:rPr lang="en-GB" sz="1800" spc="-20" dirty="0" err="1">
                <a:latin typeface="Times New Roman" panose="02020603050405020304" pitchFamily="18" charset="0"/>
                <a:ea typeface="Calibri" panose="020F0502020204030204" pitchFamily="34" charset="0"/>
                <a:cs typeface="Times New Roman" panose="02020603050405020304" pitchFamily="18" charset="0"/>
              </a:rPr>
              <a:t>Miroudot</a:t>
            </a:r>
            <a:r>
              <a:rPr lang="en-GB" sz="1800" spc="-20" dirty="0">
                <a:latin typeface="Times New Roman" panose="02020603050405020304" pitchFamily="18" charset="0"/>
                <a:ea typeface="Calibri" panose="020F0502020204030204" pitchFamily="34" charset="0"/>
                <a:cs typeface="Times New Roman" panose="02020603050405020304" pitchFamily="18" charset="0"/>
              </a:rPr>
              <a:t>, 2013; Dhyne et al., 2015; Ju &amp; Yu, 2015; Mahy et al., 2021).</a:t>
            </a:r>
            <a:endParaRPr lang="en-GB" sz="2400" spc="-2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ts val="2600"/>
              </a:lnSpc>
              <a:spcBef>
                <a:spcPts val="1800"/>
              </a:spcBef>
              <a:buNone/>
            </a:pPr>
            <a:r>
              <a:rPr lang="en-GB" sz="2400" spc="-20" dirty="0">
                <a:latin typeface="Times New Roman" panose="02020603050405020304" pitchFamily="18" charset="0"/>
                <a:ea typeface="Calibri" panose="020F0502020204030204" pitchFamily="34" charset="0"/>
                <a:cs typeface="Times New Roman" panose="02020603050405020304" pitchFamily="18" charset="0"/>
              </a:rPr>
              <a:t>But </a:t>
            </a:r>
            <a:r>
              <a:rPr lang="en-GB" sz="2400" spc="-20" dirty="0">
                <a:effectLst/>
                <a:latin typeface="Times New Roman" panose="02020603050405020304" pitchFamily="18" charset="0"/>
                <a:ea typeface="Calibri" panose="020F0502020204030204" pitchFamily="34" charset="0"/>
                <a:cs typeface="Times New Roman" panose="02020603050405020304" pitchFamily="18" charset="0"/>
              </a:rPr>
              <a:t>little is known on whether and to what extent the productivity gains associated with a firm’s position in GVCs are (equally) shared with its workers. </a:t>
            </a:r>
            <a:r>
              <a:rPr lang="en-GB" sz="2400" spc="-20" dirty="0">
                <a:latin typeface="Times New Roman" panose="02020603050405020304" pitchFamily="18" charset="0"/>
                <a:ea typeface="Calibri" panose="020F0502020204030204" pitchFamily="34" charset="0"/>
                <a:cs typeface="Times New Roman" panose="02020603050405020304" pitchFamily="18" charset="0"/>
              </a:rPr>
              <a:t> </a:t>
            </a:r>
          </a:p>
          <a:p>
            <a:pPr lvl="1" algn="just">
              <a:lnSpc>
                <a:spcPts val="2600"/>
              </a:lnSpc>
              <a:spcBef>
                <a:spcPts val="1800"/>
              </a:spcBef>
            </a:pPr>
            <a:r>
              <a:rPr lang="en-GB" spc="-20" dirty="0">
                <a:latin typeface="Times New Roman" panose="02020603050405020304" pitchFamily="18" charset="0"/>
                <a:ea typeface="Calibri" panose="020F0502020204030204" pitchFamily="34" charset="0"/>
                <a:cs typeface="Times New Roman" panose="02020603050405020304" pitchFamily="18" charset="0"/>
              </a:rPr>
              <a:t>Results suggest that a higher upstreamness leads to higher wages, especially for men </a:t>
            </a:r>
            <a:r>
              <a:rPr lang="en-GB" sz="2000" spc="-20" dirty="0">
                <a:latin typeface="Times New Roman" panose="02020603050405020304" pitchFamily="18" charset="0"/>
                <a:ea typeface="Calibri" panose="020F0502020204030204" pitchFamily="34" charset="0"/>
                <a:cs typeface="Times New Roman" panose="02020603050405020304" pitchFamily="18" charset="0"/>
              </a:rPr>
              <a:t>(Gagliardi, 2021) </a:t>
            </a:r>
            <a:r>
              <a:rPr lang="en-GB" spc="-20" dirty="0">
                <a:latin typeface="Times New Roman" panose="02020603050405020304" pitchFamily="18" charset="0"/>
                <a:ea typeface="Calibri" panose="020F0502020204030204" pitchFamily="34" charset="0"/>
                <a:cs typeface="Times New Roman" panose="02020603050405020304" pitchFamily="18" charset="0"/>
              </a:rPr>
              <a:t>and highly educated workers </a:t>
            </a:r>
            <a:r>
              <a:rPr lang="en-GB" sz="2000" spc="-20" dirty="0">
                <a:latin typeface="Times New Roman" panose="02020603050405020304" pitchFamily="18" charset="0"/>
                <a:ea typeface="Calibri" panose="020F0502020204030204" pitchFamily="34" charset="0"/>
                <a:cs typeface="Times New Roman" panose="02020603050405020304" pitchFamily="18" charset="0"/>
              </a:rPr>
              <a:t>(Shen and Silva, 2018) </a:t>
            </a:r>
            <a:r>
              <a:rPr lang="en-GB" spc="-20" dirty="0">
                <a:latin typeface="Times New Roman" panose="02020603050405020304" pitchFamily="18" charset="0"/>
                <a:ea typeface="Calibri" panose="020F0502020204030204" pitchFamily="34" charset="0"/>
                <a:cs typeface="Times New Roman" panose="02020603050405020304" pitchFamily="18" charset="0"/>
              </a:rPr>
              <a:t>but also to within-firm inequality </a:t>
            </a:r>
            <a:r>
              <a:rPr lang="en-GB" sz="2000" spc="-20" dirty="0">
                <a:latin typeface="Times New Roman" panose="02020603050405020304" pitchFamily="18" charset="0"/>
                <a:ea typeface="Calibri" panose="020F0502020204030204" pitchFamily="34" charset="0"/>
                <a:cs typeface="Times New Roman" panose="02020603050405020304" pitchFamily="18" charset="0"/>
              </a:rPr>
              <a:t>(Chen, 2017).</a:t>
            </a:r>
          </a:p>
          <a:p>
            <a:pPr marL="0" indent="0" algn="just">
              <a:lnSpc>
                <a:spcPts val="2600"/>
              </a:lnSpc>
              <a:spcBef>
                <a:spcPts val="1800"/>
              </a:spcBef>
              <a:buNone/>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our knowledge, the moderating role of workers’ origin in the relationship between upstreamness and wages has not been studied so far. </a:t>
            </a:r>
          </a:p>
        </p:txBody>
      </p:sp>
      <p:sp>
        <p:nvSpPr>
          <p:cNvPr id="4" name="Espace réservé du numéro de diapositive 3">
            <a:extLst>
              <a:ext uri="{FF2B5EF4-FFF2-40B4-BE49-F238E27FC236}">
                <a16:creationId xmlns:a16="http://schemas.microsoft.com/office/drawing/2014/main" id="{91C8F7F4-9F36-4DDE-A923-F72E0872742C}"/>
              </a:ext>
            </a:extLst>
          </p:cNvPr>
          <p:cNvSpPr>
            <a:spLocks noGrp="1"/>
          </p:cNvSpPr>
          <p:nvPr>
            <p:ph type="sldNum" sz="quarter" idx="12"/>
          </p:nvPr>
        </p:nvSpPr>
        <p:spPr/>
        <p:txBody>
          <a:bodyPr/>
          <a:lstStyle/>
          <a:p>
            <a:fld id="{81CEC9BC-41EC-4A93-8EDD-D9D7CF58ED8D}" type="slidenum">
              <a:rPr lang="fr-BE" smtClean="0"/>
              <a:t>3</a:t>
            </a:fld>
            <a:endParaRPr lang="fr-BE" dirty="0"/>
          </a:p>
        </p:txBody>
      </p:sp>
    </p:spTree>
    <p:extLst>
      <p:ext uri="{BB962C8B-B14F-4D97-AF65-F5344CB8AC3E}">
        <p14:creationId xmlns:p14="http://schemas.microsoft.com/office/powerpoint/2010/main" val="389544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97C70-E127-48F4-9D58-BE2A6ACCD71B}"/>
              </a:ext>
            </a:extLst>
          </p:cNvPr>
          <p:cNvSpPr>
            <a:spLocks noGrp="1"/>
          </p:cNvSpPr>
          <p:nvPr>
            <p:ph type="title"/>
          </p:nvPr>
        </p:nvSpPr>
        <p:spPr/>
        <p:txBody>
          <a:bodyPr>
            <a:normAutofit/>
          </a:bodyPr>
          <a:lstStyle/>
          <a:p>
            <a:r>
              <a:rPr lang="en-GB" sz="3600" dirty="0">
                <a:latin typeface="Century Schoolbook" panose="02040604050505020304" pitchFamily="18" charset="0"/>
                <a:cs typeface="Times New Roman" panose="02020603050405020304" pitchFamily="18" charset="0"/>
              </a:rPr>
              <a:t>Motivation &amp; research question</a:t>
            </a:r>
            <a:endParaRPr lang="fr-BE" sz="3600" dirty="0"/>
          </a:p>
        </p:txBody>
      </p:sp>
      <p:sp>
        <p:nvSpPr>
          <p:cNvPr id="3" name="Espace réservé du contenu 2">
            <a:extLst>
              <a:ext uri="{FF2B5EF4-FFF2-40B4-BE49-F238E27FC236}">
                <a16:creationId xmlns:a16="http://schemas.microsoft.com/office/drawing/2014/main" id="{9A9E0BB3-4C86-477F-9328-4FCC40CDDD41}"/>
              </a:ext>
            </a:extLst>
          </p:cNvPr>
          <p:cNvSpPr>
            <a:spLocks noGrp="1"/>
          </p:cNvSpPr>
          <p:nvPr>
            <p:ph idx="1"/>
          </p:nvPr>
        </p:nvSpPr>
        <p:spPr>
          <a:xfrm>
            <a:off x="838200" y="1280160"/>
            <a:ext cx="10515600" cy="5351645"/>
          </a:xfrm>
        </p:spPr>
        <p:txBody>
          <a:bodyPr>
            <a:normAutofit/>
          </a:bodyPr>
          <a:lstStyle/>
          <a:p>
            <a:pPr marL="0" indent="0" algn="just">
              <a:lnSpc>
                <a:spcPts val="2600"/>
              </a:lnSpc>
              <a:spcBef>
                <a:spcPts val="1800"/>
              </a:spcBef>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 is very likely that </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upstreamness plays a role in explaining wage gaps according to workers’ origin due to:</a:t>
            </a:r>
            <a:endParaRPr lang="en-GB" sz="2400" spc="-20" dirty="0">
              <a:latin typeface="Times New Roman" panose="02020603050405020304" pitchFamily="18" charset="0"/>
              <a:ea typeface="Calibri" panose="020F0502020204030204" pitchFamily="34" charset="0"/>
              <a:cs typeface="Times New Roman" panose="02020603050405020304" pitchFamily="18" charset="0"/>
            </a:endParaRPr>
          </a:p>
          <a:p>
            <a:pPr lvl="1" algn="just">
              <a:lnSpc>
                <a:spcPts val="2600"/>
              </a:lnSpc>
              <a:spcBef>
                <a:spcPts val="1200"/>
              </a:spcBef>
            </a:pPr>
            <a:r>
              <a:rPr lang="en-GB" spc="-20" dirty="0">
                <a:latin typeface="Times New Roman" panose="02020603050405020304" pitchFamily="18" charset="0"/>
                <a:ea typeface="Calibri" panose="020F0502020204030204" pitchFamily="34" charset="0"/>
                <a:cs typeface="Times New Roman" panose="02020603050405020304" pitchFamily="18" charset="0"/>
              </a:rPr>
              <a:t>unequal distribution of native and immigrant workers into different stages of supply chains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(Barrientos et al., 2011;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Gereffi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&amp; Luo, 2014)</a:t>
            </a:r>
            <a:r>
              <a:rPr lang="en-US" dirty="0">
                <a:effectLst/>
                <a:latin typeface="Times New Roman" panose="02020603050405020304" pitchFamily="18" charset="0"/>
                <a:ea typeface="Calibri" panose="020F0502020204030204" pitchFamily="34" charset="0"/>
                <a:cs typeface="Times New Roman" panose="02020603050405020304" pitchFamily="18" charset="0"/>
              </a:rPr>
              <a:t>, and </a:t>
            </a:r>
          </a:p>
          <a:p>
            <a:pPr lvl="1" algn="just">
              <a:lnSpc>
                <a:spcPts val="2600"/>
              </a:lnSpc>
              <a:spcBef>
                <a:spcPts val="120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wage discrimination based on origin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Cattaneo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et al., 2015;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Tomaskovic-Devey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et al., 2015; Fays et al., 2021).</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pPr marL="0" indent="0" algn="just">
              <a:lnSpc>
                <a:spcPts val="2600"/>
              </a:lnSpc>
              <a:spcBef>
                <a:spcPts val="1800"/>
              </a:spcBef>
              <a:buNone/>
            </a:pPr>
            <a:r>
              <a:rPr lang="en-GB" sz="2400" dirty="0">
                <a:latin typeface="Times New Roman" panose="02020603050405020304" pitchFamily="18" charset="0"/>
                <a:cs typeface="Times New Roman" panose="02020603050405020304" pitchFamily="18" charset="0"/>
              </a:rPr>
              <a:t>Research question: </a:t>
            </a:r>
          </a:p>
          <a:p>
            <a:pPr lvl="1" algn="just">
              <a:lnSpc>
                <a:spcPts val="2600"/>
              </a:lnSpc>
              <a:spcBef>
                <a:spcPts val="1800"/>
              </a:spcBef>
            </a:pPr>
            <a:r>
              <a:rPr lang="en-GB" dirty="0">
                <a:latin typeface="Times New Roman" panose="02020603050405020304" pitchFamily="18" charset="0"/>
                <a:cs typeface="Times New Roman" panose="02020603050405020304" pitchFamily="18" charset="0"/>
              </a:rPr>
              <a:t>What is the contribution of upstreamness to wages and wage gaps between workers born in developed countries and workers born in developing countries? </a:t>
            </a:r>
          </a:p>
        </p:txBody>
      </p:sp>
    </p:spTree>
    <p:extLst>
      <p:ext uri="{BB962C8B-B14F-4D97-AF65-F5344CB8AC3E}">
        <p14:creationId xmlns:p14="http://schemas.microsoft.com/office/powerpoint/2010/main" val="51680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97C70-E127-48F4-9D58-BE2A6ACCD71B}"/>
              </a:ext>
            </a:extLst>
          </p:cNvPr>
          <p:cNvSpPr>
            <a:spLocks noGrp="1"/>
          </p:cNvSpPr>
          <p:nvPr>
            <p:ph type="title"/>
          </p:nvPr>
        </p:nvSpPr>
        <p:spPr/>
        <p:txBody>
          <a:bodyPr>
            <a:normAutofit/>
          </a:bodyPr>
          <a:lstStyle/>
          <a:p>
            <a:r>
              <a:rPr lang="en-GB" sz="3600" dirty="0">
                <a:latin typeface="Century Schoolbook" panose="02040604050505020304" pitchFamily="18" charset="0"/>
                <a:cs typeface="Times New Roman" panose="02020603050405020304" pitchFamily="18" charset="0"/>
              </a:rPr>
              <a:t>Data</a:t>
            </a:r>
            <a:endParaRPr lang="fr-BE" sz="3600" dirty="0"/>
          </a:p>
        </p:txBody>
      </p:sp>
      <p:sp>
        <p:nvSpPr>
          <p:cNvPr id="3" name="Espace réservé du contenu 2">
            <a:extLst>
              <a:ext uri="{FF2B5EF4-FFF2-40B4-BE49-F238E27FC236}">
                <a16:creationId xmlns:a16="http://schemas.microsoft.com/office/drawing/2014/main" id="{9A9E0BB3-4C86-477F-9328-4FCC40CDDD41}"/>
              </a:ext>
            </a:extLst>
          </p:cNvPr>
          <p:cNvSpPr>
            <a:spLocks noGrp="1"/>
          </p:cNvSpPr>
          <p:nvPr>
            <p:ph idx="1"/>
          </p:nvPr>
        </p:nvSpPr>
        <p:spPr>
          <a:xfrm>
            <a:off x="838200" y="1453415"/>
            <a:ext cx="10515600" cy="4723548"/>
          </a:xfrm>
        </p:spPr>
        <p:txBody>
          <a:bodyPr>
            <a:normAutofit/>
          </a:bodyPr>
          <a:lstStyle/>
          <a:p>
            <a:pPr marL="0" indent="0" algn="just">
              <a:buNone/>
            </a:pPr>
            <a:r>
              <a:rPr lang="en-GB" sz="2400" spc="-20" dirty="0">
                <a:effectLst/>
                <a:latin typeface="Times New Roman" panose="02020603050405020304" pitchFamily="18" charset="0"/>
                <a:ea typeface="Calibri" panose="020F0502020204030204" pitchFamily="34" charset="0"/>
              </a:rPr>
              <a:t>Matched employer-employee pooled cross-sectional dataset with 245,418 year-observations, which is representative of all workers employed in manufacturing firms employing at least 10 workers over the period 2002-2010 in Belgium.</a:t>
            </a:r>
            <a:endParaRPr lang="fr-BE" sz="2400" dirty="0"/>
          </a:p>
        </p:txBody>
      </p:sp>
      <p:graphicFrame>
        <p:nvGraphicFramePr>
          <p:cNvPr id="5" name="Tableau 4">
            <a:extLst>
              <a:ext uri="{FF2B5EF4-FFF2-40B4-BE49-F238E27FC236}">
                <a16:creationId xmlns:a16="http://schemas.microsoft.com/office/drawing/2014/main" id="{F5AB4DDE-E515-473C-B901-1BDF714CBCAB}"/>
              </a:ext>
            </a:extLst>
          </p:cNvPr>
          <p:cNvGraphicFramePr>
            <a:graphicFrameLocks noGrp="1"/>
          </p:cNvGraphicFramePr>
          <p:nvPr>
            <p:extLst>
              <p:ext uri="{D42A27DB-BD31-4B8C-83A1-F6EECF244321}">
                <p14:modId xmlns:p14="http://schemas.microsoft.com/office/powerpoint/2010/main" val="3445825889"/>
              </p:ext>
            </p:extLst>
          </p:nvPr>
        </p:nvGraphicFramePr>
        <p:xfrm>
          <a:off x="1001027" y="2778978"/>
          <a:ext cx="10241280" cy="3621023"/>
        </p:xfrm>
        <a:graphic>
          <a:graphicData uri="http://schemas.openxmlformats.org/drawingml/2006/table">
            <a:tbl>
              <a:tblPr firstRow="1" firstCol="1" bandRow="1"/>
              <a:tblGrid>
                <a:gridCol w="5891151">
                  <a:extLst>
                    <a:ext uri="{9D8B030D-6E8A-4147-A177-3AD203B41FA5}">
                      <a16:colId xmlns:a16="http://schemas.microsoft.com/office/drawing/2014/main" val="1419106751"/>
                    </a:ext>
                  </a:extLst>
                </a:gridCol>
                <a:gridCol w="1433195">
                  <a:extLst>
                    <a:ext uri="{9D8B030D-6E8A-4147-A177-3AD203B41FA5}">
                      <a16:colId xmlns:a16="http://schemas.microsoft.com/office/drawing/2014/main" val="915410312"/>
                    </a:ext>
                  </a:extLst>
                </a:gridCol>
                <a:gridCol w="1433195">
                  <a:extLst>
                    <a:ext uri="{9D8B030D-6E8A-4147-A177-3AD203B41FA5}">
                      <a16:colId xmlns:a16="http://schemas.microsoft.com/office/drawing/2014/main" val="459648304"/>
                    </a:ext>
                  </a:extLst>
                </a:gridCol>
                <a:gridCol w="1483739">
                  <a:extLst>
                    <a:ext uri="{9D8B030D-6E8A-4147-A177-3AD203B41FA5}">
                      <a16:colId xmlns:a16="http://schemas.microsoft.com/office/drawing/2014/main" val="2089550847"/>
                    </a:ext>
                  </a:extLst>
                </a:gridCol>
              </a:tblGrid>
              <a:tr h="340526">
                <a:tc gridSpan="4">
                  <a:txBody>
                    <a:bodyPr/>
                    <a:lstStyle/>
                    <a:p>
                      <a:pPr algn="l">
                        <a:lnSpc>
                          <a:spcPct val="115000"/>
                        </a:lnSpc>
                        <a:spcAft>
                          <a:spcPts val="600"/>
                        </a:spcAft>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Table 1: Means of variables of interest, overall and by origin</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755415623"/>
                  </a:ext>
                </a:extLst>
              </a:tr>
              <a:tr h="1521186">
                <a:tc>
                  <a:txBody>
                    <a:bodyPr/>
                    <a:lstStyle/>
                    <a:p>
                      <a:pPr algn="l">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Variables</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All workers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Workers born in developed countries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(2)</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Workers born in developing countries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(3)</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787600"/>
                  </a:ext>
                </a:extLst>
              </a:tr>
              <a:tr h="434103">
                <a:tc>
                  <a:txBody>
                    <a:bodyPr/>
                    <a:lstStyle/>
                    <a:p>
                      <a:pPr algn="just">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Gross hourly wage (€, at constant 2004 prices)</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16.52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16.61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14.74</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33213039"/>
                  </a:ext>
                </a:extLst>
              </a:tr>
              <a:tr h="405726">
                <a:tc>
                  <a:txBody>
                    <a:bodyPr/>
                    <a:lstStyle/>
                    <a:p>
                      <a:pPr algn="just">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Upstreamness</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2.71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2.71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2.57</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86172317"/>
                  </a:ext>
                </a:extLst>
              </a:tr>
              <a:tr h="306494">
                <a:tc>
                  <a:txBody>
                    <a:bodyPr/>
                    <a:lstStyle/>
                    <a:p>
                      <a:pPr algn="just">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developed countries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95.1</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100</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pPr>
                      <a:r>
                        <a:rPr lang="en-GB" sz="18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58711688"/>
                  </a:ext>
                </a:extLst>
              </a:tr>
              <a:tr h="306494">
                <a:tc>
                  <a:txBody>
                    <a:bodyPr/>
                    <a:lstStyle/>
                    <a:p>
                      <a:pPr algn="just">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Workers born in developing countries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4.9</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100</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0911956"/>
                  </a:ext>
                </a:extLst>
              </a:tr>
              <a:tr h="306494">
                <a:tc>
                  <a:txBody>
                    <a:bodyPr/>
                    <a:lstStyle/>
                    <a:p>
                      <a:pPr marL="0" algn="just" defTabSz="914400" rtl="0" eaLnBrk="1" latinLnBrk="0" hangingPunct="1">
                        <a:lnSpc>
                          <a:spcPct val="115000"/>
                        </a:lnSpc>
                      </a:pPr>
                      <a:r>
                        <a:rPr lang="en-GB"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Number of observations</a:t>
                      </a:r>
                      <a:endParaRPr lang="fr-BE"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pPr>
                      <a:r>
                        <a:rPr lang="en-GB"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245,418</a:t>
                      </a:r>
                      <a:endParaRPr lang="fr-BE"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pPr>
                      <a:r>
                        <a:rPr lang="en-GB"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233,432</a:t>
                      </a:r>
                      <a:endParaRPr lang="fr-BE"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pPr>
                      <a:r>
                        <a:rPr lang="en-GB"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11,986</a:t>
                      </a:r>
                      <a:endParaRPr lang="fr-BE" sz="180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152704"/>
                  </a:ext>
                </a:extLst>
              </a:tr>
            </a:tbl>
          </a:graphicData>
        </a:graphic>
      </p:graphicFrame>
    </p:spTree>
    <p:extLst>
      <p:ext uri="{BB962C8B-B14F-4D97-AF65-F5344CB8AC3E}">
        <p14:creationId xmlns:p14="http://schemas.microsoft.com/office/powerpoint/2010/main" val="123584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431491-4BE5-4285-998A-234412FAC8E6}"/>
              </a:ext>
            </a:extLst>
          </p:cNvPr>
          <p:cNvSpPr>
            <a:spLocks noGrp="1"/>
          </p:cNvSpPr>
          <p:nvPr>
            <p:ph type="title"/>
          </p:nvPr>
        </p:nvSpPr>
        <p:spPr>
          <a:xfrm>
            <a:off x="838200" y="365125"/>
            <a:ext cx="10515600" cy="951611"/>
          </a:xfrm>
        </p:spPr>
        <p:txBody>
          <a:bodyPr>
            <a:normAutofit/>
          </a:bodyPr>
          <a:lstStyle/>
          <a:p>
            <a:r>
              <a:rPr lang="fr-BE" sz="4000" dirty="0">
                <a:latin typeface="Century Schoolbook" panose="02040604050505020304" pitchFamily="18" charset="0"/>
              </a:rPr>
              <a:t>Method</a:t>
            </a:r>
          </a:p>
        </p:txBody>
      </p:sp>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56830836-3835-4BC4-809B-DDD2348B0452}"/>
                  </a:ext>
                </a:extLst>
              </p:cNvPr>
              <p:cNvSpPr>
                <a:spLocks noGrp="1"/>
              </p:cNvSpPr>
              <p:nvPr>
                <p:ph idx="1"/>
              </p:nvPr>
            </p:nvSpPr>
            <p:spPr>
              <a:xfrm>
                <a:off x="838200" y="1316736"/>
                <a:ext cx="10515600" cy="5404739"/>
              </a:xfrm>
            </p:spPr>
            <p:txBody>
              <a:bodyPr>
                <a:normAutofit fontScale="77500" lnSpcReduction="20000"/>
              </a:bodyPr>
              <a:lstStyle/>
              <a:p>
                <a:pPr marL="0" indent="0" algn="just">
                  <a:buNone/>
                </a:pPr>
                <a14:m>
                  <m:oMathPara xmlns:m="http://schemas.openxmlformats.org/officeDocument/2006/math">
                    <m:oMathParaPr>
                      <m:jc m:val="centerGroup"/>
                    </m:oMathParaPr>
                    <m:oMath xmlns:m="http://schemas.openxmlformats.org/officeDocument/2006/math">
                      <m:func>
                        <m:funcPr>
                          <m:ctrlPr>
                            <a:rPr lang="fr-BE" i="1" smtClean="0">
                              <a:solidFill>
                                <a:schemeClr val="tx1"/>
                              </a:solidFill>
                              <a:latin typeface="Cambria Math" panose="02040503050406030204" pitchFamily="18" charset="0"/>
                            </a:rPr>
                          </m:ctrlPr>
                        </m:funcPr>
                        <m:fName>
                          <m:r>
                            <a:rPr lang="en-GB" i="1">
                              <a:solidFill>
                                <a:schemeClr val="tx1"/>
                              </a:solidFill>
                              <a:latin typeface="Cambria Math" panose="02040503050406030204" pitchFamily="18" charset="0"/>
                            </a:rPr>
                            <m:t>𝑙𝑜𝑔</m:t>
                          </m:r>
                        </m:fName>
                        <m:e>
                          <m:d>
                            <m:dPr>
                              <m:ctrlPr>
                                <a:rPr lang="fr-BE" i="1">
                                  <a:solidFill>
                                    <a:schemeClr val="tx1"/>
                                  </a:solidFill>
                                  <a:latin typeface="Cambria Math" panose="02040503050406030204" pitchFamily="18" charset="0"/>
                                </a:rPr>
                              </m:ctrlPr>
                            </m:dPr>
                            <m:e>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𝑤</m:t>
                                  </m:r>
                                </m:e>
                                <m:sub>
                                  <m:r>
                                    <a:rPr lang="en-GB" i="1">
                                      <a:solidFill>
                                        <a:schemeClr val="tx1"/>
                                      </a:solidFill>
                                      <a:latin typeface="Cambria Math" panose="02040503050406030204" pitchFamily="18" charset="0"/>
                                    </a:rPr>
                                    <m:t>𝑖</m:t>
                                  </m:r>
                                  <m:r>
                                    <a:rPr lang="en-GB" i="1">
                                      <a:solidFill>
                                        <a:schemeClr val="tx1"/>
                                      </a:solidFill>
                                      <a:latin typeface="Cambria Math" panose="02040503050406030204" pitchFamily="18" charset="0"/>
                                    </a:rPr>
                                    <m:t>,</m:t>
                                  </m:r>
                                  <m:r>
                                    <a:rPr lang="en-GB" i="1">
                                      <a:solidFill>
                                        <a:schemeClr val="tx1"/>
                                      </a:solidFill>
                                      <a:latin typeface="Cambria Math" panose="02040503050406030204" pitchFamily="18" charset="0"/>
                                    </a:rPr>
                                    <m:t>𝑗</m:t>
                                  </m:r>
                                  <m:r>
                                    <a:rPr lang="en-GB" i="1">
                                      <a:solidFill>
                                        <a:schemeClr val="tx1"/>
                                      </a:solidFill>
                                      <a:latin typeface="Cambria Math" panose="02040503050406030204" pitchFamily="18" charset="0"/>
                                    </a:rPr>
                                    <m:t>,</m:t>
                                  </m:r>
                                  <m:r>
                                    <a:rPr lang="en-GB" i="1">
                                      <a:solidFill>
                                        <a:schemeClr val="tx1"/>
                                      </a:solidFill>
                                      <a:latin typeface="Cambria Math" panose="02040503050406030204" pitchFamily="18" charset="0"/>
                                    </a:rPr>
                                    <m:t>𝑡</m:t>
                                  </m:r>
                                </m:sub>
                              </m:sSub>
                            </m:e>
                          </m:d>
                        </m:e>
                      </m:func>
                      <m:r>
                        <a:rPr lang="en-GB">
                          <a:solidFill>
                            <a:schemeClr val="tx1"/>
                          </a:solidFill>
                          <a:latin typeface="Cambria Math" panose="02040503050406030204" pitchFamily="18" charset="0"/>
                        </a:rPr>
                        <m:t>=</m:t>
                      </m:r>
                      <m:r>
                        <a:rPr lang="en-GB" i="1">
                          <a:solidFill>
                            <a:schemeClr val="tx1"/>
                          </a:solidFill>
                          <a:latin typeface="Cambria Math" panose="02040503050406030204" pitchFamily="18" charset="0"/>
                        </a:rPr>
                        <m:t> </m:t>
                      </m:r>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𝛽</m:t>
                          </m:r>
                        </m:e>
                        <m:sub>
                          <m:r>
                            <a:rPr lang="en-GB">
                              <a:solidFill>
                                <a:schemeClr val="tx1"/>
                              </a:solidFill>
                              <a:latin typeface="Cambria Math" panose="02040503050406030204" pitchFamily="18" charset="0"/>
                            </a:rPr>
                            <m:t>0</m:t>
                          </m:r>
                        </m:sub>
                      </m:sSub>
                      <m:r>
                        <a:rPr lang="en-GB">
                          <a:solidFill>
                            <a:schemeClr val="tx1"/>
                          </a:solidFill>
                          <a:latin typeface="Cambria Math" panose="02040503050406030204" pitchFamily="18" charset="0"/>
                        </a:rPr>
                        <m:t>+</m:t>
                      </m:r>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𝛽</m:t>
                          </m:r>
                        </m:e>
                        <m:sub>
                          <m:r>
                            <a:rPr lang="en-GB">
                              <a:solidFill>
                                <a:schemeClr val="tx1"/>
                              </a:solidFill>
                              <a:latin typeface="Cambria Math" panose="02040503050406030204" pitchFamily="18" charset="0"/>
                            </a:rPr>
                            <m:t>1</m:t>
                          </m:r>
                        </m:sub>
                      </m:sSub>
                      <m:sSub>
                        <m:sSubPr>
                          <m:ctrlPr>
                            <a:rPr lang="fr-BE" i="1" smtClean="0">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𝑢𝑝</m:t>
                          </m:r>
                        </m:e>
                        <m:sub>
                          <m:r>
                            <a:rPr lang="en-GB" i="1">
                              <a:solidFill>
                                <a:schemeClr val="tx1"/>
                              </a:solidFill>
                              <a:latin typeface="Cambria Math" panose="02040503050406030204" pitchFamily="18" charset="0"/>
                            </a:rPr>
                            <m:t>𝑗</m:t>
                          </m:r>
                          <m:r>
                            <a:rPr lang="en-GB">
                              <a:solidFill>
                                <a:schemeClr val="tx1"/>
                              </a:solidFill>
                              <a:latin typeface="Cambria Math" panose="02040503050406030204" pitchFamily="18" charset="0"/>
                            </a:rPr>
                            <m:t>,</m:t>
                          </m:r>
                          <m:r>
                            <a:rPr lang="en-GB" i="1">
                              <a:solidFill>
                                <a:schemeClr val="tx1"/>
                              </a:solidFill>
                              <a:latin typeface="Cambria Math" panose="02040503050406030204" pitchFamily="18" charset="0"/>
                            </a:rPr>
                            <m:t>𝑡</m:t>
                          </m:r>
                        </m:sub>
                      </m:sSub>
                      <m:r>
                        <a:rPr lang="en-GB">
                          <a:solidFill>
                            <a:schemeClr val="tx1"/>
                          </a:solidFill>
                          <a:latin typeface="Cambria Math" panose="02040503050406030204" pitchFamily="18" charset="0"/>
                        </a:rPr>
                        <m:t>+</m:t>
                      </m:r>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𝛽</m:t>
                          </m:r>
                        </m:e>
                        <m:sub>
                          <m:r>
                            <a:rPr lang="en-GB">
                              <a:solidFill>
                                <a:schemeClr val="tx1"/>
                              </a:solidFill>
                              <a:latin typeface="Cambria Math" panose="02040503050406030204" pitchFamily="18" charset="0"/>
                            </a:rPr>
                            <m:t>2</m:t>
                          </m:r>
                        </m:sub>
                      </m:sSub>
                      <m:sSub>
                        <m:sSubPr>
                          <m:ctrlPr>
                            <a:rPr lang="fr-BE" i="1" smtClean="0">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𝑋</m:t>
                          </m:r>
                        </m:e>
                        <m:sub>
                          <m:r>
                            <a:rPr lang="en-GB" i="1">
                              <a:solidFill>
                                <a:schemeClr val="tx1"/>
                              </a:solidFill>
                              <a:latin typeface="Cambria Math" panose="02040503050406030204" pitchFamily="18" charset="0"/>
                            </a:rPr>
                            <m:t>𝑖</m:t>
                          </m:r>
                          <m:r>
                            <a:rPr lang="fr-BE" b="0" i="1" smtClean="0">
                              <a:solidFill>
                                <a:schemeClr val="tx1"/>
                              </a:solidFill>
                              <a:latin typeface="Cambria Math" panose="02040503050406030204" pitchFamily="18" charset="0"/>
                            </a:rPr>
                            <m:t>,</m:t>
                          </m:r>
                          <m:r>
                            <a:rPr lang="fr-BE" b="0" i="1" smtClean="0">
                              <a:solidFill>
                                <a:schemeClr val="tx1"/>
                              </a:solidFill>
                              <a:latin typeface="Cambria Math" panose="02040503050406030204" pitchFamily="18" charset="0"/>
                            </a:rPr>
                            <m:t>𝑗</m:t>
                          </m:r>
                          <m:r>
                            <a:rPr lang="en-GB" i="1">
                              <a:solidFill>
                                <a:schemeClr val="tx1"/>
                              </a:solidFill>
                              <a:latin typeface="Cambria Math" panose="02040503050406030204" pitchFamily="18" charset="0"/>
                            </a:rPr>
                            <m:t>,</m:t>
                          </m:r>
                          <m:r>
                            <a:rPr lang="en-GB" i="1">
                              <a:solidFill>
                                <a:schemeClr val="tx1"/>
                              </a:solidFill>
                              <a:latin typeface="Cambria Math" panose="02040503050406030204" pitchFamily="18" charset="0"/>
                            </a:rPr>
                            <m:t>𝑡</m:t>
                          </m:r>
                        </m:sub>
                      </m:sSub>
                      <m:r>
                        <a:rPr lang="en-GB">
                          <a:solidFill>
                            <a:schemeClr val="tx1"/>
                          </a:solidFill>
                          <a:latin typeface="Cambria Math" panose="02040503050406030204" pitchFamily="18" charset="0"/>
                        </a:rPr>
                        <m:t>+</m:t>
                      </m:r>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𝛿</m:t>
                          </m:r>
                        </m:e>
                        <m:sub>
                          <m:r>
                            <a:rPr lang="en-GB" i="1">
                              <a:solidFill>
                                <a:schemeClr val="tx1"/>
                              </a:solidFill>
                              <a:latin typeface="Cambria Math" panose="02040503050406030204" pitchFamily="18" charset="0"/>
                            </a:rPr>
                            <m:t>𝑡</m:t>
                          </m:r>
                        </m:sub>
                      </m:sSub>
                      <m:r>
                        <a:rPr lang="en-GB">
                          <a:solidFill>
                            <a:schemeClr val="tx1"/>
                          </a:solidFill>
                          <a:latin typeface="Cambria Math" panose="02040503050406030204" pitchFamily="18" charset="0"/>
                        </a:rPr>
                        <m:t>+</m:t>
                      </m:r>
                      <m:sSub>
                        <m:sSubPr>
                          <m:ctrlPr>
                            <a:rPr lang="fr-BE" i="1">
                              <a:solidFill>
                                <a:schemeClr val="tx1"/>
                              </a:solidFill>
                              <a:latin typeface="Cambria Math" panose="02040503050406030204" pitchFamily="18" charset="0"/>
                            </a:rPr>
                          </m:ctrlPr>
                        </m:sSubPr>
                        <m:e>
                          <m:r>
                            <a:rPr lang="en-GB" i="1">
                              <a:solidFill>
                                <a:schemeClr val="tx1"/>
                              </a:solidFill>
                              <a:latin typeface="Cambria Math" panose="02040503050406030204" pitchFamily="18" charset="0"/>
                            </a:rPr>
                            <m:t>𝜀</m:t>
                          </m:r>
                        </m:e>
                        <m:sub>
                          <m:r>
                            <a:rPr lang="en-GB" i="1">
                              <a:solidFill>
                                <a:schemeClr val="tx1"/>
                              </a:solidFill>
                              <a:latin typeface="Cambria Math" panose="02040503050406030204" pitchFamily="18" charset="0"/>
                            </a:rPr>
                            <m:t>𝑗</m:t>
                          </m:r>
                          <m:r>
                            <a:rPr lang="en-GB">
                              <a:solidFill>
                                <a:schemeClr val="tx1"/>
                              </a:solidFill>
                              <a:latin typeface="Cambria Math" panose="02040503050406030204" pitchFamily="18" charset="0"/>
                            </a:rPr>
                            <m:t>,</m:t>
                          </m:r>
                          <m:r>
                            <a:rPr lang="en-GB" i="1">
                              <a:solidFill>
                                <a:schemeClr val="tx1"/>
                              </a:solidFill>
                              <a:latin typeface="Cambria Math" panose="02040503050406030204" pitchFamily="18" charset="0"/>
                            </a:rPr>
                            <m:t>𝑡</m:t>
                          </m:r>
                        </m:sub>
                      </m:sSub>
                    </m:oMath>
                  </m:oMathPara>
                </a14:m>
                <a:endParaRPr lang="fr-BE"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GB" dirty="0">
                    <a:solidFill>
                      <a:schemeClr val="tx1"/>
                    </a:solidFill>
                    <a:latin typeface="Times New Roman" panose="02020603050405020304" pitchFamily="18" charset="0"/>
                    <a:cs typeface="Times New Roman" panose="02020603050405020304" pitchFamily="18" charset="0"/>
                  </a:rPr>
                  <a:t>with</a:t>
                </a:r>
              </a:p>
              <a:p>
                <a:pPr lvl="1" algn="just"/>
                <a14:m>
                  <m:oMath xmlns:m="http://schemas.openxmlformats.org/officeDocument/2006/math">
                    <m:func>
                      <m:funcPr>
                        <m:ctrlPr>
                          <a:rPr lang="fr-BE" sz="2800" i="1" smtClean="0">
                            <a:solidFill>
                              <a:schemeClr val="tx1"/>
                            </a:solidFill>
                            <a:latin typeface="Cambria Math" panose="02040503050406030204" pitchFamily="18" charset="0"/>
                          </a:rPr>
                        </m:ctrlPr>
                      </m:funcPr>
                      <m:fName>
                        <m:r>
                          <a:rPr lang="en-GB" sz="2800" i="1">
                            <a:solidFill>
                              <a:schemeClr val="tx1"/>
                            </a:solidFill>
                            <a:latin typeface="Cambria Math" panose="02040503050406030204" pitchFamily="18" charset="0"/>
                          </a:rPr>
                          <m:t>𝑙𝑜𝑔</m:t>
                        </m:r>
                      </m:fName>
                      <m:e>
                        <m:d>
                          <m:dPr>
                            <m:ctrlPr>
                              <a:rPr lang="fr-BE" sz="2800" i="1">
                                <a:solidFill>
                                  <a:schemeClr val="tx1"/>
                                </a:solidFill>
                                <a:latin typeface="Cambria Math" panose="02040503050406030204" pitchFamily="18" charset="0"/>
                              </a:rPr>
                            </m:ctrlPr>
                          </m:dPr>
                          <m:e>
                            <m:sSub>
                              <m:sSubPr>
                                <m:ctrlPr>
                                  <a:rPr lang="fr-BE" sz="2800" i="1">
                                    <a:solidFill>
                                      <a:schemeClr val="tx1"/>
                                    </a:solidFill>
                                    <a:latin typeface="Cambria Math" panose="02040503050406030204" pitchFamily="18" charset="0"/>
                                  </a:rPr>
                                </m:ctrlPr>
                              </m:sSubPr>
                              <m:e>
                                <m:r>
                                  <a:rPr lang="en-GB" sz="2800" i="1">
                                    <a:solidFill>
                                      <a:schemeClr val="tx1"/>
                                    </a:solidFill>
                                    <a:latin typeface="Cambria Math" panose="02040503050406030204" pitchFamily="18" charset="0"/>
                                  </a:rPr>
                                  <m:t>𝑤</m:t>
                                </m:r>
                              </m:e>
                              <m:sub>
                                <m:r>
                                  <a:rPr lang="fr-BE" sz="2800" b="0" i="1" smtClean="0">
                                    <a:solidFill>
                                      <a:schemeClr val="tx1"/>
                                    </a:solidFill>
                                    <a:latin typeface="Cambria Math" panose="02040503050406030204" pitchFamily="18" charset="0"/>
                                  </a:rPr>
                                  <m:t>𝑖</m:t>
                                </m:r>
                                <m:r>
                                  <a:rPr lang="fr-BE" sz="2800" b="0" i="1" smtClean="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𝑗</m:t>
                                </m:r>
                                <m:r>
                                  <a:rPr lang="en-GB" sz="280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𝑡</m:t>
                                </m:r>
                              </m:sub>
                            </m:sSub>
                          </m:e>
                        </m:d>
                      </m:e>
                    </m:func>
                    <m:r>
                      <a:rPr lang="en-GB" sz="2800" i="1">
                        <a:solidFill>
                          <a:schemeClr val="tx1"/>
                        </a:solidFill>
                        <a:latin typeface="Cambria Math" panose="02040503050406030204" pitchFamily="18" charset="0"/>
                      </a:rPr>
                      <m:t> </m:t>
                    </m:r>
                  </m:oMath>
                </a14:m>
                <a:r>
                  <a:rPr lang="en-GB" sz="2800" dirty="0">
                    <a:solidFill>
                      <a:schemeClr val="tx1"/>
                    </a:solidFill>
                    <a:latin typeface="Times New Roman" panose="02020603050405020304" pitchFamily="18" charset="0"/>
                    <a:cs typeface="Times New Roman" panose="02020603050405020304" pitchFamily="18" charset="0"/>
                  </a:rPr>
                  <a:t>the natural logarithm of the gross hourly wage of worker </a:t>
                </a:r>
                <a:r>
                  <a:rPr lang="en-GB" sz="2800" i="1" dirty="0" err="1">
                    <a:solidFill>
                      <a:schemeClr val="tx1"/>
                    </a:solidFill>
                    <a:latin typeface="Times New Roman" panose="02020603050405020304" pitchFamily="18" charset="0"/>
                    <a:cs typeface="Times New Roman" panose="02020603050405020304" pitchFamily="18" charset="0"/>
                  </a:rPr>
                  <a:t>i</a:t>
                </a:r>
                <a:r>
                  <a:rPr lang="en-GB" sz="2800" i="1" dirty="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in firm </a:t>
                </a:r>
                <a:r>
                  <a:rPr lang="en-GB" sz="2800" i="1" dirty="0">
                    <a:solidFill>
                      <a:schemeClr val="tx1"/>
                    </a:solidFill>
                    <a:latin typeface="Times New Roman" panose="02020603050405020304" pitchFamily="18" charset="0"/>
                    <a:cs typeface="Times New Roman" panose="02020603050405020304" pitchFamily="18" charset="0"/>
                  </a:rPr>
                  <a:t>j </a:t>
                </a:r>
                <a:r>
                  <a:rPr lang="en-GB" sz="2800" dirty="0">
                    <a:solidFill>
                      <a:schemeClr val="tx1"/>
                    </a:solidFill>
                    <a:latin typeface="Times New Roman" panose="02020603050405020304" pitchFamily="18" charset="0"/>
                    <a:cs typeface="Times New Roman" panose="02020603050405020304" pitchFamily="18" charset="0"/>
                  </a:rPr>
                  <a:t>at time </a:t>
                </a:r>
                <a:r>
                  <a:rPr lang="en-GB" sz="2800" i="1" dirty="0">
                    <a:solidFill>
                      <a:schemeClr val="tx1"/>
                    </a:solidFill>
                    <a:latin typeface="Times New Roman" panose="02020603050405020304" pitchFamily="18" charset="0"/>
                    <a:cs typeface="Times New Roman" panose="02020603050405020304" pitchFamily="18" charset="0"/>
                  </a:rPr>
                  <a:t>t</a:t>
                </a:r>
                <a:endParaRPr lang="en-GB" sz="2800" dirty="0">
                  <a:solidFill>
                    <a:schemeClr val="tx1"/>
                  </a:solidFill>
                  <a:latin typeface="Times New Roman" panose="02020603050405020304" pitchFamily="18" charset="0"/>
                  <a:cs typeface="Times New Roman" panose="02020603050405020304" pitchFamily="18" charset="0"/>
                </a:endParaRPr>
              </a:p>
              <a:p>
                <a:pPr lvl="1" algn="just"/>
                <a14:m>
                  <m:oMath xmlns:m="http://schemas.openxmlformats.org/officeDocument/2006/math">
                    <m:sSub>
                      <m:sSubPr>
                        <m:ctrlPr>
                          <a:rPr lang="fr-BE" sz="2800" i="1" smtClean="0">
                            <a:solidFill>
                              <a:schemeClr val="tx1"/>
                            </a:solidFill>
                            <a:latin typeface="Cambria Math" panose="02040503050406030204" pitchFamily="18" charset="0"/>
                          </a:rPr>
                        </m:ctrlPr>
                      </m:sSubPr>
                      <m:e>
                        <m:r>
                          <a:rPr lang="en-GB" sz="2800" i="1">
                            <a:solidFill>
                              <a:schemeClr val="tx1"/>
                            </a:solidFill>
                            <a:latin typeface="Cambria Math" panose="02040503050406030204" pitchFamily="18" charset="0"/>
                          </a:rPr>
                          <m:t>𝑢𝑝</m:t>
                        </m:r>
                      </m:e>
                      <m:sub>
                        <m:r>
                          <a:rPr lang="en-GB" sz="2800" i="1">
                            <a:solidFill>
                              <a:schemeClr val="tx1"/>
                            </a:solidFill>
                            <a:latin typeface="Cambria Math" panose="02040503050406030204" pitchFamily="18" charset="0"/>
                          </a:rPr>
                          <m:t>𝑗</m:t>
                        </m:r>
                        <m:r>
                          <a:rPr lang="en-GB" sz="280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𝑡</m:t>
                        </m:r>
                      </m:sub>
                    </m:sSub>
                    <m:r>
                      <a:rPr lang="en-GB" sz="2800" i="1">
                        <a:solidFill>
                          <a:schemeClr val="tx1"/>
                        </a:solidFill>
                        <a:latin typeface="Cambria Math" panose="02040503050406030204" pitchFamily="18" charset="0"/>
                      </a:rPr>
                      <m:t> </m:t>
                    </m:r>
                  </m:oMath>
                </a14:m>
                <a:r>
                  <a:rPr lang="en-GB" sz="2800" spc="-2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level of upstreamness in firm </a:t>
                </a:r>
                <a:r>
                  <a:rPr lang="en-GB" sz="2800" i="1" spc="-2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j</a:t>
                </a:r>
                <a:r>
                  <a:rPr lang="en-GB" sz="2800" spc="-2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time </a:t>
                </a:r>
                <a:r>
                  <a:rPr lang="en-GB" sz="2800" i="1" spc="-2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a:t>
                </a:r>
                <a:endParaRPr lang="en-GB" sz="2800" dirty="0">
                  <a:solidFill>
                    <a:schemeClr val="tx1"/>
                  </a:solidFill>
                  <a:latin typeface="Times New Roman" panose="02020603050405020304" pitchFamily="18" charset="0"/>
                  <a:cs typeface="Times New Roman" panose="02020603050405020304" pitchFamily="18" charset="0"/>
                </a:endParaRPr>
              </a:p>
              <a:p>
                <a:pPr lvl="1" algn="just"/>
                <a14:m>
                  <m:oMath xmlns:m="http://schemas.openxmlformats.org/officeDocument/2006/math">
                    <m:sSub>
                      <m:sSubPr>
                        <m:ctrlPr>
                          <a:rPr lang="fr-BE" sz="2800" i="1" smtClean="0">
                            <a:solidFill>
                              <a:schemeClr val="tx1"/>
                            </a:solidFill>
                            <a:latin typeface="Cambria Math" panose="02040503050406030204" pitchFamily="18" charset="0"/>
                          </a:rPr>
                        </m:ctrlPr>
                      </m:sSubPr>
                      <m:e>
                        <m:r>
                          <a:rPr lang="en-GB" sz="2800" i="1">
                            <a:solidFill>
                              <a:schemeClr val="tx1"/>
                            </a:solidFill>
                            <a:latin typeface="Cambria Math" panose="02040503050406030204" pitchFamily="18" charset="0"/>
                          </a:rPr>
                          <m:t>𝑋</m:t>
                        </m:r>
                      </m:e>
                      <m:sub>
                        <m:r>
                          <a:rPr lang="fr-BE" sz="2800" b="0" i="1" smtClean="0">
                            <a:solidFill>
                              <a:schemeClr val="tx1"/>
                            </a:solidFill>
                            <a:latin typeface="Cambria Math" panose="02040503050406030204" pitchFamily="18" charset="0"/>
                          </a:rPr>
                          <m:t>𝑖</m:t>
                        </m:r>
                        <m:r>
                          <a:rPr lang="fr-BE" sz="2800" b="0" i="1" smtClean="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𝑗</m:t>
                        </m:r>
                        <m:r>
                          <a:rPr lang="en-GB" sz="280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𝑡</m:t>
                        </m:r>
                      </m:sub>
                    </m:sSub>
                  </m:oMath>
                </a14:m>
                <a:r>
                  <a:rPr lang="en-GB" sz="2800" baseline="-25000" dirty="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a vector containing worker, job and firm characteristics </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Education</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Tenure</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Age</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Gender</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Part-time contracts</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Type of employment contract</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Occupation</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Firm-level collective agreement</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Number of employees in full time equivalent</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Financial and economic control</a:t>
                </a:r>
              </a:p>
              <a:p>
                <a:pPr lvl="2" algn="just">
                  <a:buFont typeface="Century Schoolbook" panose="02040604050505020304" pitchFamily="18" charset="0"/>
                  <a:buChar char="−"/>
                </a:pPr>
                <a:r>
                  <a:rPr lang="en-GB" sz="2100" dirty="0">
                    <a:solidFill>
                      <a:schemeClr val="tx1"/>
                    </a:solidFill>
                    <a:latin typeface="Times New Roman" panose="02020603050405020304" pitchFamily="18" charset="0"/>
                    <a:cs typeface="Times New Roman" panose="02020603050405020304" pitchFamily="18" charset="0"/>
                  </a:rPr>
                  <a:t>Region</a:t>
                </a:r>
              </a:p>
              <a:p>
                <a:pPr lvl="1" algn="just"/>
                <a14:m>
                  <m:oMath xmlns:m="http://schemas.openxmlformats.org/officeDocument/2006/math">
                    <m:sSub>
                      <m:sSubPr>
                        <m:ctrlPr>
                          <a:rPr lang="fr-BE" sz="2800" i="1">
                            <a:solidFill>
                              <a:schemeClr val="tx1"/>
                            </a:solidFill>
                            <a:latin typeface="Cambria Math" panose="02040503050406030204" pitchFamily="18" charset="0"/>
                          </a:rPr>
                        </m:ctrlPr>
                      </m:sSubPr>
                      <m:e>
                        <m:r>
                          <a:rPr lang="en-GB" sz="2800" i="1">
                            <a:solidFill>
                              <a:schemeClr val="tx1"/>
                            </a:solidFill>
                            <a:latin typeface="Cambria Math" panose="02040503050406030204" pitchFamily="18" charset="0"/>
                          </a:rPr>
                          <m:t>𝛿</m:t>
                        </m:r>
                      </m:e>
                      <m:sub>
                        <m:r>
                          <a:rPr lang="en-GB" sz="2800" i="1">
                            <a:solidFill>
                              <a:schemeClr val="tx1"/>
                            </a:solidFill>
                            <a:latin typeface="Cambria Math" panose="02040503050406030204" pitchFamily="18" charset="0"/>
                          </a:rPr>
                          <m:t>𝑡</m:t>
                        </m:r>
                      </m:sub>
                    </m:sSub>
                  </m:oMath>
                </a14:m>
                <a:r>
                  <a:rPr lang="en-GB" sz="2800" dirty="0">
                    <a:solidFill>
                      <a:schemeClr val="tx1"/>
                    </a:solidFill>
                    <a:latin typeface="Times New Roman" panose="02020603050405020304" pitchFamily="18" charset="0"/>
                    <a:cs typeface="Times New Roman" panose="02020603050405020304" pitchFamily="18" charset="0"/>
                  </a:rPr>
                  <a:t> the time dummies</a:t>
                </a:r>
              </a:p>
              <a:p>
                <a:pPr lvl="1" algn="just"/>
                <a14:m>
                  <m:oMath xmlns:m="http://schemas.openxmlformats.org/officeDocument/2006/math">
                    <m:sSub>
                      <m:sSubPr>
                        <m:ctrlPr>
                          <a:rPr lang="fr-BE" sz="2800" i="1">
                            <a:solidFill>
                              <a:schemeClr val="tx1"/>
                            </a:solidFill>
                            <a:latin typeface="Cambria Math" panose="02040503050406030204" pitchFamily="18" charset="0"/>
                          </a:rPr>
                        </m:ctrlPr>
                      </m:sSubPr>
                      <m:e>
                        <m:r>
                          <a:rPr lang="en-GB" sz="2800" i="1">
                            <a:solidFill>
                              <a:schemeClr val="tx1"/>
                            </a:solidFill>
                            <a:latin typeface="Cambria Math" panose="02040503050406030204" pitchFamily="18" charset="0"/>
                          </a:rPr>
                          <m:t>𝜀</m:t>
                        </m:r>
                      </m:e>
                      <m:sub>
                        <m:r>
                          <a:rPr lang="en-GB" sz="2800" i="1">
                            <a:solidFill>
                              <a:schemeClr val="tx1"/>
                            </a:solidFill>
                            <a:latin typeface="Cambria Math" panose="02040503050406030204" pitchFamily="18" charset="0"/>
                          </a:rPr>
                          <m:t>𝑗</m:t>
                        </m:r>
                        <m:r>
                          <a:rPr lang="en-GB" sz="2800">
                            <a:solidFill>
                              <a:schemeClr val="tx1"/>
                            </a:solidFill>
                            <a:latin typeface="Cambria Math" panose="02040503050406030204" pitchFamily="18" charset="0"/>
                          </a:rPr>
                          <m:t>,</m:t>
                        </m:r>
                        <m:r>
                          <a:rPr lang="en-GB" sz="2800" i="1">
                            <a:solidFill>
                              <a:schemeClr val="tx1"/>
                            </a:solidFill>
                            <a:latin typeface="Cambria Math" panose="02040503050406030204" pitchFamily="18" charset="0"/>
                          </a:rPr>
                          <m:t>𝑡</m:t>
                        </m:r>
                      </m:sub>
                    </m:sSub>
                    <m:r>
                      <a:rPr lang="en-GB" sz="2800" i="1">
                        <a:solidFill>
                          <a:schemeClr val="tx1"/>
                        </a:solidFill>
                        <a:latin typeface="Cambria Math" panose="02040503050406030204" pitchFamily="18" charset="0"/>
                      </a:rPr>
                      <m:t> </m:t>
                    </m:r>
                  </m:oMath>
                </a14:m>
                <a:r>
                  <a:rPr lang="en-GB" sz="2800" dirty="0">
                    <a:solidFill>
                      <a:schemeClr val="tx1"/>
                    </a:solidFill>
                    <a:latin typeface="Times New Roman" panose="02020603050405020304" pitchFamily="18" charset="0"/>
                    <a:cs typeface="Times New Roman" panose="02020603050405020304" pitchFamily="18" charset="0"/>
                  </a:rPr>
                  <a:t>the error term</a:t>
                </a:r>
              </a:p>
              <a:p>
                <a:pPr lvl="1" algn="just"/>
                <a:endParaRPr lang="fr-BE" dirty="0">
                  <a:solidFill>
                    <a:schemeClr val="tx1"/>
                  </a:solidFill>
                  <a:latin typeface="Times New Roman" panose="02020603050405020304" pitchFamily="18" charset="0"/>
                  <a:cs typeface="Times New Roman" panose="02020603050405020304" pitchFamily="18" charset="0"/>
                </a:endParaRPr>
              </a:p>
            </p:txBody>
          </p:sp>
        </mc:Choice>
        <mc:Fallback>
          <p:sp>
            <p:nvSpPr>
              <p:cNvPr id="3" name="Espace réservé du contenu 2">
                <a:extLst>
                  <a:ext uri="{FF2B5EF4-FFF2-40B4-BE49-F238E27FC236}">
                    <a16:creationId xmlns:a16="http://schemas.microsoft.com/office/drawing/2014/main" id="{56830836-3835-4BC4-809B-DDD2348B0452}"/>
                  </a:ext>
                </a:extLst>
              </p:cNvPr>
              <p:cNvSpPr>
                <a:spLocks noGrp="1" noRot="1" noChangeAspect="1" noMove="1" noResize="1" noEditPoints="1" noAdjustHandles="1" noChangeArrowheads="1" noChangeShapeType="1" noTextEdit="1"/>
              </p:cNvSpPr>
              <p:nvPr>
                <p:ph idx="1"/>
              </p:nvPr>
            </p:nvSpPr>
            <p:spPr>
              <a:xfrm>
                <a:off x="838200" y="1316736"/>
                <a:ext cx="10515600" cy="5404739"/>
              </a:xfrm>
              <a:blipFill>
                <a:blip r:embed="rId2"/>
                <a:stretch>
                  <a:fillRect l="-754" r="-696"/>
                </a:stretch>
              </a:blipFill>
            </p:spPr>
            <p:txBody>
              <a:bodyPr/>
              <a:lstStyle/>
              <a:p>
                <a:r>
                  <a:rPr lang="fr-BE">
                    <a:noFill/>
                  </a:rPr>
                  <a:t> </a:t>
                </a:r>
              </a:p>
            </p:txBody>
          </p:sp>
        </mc:Fallback>
      </mc:AlternateContent>
      <p:sp>
        <p:nvSpPr>
          <p:cNvPr id="4" name="Espace réservé du numéro de diapositive 3">
            <a:extLst>
              <a:ext uri="{FF2B5EF4-FFF2-40B4-BE49-F238E27FC236}">
                <a16:creationId xmlns:a16="http://schemas.microsoft.com/office/drawing/2014/main" id="{79AA6565-9194-49D7-9B92-7F0B13E8EFBE}"/>
              </a:ext>
            </a:extLst>
          </p:cNvPr>
          <p:cNvSpPr>
            <a:spLocks noGrp="1"/>
          </p:cNvSpPr>
          <p:nvPr>
            <p:ph type="sldNum" sz="quarter" idx="12"/>
          </p:nvPr>
        </p:nvSpPr>
        <p:spPr/>
        <p:txBody>
          <a:bodyPr/>
          <a:lstStyle/>
          <a:p>
            <a:fld id="{81CEC9BC-41EC-4A93-8EDD-D9D7CF58ED8D}" type="slidenum">
              <a:rPr lang="fr-BE" smtClean="0"/>
              <a:t>6</a:t>
            </a:fld>
            <a:endParaRPr lang="fr-BE"/>
          </a:p>
        </p:txBody>
      </p:sp>
    </p:spTree>
    <p:extLst>
      <p:ext uri="{BB962C8B-B14F-4D97-AF65-F5344CB8AC3E}">
        <p14:creationId xmlns:p14="http://schemas.microsoft.com/office/powerpoint/2010/main" val="250276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D2C9470B-18F7-4D29-A5D1-686CEBB8720C}"/>
              </a:ext>
            </a:extLst>
          </p:cNvPr>
          <p:cNvSpPr>
            <a:spLocks noGrp="1"/>
          </p:cNvSpPr>
          <p:nvPr>
            <p:ph type="sldNum" sz="quarter" idx="12"/>
          </p:nvPr>
        </p:nvSpPr>
        <p:spPr/>
        <p:txBody>
          <a:bodyPr/>
          <a:lstStyle/>
          <a:p>
            <a:fld id="{81CEC9BC-41EC-4A93-8EDD-D9D7CF58ED8D}" type="slidenum">
              <a:rPr lang="fr-BE" smtClean="0"/>
              <a:t>7</a:t>
            </a:fld>
            <a:endParaRPr lang="fr-BE"/>
          </a:p>
        </p:txBody>
      </p:sp>
      <p:graphicFrame>
        <p:nvGraphicFramePr>
          <p:cNvPr id="8" name="Espace réservé du contenu 7">
            <a:extLst>
              <a:ext uri="{FF2B5EF4-FFF2-40B4-BE49-F238E27FC236}">
                <a16:creationId xmlns:a16="http://schemas.microsoft.com/office/drawing/2014/main" id="{69236346-3B78-4A03-8AE6-E98A1EDEB311}"/>
              </a:ext>
            </a:extLst>
          </p:cNvPr>
          <p:cNvGraphicFramePr>
            <a:graphicFrameLocks noGrp="1"/>
          </p:cNvGraphicFramePr>
          <p:nvPr>
            <p:ph idx="1"/>
            <p:extLst>
              <p:ext uri="{D42A27DB-BD31-4B8C-83A1-F6EECF244321}">
                <p14:modId xmlns:p14="http://schemas.microsoft.com/office/powerpoint/2010/main" val="3905260403"/>
              </p:ext>
            </p:extLst>
          </p:nvPr>
        </p:nvGraphicFramePr>
        <p:xfrm>
          <a:off x="665779" y="874670"/>
          <a:ext cx="10452846" cy="5846807"/>
        </p:xfrm>
        <a:graphic>
          <a:graphicData uri="http://schemas.openxmlformats.org/drawingml/2006/table">
            <a:tbl>
              <a:tblPr firstRow="1" firstCol="1" bandRow="1"/>
              <a:tblGrid>
                <a:gridCol w="2860131">
                  <a:extLst>
                    <a:ext uri="{9D8B030D-6E8A-4147-A177-3AD203B41FA5}">
                      <a16:colId xmlns:a16="http://schemas.microsoft.com/office/drawing/2014/main" val="3761231992"/>
                    </a:ext>
                  </a:extLst>
                </a:gridCol>
                <a:gridCol w="2061487">
                  <a:extLst>
                    <a:ext uri="{9D8B030D-6E8A-4147-A177-3AD203B41FA5}">
                      <a16:colId xmlns:a16="http://schemas.microsoft.com/office/drawing/2014/main" val="2816611309"/>
                    </a:ext>
                  </a:extLst>
                </a:gridCol>
                <a:gridCol w="1895942">
                  <a:extLst>
                    <a:ext uri="{9D8B030D-6E8A-4147-A177-3AD203B41FA5}">
                      <a16:colId xmlns:a16="http://schemas.microsoft.com/office/drawing/2014/main" val="2121779925"/>
                    </a:ext>
                  </a:extLst>
                </a:gridCol>
                <a:gridCol w="1743820">
                  <a:extLst>
                    <a:ext uri="{9D8B030D-6E8A-4147-A177-3AD203B41FA5}">
                      <a16:colId xmlns:a16="http://schemas.microsoft.com/office/drawing/2014/main" val="1179375207"/>
                    </a:ext>
                  </a:extLst>
                </a:gridCol>
                <a:gridCol w="1891466">
                  <a:extLst>
                    <a:ext uri="{9D8B030D-6E8A-4147-A177-3AD203B41FA5}">
                      <a16:colId xmlns:a16="http://schemas.microsoft.com/office/drawing/2014/main" val="4220543655"/>
                    </a:ext>
                  </a:extLst>
                </a:gridCol>
              </a:tblGrid>
              <a:tr h="541345">
                <a:tc gridSpan="5">
                  <a:txBody>
                    <a:bodyPr/>
                    <a:lstStyle/>
                    <a:p>
                      <a:pPr algn="l">
                        <a:lnSpc>
                          <a:spcPct val="115000"/>
                        </a:lnSpc>
                        <a:spcAft>
                          <a:spcPts val="0"/>
                        </a:spcAft>
                      </a:pPr>
                      <a:r>
                        <a:rPr lang="en-GB" sz="1400" b="1" dirty="0">
                          <a:effectLst/>
                          <a:latin typeface="Century Schoolbook" panose="02040604050505020304" pitchFamily="18" charset="0"/>
                          <a:ea typeface="Calibri" panose="020F0502020204030204" pitchFamily="34" charset="0"/>
                          <a:cs typeface="Times New Roman" panose="02020603050405020304" pitchFamily="18" charset="0"/>
                        </a:rPr>
                        <a:t>Table 2: OLS and Unconditional Quantile Regressions for workers born in developed countries and workers born in developing countries</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0"/>
                        </a:spcAft>
                      </a:pPr>
                      <a:endParaRPr lang="fr-BE" sz="10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842285215"/>
                  </a:ext>
                </a:extLst>
              </a:tr>
              <a:tr h="308455">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gridSpan="4">
                  <a:txBody>
                    <a:bodyPr/>
                    <a:lstStyle/>
                    <a:p>
                      <a:pPr algn="l">
                        <a:lnSpc>
                          <a:spcPct val="115000"/>
                        </a:lnSpc>
                        <a:spcAft>
                          <a:spcPts val="0"/>
                        </a:spcAft>
                      </a:pPr>
                      <a:r>
                        <a:rPr lang="en-GB" sz="1600" dirty="0">
                          <a:effectLst/>
                          <a:latin typeface="Century Schoolbook" panose="02040604050505020304" pitchFamily="18" charset="0"/>
                          <a:ea typeface="Calibri" panose="020F0502020204030204" pitchFamily="34" charset="0"/>
                          <a:cs typeface="Times New Roman" panose="02020603050405020304" pitchFamily="18" charset="0"/>
                        </a:rPr>
                        <a:t>Workers born in developed countries </a:t>
                      </a:r>
                      <a:endParaRPr lang="fr-BE" sz="20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152736315"/>
                  </a:ext>
                </a:extLst>
              </a:tr>
              <a:tr h="545627">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Dependent variable: logarithm of the gross hourly wage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OLS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Block Bootstrap Unconditional Quantile estimates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825989591"/>
                  </a:ext>
                </a:extLst>
              </a:tr>
              <a:tr h="308455">
                <a:tc>
                  <a:txBody>
                    <a:bodyPr/>
                    <a:lstStyle/>
                    <a:p>
                      <a:pPr algn="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(Mean)</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(0.25)</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(0.5)</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(0.75)</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249630"/>
                  </a:ext>
                </a:extLst>
              </a:tr>
              <a:tr h="648830">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Upstreamness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0.021***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0.016***</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0.019***</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0.031***</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(0.004)</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657022"/>
                  </a:ext>
                </a:extLst>
              </a:tr>
              <a:tr h="321525">
                <a:tc>
                  <a:txBody>
                    <a:bodyPr/>
                    <a:lstStyle/>
                    <a:p>
                      <a:pPr algn="r">
                        <a:lnSpc>
                          <a:spcPct val="115000"/>
                        </a:lnSpc>
                        <a:spcAft>
                          <a:spcPts val="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l">
                        <a:lnSpc>
                          <a:spcPct val="115000"/>
                        </a:lnSpc>
                        <a:spcAft>
                          <a:spcPts val="0"/>
                        </a:spcAft>
                      </a:pPr>
                      <a:r>
                        <a:rPr lang="en-GB" sz="1600" dirty="0">
                          <a:effectLst/>
                          <a:latin typeface="Century Schoolbook" panose="02040604050505020304" pitchFamily="18" charset="0"/>
                          <a:ea typeface="Calibri" panose="020F0502020204030204" pitchFamily="34" charset="0"/>
                          <a:cs typeface="Times New Roman" panose="02020603050405020304" pitchFamily="18" charset="0"/>
                        </a:rPr>
                        <a:t>Workers born in developing countries</a:t>
                      </a:r>
                      <a:endParaRPr lang="fr-BE" sz="20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605468463"/>
                  </a:ext>
                </a:extLst>
              </a:tr>
              <a:tr h="506423">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Dependent variable: logarithm of the gross hourly wage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OLS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Block Bootstrap Unconditional Quantile estimates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332080924"/>
                  </a:ext>
                </a:extLst>
              </a:tr>
              <a:tr h="308455">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(Mean)</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(0.25)</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(0.5)</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(0.75)</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582246"/>
                  </a:ext>
                </a:extLst>
              </a:tr>
              <a:tr h="646567">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Upstreamness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0.020***</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(0.527)</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0.014***</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(0.004)</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0.013***</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(0.003)</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0.018***</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(0.005)</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25895045"/>
                  </a:ext>
                </a:extLst>
              </a:tr>
              <a:tr h="308455">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Number of observations for: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788722677"/>
                  </a:ext>
                </a:extLst>
              </a:tr>
              <a:tr h="506423">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Workers born in developed countries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233,432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233,432</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233,432</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233,432</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603432884"/>
                  </a:ext>
                </a:extLst>
              </a:tr>
              <a:tr h="506423">
                <a:tc>
                  <a:txBody>
                    <a:bodyPr/>
                    <a:lstStyle/>
                    <a:p>
                      <a:pPr algn="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Workers born in developing/transition countries</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11,986</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11,986</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11,986</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11,986</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6223963"/>
                  </a:ext>
                </a:extLst>
              </a:tr>
              <a:tr h="389824">
                <a:tc gridSpan="5">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entury Schoolbook" panose="02040604050505020304" pitchFamily="18" charset="0"/>
                          <a:ea typeface="Calibri" panose="020F0502020204030204" pitchFamily="34" charset="0"/>
                          <a:cs typeface="Times New Roman" panose="02020603050405020304" pitchFamily="18" charset="0"/>
                        </a:rPr>
                        <a:t>Data source: SES-NR-NBB B2B 2002-2010.</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entury Schoolbook" panose="02040604050505020304" pitchFamily="18" charset="0"/>
                          <a:ea typeface="Calibri" panose="020F0502020204030204" pitchFamily="34" charset="0"/>
                          <a:cs typeface="Times New Roman" panose="02020603050405020304" pitchFamily="18" charset="0"/>
                        </a:rPr>
                        <a:t>***, **, * significant at 1, 5 and 10% levels, respectively.</a:t>
                      </a: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81248"/>
                  </a:ext>
                </a:extLst>
              </a:tr>
            </a:tbl>
          </a:graphicData>
        </a:graphic>
      </p:graphicFrame>
      <p:sp>
        <p:nvSpPr>
          <p:cNvPr id="5" name="ZoneTexte 4">
            <a:extLst>
              <a:ext uri="{FF2B5EF4-FFF2-40B4-BE49-F238E27FC236}">
                <a16:creationId xmlns:a16="http://schemas.microsoft.com/office/drawing/2014/main" id="{F7DDE45D-95AC-4075-ADD4-D473B9C57C71}"/>
              </a:ext>
            </a:extLst>
          </p:cNvPr>
          <p:cNvSpPr txBox="1"/>
          <p:nvPr/>
        </p:nvSpPr>
        <p:spPr>
          <a:xfrm>
            <a:off x="665779" y="322775"/>
            <a:ext cx="6096000" cy="461665"/>
          </a:xfrm>
          <a:prstGeom prst="rect">
            <a:avLst/>
          </a:prstGeom>
          <a:noFill/>
        </p:spPr>
        <p:txBody>
          <a:bodyPr wrap="square">
            <a:spAutoFit/>
          </a:bodyPr>
          <a:lstStyle/>
          <a:p>
            <a:r>
              <a:rPr lang="fr-BE" sz="2400" dirty="0">
                <a:latin typeface="Century Schoolbook" panose="02040604050505020304" pitchFamily="18" charset="0"/>
              </a:rPr>
              <a:t>Main </a:t>
            </a:r>
            <a:r>
              <a:rPr lang="fr-BE" sz="2400" dirty="0" err="1">
                <a:latin typeface="Century Schoolbook" panose="02040604050505020304" pitchFamily="18" charset="0"/>
              </a:rPr>
              <a:t>findings</a:t>
            </a:r>
            <a:r>
              <a:rPr lang="fr-BE" sz="2400" dirty="0">
                <a:latin typeface="Century Schoolbook" panose="02040604050505020304" pitchFamily="18" charset="0"/>
              </a:rPr>
              <a:t> (1)</a:t>
            </a:r>
            <a:endParaRPr lang="fr-BE" sz="2400" dirty="0"/>
          </a:p>
        </p:txBody>
      </p:sp>
    </p:spTree>
    <p:extLst>
      <p:ext uri="{BB962C8B-B14F-4D97-AF65-F5344CB8AC3E}">
        <p14:creationId xmlns:p14="http://schemas.microsoft.com/office/powerpoint/2010/main" val="261897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517419C2-A364-4D33-855F-42E1D71EF1C1}"/>
              </a:ext>
            </a:extLst>
          </p:cNvPr>
          <p:cNvGraphicFramePr>
            <a:graphicFrameLocks noGrp="1"/>
          </p:cNvGraphicFramePr>
          <p:nvPr>
            <p:ph idx="1"/>
            <p:extLst>
              <p:ext uri="{D42A27DB-BD31-4B8C-83A1-F6EECF244321}">
                <p14:modId xmlns:p14="http://schemas.microsoft.com/office/powerpoint/2010/main" val="1634659506"/>
              </p:ext>
            </p:extLst>
          </p:nvPr>
        </p:nvGraphicFramePr>
        <p:xfrm>
          <a:off x="500513" y="829155"/>
          <a:ext cx="11256533" cy="5998260"/>
        </p:xfrm>
        <a:graphic>
          <a:graphicData uri="http://schemas.openxmlformats.org/drawingml/2006/table">
            <a:tbl>
              <a:tblPr firstRow="1" firstCol="1" bandRow="1"/>
              <a:tblGrid>
                <a:gridCol w="2920601">
                  <a:extLst>
                    <a:ext uri="{9D8B030D-6E8A-4147-A177-3AD203B41FA5}">
                      <a16:colId xmlns:a16="http://schemas.microsoft.com/office/drawing/2014/main" val="2845917348"/>
                    </a:ext>
                  </a:extLst>
                </a:gridCol>
                <a:gridCol w="2344066">
                  <a:extLst>
                    <a:ext uri="{9D8B030D-6E8A-4147-A177-3AD203B41FA5}">
                      <a16:colId xmlns:a16="http://schemas.microsoft.com/office/drawing/2014/main" val="129481338"/>
                    </a:ext>
                  </a:extLst>
                </a:gridCol>
                <a:gridCol w="2047858">
                  <a:extLst>
                    <a:ext uri="{9D8B030D-6E8A-4147-A177-3AD203B41FA5}">
                      <a16:colId xmlns:a16="http://schemas.microsoft.com/office/drawing/2014/main" val="1765607375"/>
                    </a:ext>
                  </a:extLst>
                </a:gridCol>
                <a:gridCol w="1619634">
                  <a:extLst>
                    <a:ext uri="{9D8B030D-6E8A-4147-A177-3AD203B41FA5}">
                      <a16:colId xmlns:a16="http://schemas.microsoft.com/office/drawing/2014/main" val="3967172514"/>
                    </a:ext>
                  </a:extLst>
                </a:gridCol>
                <a:gridCol w="1456303">
                  <a:extLst>
                    <a:ext uri="{9D8B030D-6E8A-4147-A177-3AD203B41FA5}">
                      <a16:colId xmlns:a16="http://schemas.microsoft.com/office/drawing/2014/main" val="326818965"/>
                    </a:ext>
                  </a:extLst>
                </a:gridCol>
                <a:gridCol w="868071">
                  <a:extLst>
                    <a:ext uri="{9D8B030D-6E8A-4147-A177-3AD203B41FA5}">
                      <a16:colId xmlns:a16="http://schemas.microsoft.com/office/drawing/2014/main" val="2083863090"/>
                    </a:ext>
                  </a:extLst>
                </a:gridCol>
              </a:tblGrid>
              <a:tr h="266744">
                <a:tc gridSpan="6">
                  <a:txBody>
                    <a:bodyPr/>
                    <a:lstStyle/>
                    <a:p>
                      <a:pPr algn="just">
                        <a:spcAft>
                          <a:spcPts val="600"/>
                        </a:spcAft>
                      </a:pPr>
                      <a:r>
                        <a:rPr lang="en-GB" sz="1600" b="1" dirty="0">
                          <a:effectLst/>
                          <a:latin typeface="Times New Roman" panose="02020603050405020304" pitchFamily="18" charset="0"/>
                          <a:ea typeface="Calibri" panose="020F0502020204030204" pitchFamily="34" charset="0"/>
                          <a:cs typeface="Times New Roman" panose="02020603050405020304" pitchFamily="18" charset="0"/>
                        </a:rPr>
                        <a:t>Table 3: OLS and unconditional quantile regressions, by origin and firms’</a:t>
                      </a:r>
                      <a:r>
                        <a:rPr lang="en-GB" sz="1600" b="1" spc="-20" dirty="0">
                          <a:effectLst/>
                          <a:latin typeface="Times New Roman" panose="02020603050405020304" pitchFamily="18" charset="0"/>
                          <a:ea typeface="Times New Roman" panose="02020603050405020304" pitchFamily="18" charset="0"/>
                          <a:cs typeface="Times New Roman" panose="02020603050405020304" pitchFamily="18" charset="0"/>
                        </a:rPr>
                        <a:t> technological and knowledge intensity</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lnL w="12700" cmpd="sng">
                      <a:noFill/>
                      <a:prstDash val="solid"/>
                    </a:lnL>
                  </a:tcPr>
                </a:tc>
                <a:tc hMerge="1">
                  <a:txBody>
                    <a:bodyPr/>
                    <a:lstStyle/>
                    <a:p>
                      <a:endParaRPr lang="fr-BE"/>
                    </a:p>
                  </a:txBody>
                  <a:tcPr/>
                </a:tc>
                <a:tc hMerge="1">
                  <a:txBody>
                    <a:bodyPr/>
                    <a:lstStyle/>
                    <a:p>
                      <a:endParaRPr lang="fr-BE"/>
                    </a:p>
                  </a:txBody>
                  <a:tcPr>
                    <a:lnL w="12700" cmpd="sng">
                      <a:noFill/>
                      <a:prstDash val="solid"/>
                    </a:lnL>
                  </a:tcPr>
                </a:tc>
                <a:extLst>
                  <a:ext uri="{0D108BD9-81ED-4DB2-BD59-A6C34878D82A}">
                    <a16:rowId xmlns:a16="http://schemas.microsoft.com/office/drawing/2014/main" val="3221074780"/>
                  </a:ext>
                </a:extLst>
              </a:tr>
              <a:tr h="894845">
                <a:tc rowSpan="3">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Dependent variable: logarithm of the gross hourly wage</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Number of observations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(as % of total workers by origin </a:t>
                      </a:r>
                      <a:r>
                        <a:rPr lang="en-GB"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in HT-KIS firms)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nchor="b">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l">
                        <a:lnSpc>
                          <a:spcPct val="115000"/>
                        </a:lnSpc>
                      </a:pPr>
                      <a:r>
                        <a:rPr lang="en-GB" sz="1600" b="1" spc="-20" dirty="0">
                          <a:effectLst/>
                          <a:latin typeface="Times New Roman" panose="02020603050405020304" pitchFamily="18" charset="0"/>
                          <a:ea typeface="Times New Roman" panose="02020603050405020304" pitchFamily="18" charset="0"/>
                          <a:cs typeface="Times New Roman" panose="02020603050405020304" pitchFamily="18" charset="0"/>
                        </a:rPr>
                        <a:t>High technological and knowledge intensity firms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lnL w="12700" cmpd="sng">
                      <a:noFill/>
                      <a:prstDash val="solid"/>
                    </a:lnL>
                  </a:tcPr>
                </a:tc>
                <a:tc hMerge="1">
                  <a:txBody>
                    <a:bodyPr/>
                    <a:lstStyle/>
                    <a:p>
                      <a:endParaRPr lang="fr-BE"/>
                    </a:p>
                  </a:txBody>
                  <a:tcPr/>
                </a:tc>
                <a:tc hMerge="1">
                  <a:txBody>
                    <a:bodyPr/>
                    <a:lstStyle/>
                    <a:p>
                      <a:endParaRPr lang="fr-BE"/>
                    </a:p>
                  </a:txBody>
                  <a:tcPr>
                    <a:lnL w="12700" cmpd="sng">
                      <a:noFill/>
                      <a:prstDash val="solid"/>
                    </a:lnL>
                  </a:tcPr>
                </a:tc>
                <a:extLst>
                  <a:ext uri="{0D108BD9-81ED-4DB2-BD59-A6C34878D82A}">
                    <a16:rowId xmlns:a16="http://schemas.microsoft.com/office/drawing/2014/main" val="2562259018"/>
                  </a:ext>
                </a:extLst>
              </a:tr>
              <a:tr h="281332">
                <a:tc vMerge="1">
                  <a:txBody>
                    <a:bodyPr/>
                    <a:lstStyle/>
                    <a:p>
                      <a:endParaRPr lang="fr-BE"/>
                    </a:p>
                  </a:txBody>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OLS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Unconditional quantile estimates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tc hMerge="1">
                  <a:txBody>
                    <a:bodyPr/>
                    <a:lstStyle/>
                    <a:p>
                      <a:endParaRPr lang="fr-BE"/>
                    </a:p>
                  </a:txBody>
                  <a:tcPr>
                    <a:lnL w="12700" cmpd="sng">
                      <a:noFill/>
                      <a:prstDash val="solid"/>
                    </a:lnL>
                  </a:tcPr>
                </a:tc>
                <a:tc hMerge="1">
                  <a:txBody>
                    <a:bodyPr/>
                    <a:lstStyle/>
                    <a:p>
                      <a:endParaRPr lang="fr-BE"/>
                    </a:p>
                  </a:txBody>
                  <a:tcPr>
                    <a:lnL w="12700" cmpd="sng">
                      <a:noFill/>
                      <a:prstDash val="solid"/>
                    </a:lnL>
                  </a:tcPr>
                </a:tc>
                <a:extLst>
                  <a:ext uri="{0D108BD9-81ED-4DB2-BD59-A6C34878D82A}">
                    <a16:rowId xmlns:a16="http://schemas.microsoft.com/office/drawing/2014/main" val="677533204"/>
                  </a:ext>
                </a:extLst>
              </a:tr>
              <a:tr h="281332">
                <a:tc vMerge="1">
                  <a:txBody>
                    <a:bodyPr/>
                    <a:lstStyle/>
                    <a:p>
                      <a:endParaRPr lang="fr-BE"/>
                    </a:p>
                  </a:txBody>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(Mean)</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(0.25)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(0.75)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596866"/>
                  </a:ext>
                </a:extLst>
              </a:tr>
              <a:tr h="758985">
                <a:tc>
                  <a:txBody>
                    <a:bodyPr/>
                    <a:lstStyle/>
                    <a:p>
                      <a:pPr marL="114300" indent="-114300" algn="l">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Upstreamness (sample of workers born in developed countries)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86,552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(37% </a:t>
                      </a:r>
                      <a:r>
                        <a:rPr lang="en-GB" sz="160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a:effectLst/>
                          <a:latin typeface="Times New Roman" panose="02020603050405020304" pitchFamily="18" charset="0"/>
                          <a:ea typeface="Calibri" panose="020F0502020204030204" pitchFamily="34" charset="0"/>
                          <a:cs typeface="Times New Roman" panose="02020603050405020304" pitchFamily="18" charset="0"/>
                        </a:rPr>
                        <a:t> 96%)</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0.027***</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(0.003)</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0.029***</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0.047***</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84557209"/>
                  </a:ext>
                </a:extLst>
              </a:tr>
              <a:tr h="649264">
                <a:tc>
                  <a:txBody>
                    <a:bodyPr/>
                    <a:lstStyle/>
                    <a:p>
                      <a:pPr marL="114300" indent="-114300" algn="l">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Upstreamness (sample of workers born in developing countries)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3,911</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(33% </a:t>
                      </a:r>
                      <a:r>
                        <a:rPr lang="en-GB"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4%)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0.027***</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0.017***</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0.018***</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(0.006)</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0.028**</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(0.011)</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938516"/>
                  </a:ext>
                </a:extLst>
              </a:tr>
              <a:tr h="894845">
                <a:tc>
                  <a:txBody>
                    <a:bodyPr/>
                    <a:lstStyle/>
                    <a:p>
                      <a:pPr algn="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Number of observations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(as % of total workers by origin </a:t>
                      </a:r>
                      <a:r>
                        <a:rPr lang="en-GB"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in LT-LKIS firms)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nchor="b">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algn="l">
                        <a:lnSpc>
                          <a:spcPct val="115000"/>
                        </a:lnSpc>
                      </a:pPr>
                      <a:r>
                        <a:rPr lang="en-GB" sz="1600" b="1" spc="-20" dirty="0">
                          <a:effectLst/>
                          <a:latin typeface="Times New Roman" panose="02020603050405020304" pitchFamily="18" charset="0"/>
                          <a:ea typeface="Times New Roman" panose="02020603050405020304" pitchFamily="18" charset="0"/>
                          <a:cs typeface="Times New Roman" panose="02020603050405020304" pitchFamily="18" charset="0"/>
                        </a:rPr>
                        <a:t>Low technological and knowledge intensity firms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fr-BE"/>
                    </a:p>
                  </a:txBody>
                  <a:tcPr>
                    <a:lnT w="12700" cap="flat" cmpd="sng" algn="ctr">
                      <a:solidFill>
                        <a:srgbClr val="000000"/>
                      </a:solidFill>
                      <a:prstDash val="solid"/>
                      <a:round/>
                      <a:headEnd type="none" w="med" len="med"/>
                      <a:tailEnd type="none" w="med" len="med"/>
                    </a:lnT>
                  </a:tcPr>
                </a:tc>
                <a:tc hMerge="1">
                  <a:txBody>
                    <a:bodyPr/>
                    <a:lstStyle/>
                    <a:p>
                      <a:endParaRPr lang="fr-BE"/>
                    </a:p>
                  </a:txBody>
                  <a:tcPr>
                    <a:lnL w="12700" cmpd="sng">
                      <a:noFill/>
                      <a:prstDash val="soli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571382723"/>
                  </a:ext>
                </a:extLst>
              </a:tr>
              <a:tr h="281332">
                <a:tc>
                  <a:txBody>
                    <a:bodyPr/>
                    <a:lstStyle/>
                    <a:p>
                      <a:pPr algn="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OLS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Unconditional quantile estimates</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tc hMerge="1">
                  <a:txBody>
                    <a:bodyPr/>
                    <a:lstStyle/>
                    <a:p>
                      <a:endParaRPr lang="fr-BE"/>
                    </a:p>
                  </a:txBody>
                  <a:tcPr>
                    <a:lnL w="12700" cmpd="sng">
                      <a:noFill/>
                      <a:prstDash val="solid"/>
                    </a:lnL>
                  </a:tcPr>
                </a:tc>
                <a:tc hMerge="1">
                  <a:txBody>
                    <a:bodyPr/>
                    <a:lstStyle/>
                    <a:p>
                      <a:endParaRPr lang="fr-BE"/>
                    </a:p>
                  </a:txBody>
                  <a:tcPr>
                    <a:lnL w="12700" cmpd="sng">
                      <a:noFill/>
                      <a:prstDash val="solid"/>
                    </a:lnL>
                  </a:tcPr>
                </a:tc>
                <a:extLst>
                  <a:ext uri="{0D108BD9-81ED-4DB2-BD59-A6C34878D82A}">
                    <a16:rowId xmlns:a16="http://schemas.microsoft.com/office/drawing/2014/main" val="4204589402"/>
                  </a:ext>
                </a:extLst>
              </a:tr>
              <a:tr h="281332">
                <a:tc>
                  <a:txBody>
                    <a:bodyPr/>
                    <a:lstStyle/>
                    <a:p>
                      <a:pPr algn="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(Mean)</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(0.25)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(0.75)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002536"/>
                  </a:ext>
                </a:extLst>
              </a:tr>
              <a:tr h="758985">
                <a:tc>
                  <a:txBody>
                    <a:bodyPr/>
                    <a:lstStyle/>
                    <a:p>
                      <a:pPr marL="114300" indent="-114300" algn="l">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Upstreamness (sample of workers born in developed countries)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146,880</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(63% </a:t>
                      </a:r>
                      <a:r>
                        <a:rPr lang="en-GB"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95%) </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0.018***</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0.022***</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67076064"/>
                  </a:ext>
                </a:extLst>
              </a:tr>
              <a:tr h="649264">
                <a:tc>
                  <a:txBody>
                    <a:bodyPr/>
                    <a:lstStyle/>
                    <a:p>
                      <a:pPr marL="114300" indent="-114300" algn="l">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Upstreamness (sample of workers born in developing countries)</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8,075</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(67% </a:t>
                      </a:r>
                      <a:r>
                        <a:rPr lang="en-GB" sz="16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5%)</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0.016***</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0.014***</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a:effectLst/>
                          <a:latin typeface="Times New Roman" panose="02020603050405020304" pitchFamily="18" charset="0"/>
                          <a:ea typeface="Calibri" panose="020F0502020204030204" pitchFamily="34" charset="0"/>
                          <a:cs typeface="Times New Roman" panose="02020603050405020304" pitchFamily="18" charset="0"/>
                        </a:rPr>
                        <a:t>(0.005)</a:t>
                      </a:r>
                      <a:endParaRPr lang="fr-BE" sz="160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0.010*</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p>
                      <a:pPr algn="ctr">
                        <a:lnSpc>
                          <a:spcPct val="115000"/>
                        </a:lnSpc>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(0.005)</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39248" marR="39248"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315551"/>
                  </a:ext>
                </a:extLst>
              </a:tr>
            </a:tbl>
          </a:graphicData>
        </a:graphic>
      </p:graphicFrame>
      <p:sp>
        <p:nvSpPr>
          <p:cNvPr id="4" name="ZoneTexte 3">
            <a:extLst>
              <a:ext uri="{FF2B5EF4-FFF2-40B4-BE49-F238E27FC236}">
                <a16:creationId xmlns:a16="http://schemas.microsoft.com/office/drawing/2014/main" id="{0466AB1A-7AC9-4B5E-95D6-B4193FA06F4F}"/>
              </a:ext>
            </a:extLst>
          </p:cNvPr>
          <p:cNvSpPr txBox="1"/>
          <p:nvPr/>
        </p:nvSpPr>
        <p:spPr>
          <a:xfrm>
            <a:off x="693452" y="367490"/>
            <a:ext cx="6096000" cy="461665"/>
          </a:xfrm>
          <a:prstGeom prst="rect">
            <a:avLst/>
          </a:prstGeom>
          <a:noFill/>
        </p:spPr>
        <p:txBody>
          <a:bodyPr wrap="square">
            <a:spAutoFit/>
          </a:bodyPr>
          <a:lstStyle/>
          <a:p>
            <a:r>
              <a:rPr lang="fr-BE" sz="2400" dirty="0" err="1">
                <a:latin typeface="Century Schoolbook" panose="02040604050505020304" pitchFamily="18" charset="0"/>
              </a:rPr>
              <a:t>Robustness</a:t>
            </a:r>
            <a:r>
              <a:rPr lang="fr-BE" sz="2400" dirty="0">
                <a:latin typeface="Century Schoolbook" panose="02040604050505020304" pitchFamily="18" charset="0"/>
              </a:rPr>
              <a:t> test</a:t>
            </a:r>
            <a:endParaRPr lang="fr-BE" sz="2400" dirty="0"/>
          </a:p>
        </p:txBody>
      </p:sp>
    </p:spTree>
    <p:extLst>
      <p:ext uri="{BB962C8B-B14F-4D97-AF65-F5344CB8AC3E}">
        <p14:creationId xmlns:p14="http://schemas.microsoft.com/office/powerpoint/2010/main" val="129546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D2C9470B-18F7-4D29-A5D1-686CEBB8720C}"/>
              </a:ext>
            </a:extLst>
          </p:cNvPr>
          <p:cNvSpPr>
            <a:spLocks noGrp="1"/>
          </p:cNvSpPr>
          <p:nvPr>
            <p:ph type="sldNum" sz="quarter" idx="12"/>
          </p:nvPr>
        </p:nvSpPr>
        <p:spPr/>
        <p:txBody>
          <a:bodyPr/>
          <a:lstStyle/>
          <a:p>
            <a:fld id="{81CEC9BC-41EC-4A93-8EDD-D9D7CF58ED8D}" type="slidenum">
              <a:rPr lang="fr-BE" smtClean="0">
                <a:latin typeface="Times New Roman" panose="02020603050405020304" pitchFamily="18" charset="0"/>
                <a:cs typeface="Times New Roman" panose="02020603050405020304" pitchFamily="18" charset="0"/>
              </a:rPr>
              <a:t>9</a:t>
            </a:fld>
            <a:endParaRPr lang="fr-BE" dirty="0">
              <a:latin typeface="Times New Roman" panose="02020603050405020304" pitchFamily="18" charset="0"/>
              <a:cs typeface="Times New Roman" panose="02020603050405020304" pitchFamily="18" charset="0"/>
            </a:endParaRPr>
          </a:p>
        </p:txBody>
      </p:sp>
      <p:graphicFrame>
        <p:nvGraphicFramePr>
          <p:cNvPr id="8" name="Espace réservé du contenu 7">
            <a:extLst>
              <a:ext uri="{FF2B5EF4-FFF2-40B4-BE49-F238E27FC236}">
                <a16:creationId xmlns:a16="http://schemas.microsoft.com/office/drawing/2014/main" id="{69236346-3B78-4A03-8AE6-E98A1EDEB311}"/>
              </a:ext>
            </a:extLst>
          </p:cNvPr>
          <p:cNvGraphicFramePr>
            <a:graphicFrameLocks noGrp="1"/>
          </p:cNvGraphicFramePr>
          <p:nvPr>
            <p:ph idx="1"/>
            <p:extLst>
              <p:ext uri="{D42A27DB-BD31-4B8C-83A1-F6EECF244321}">
                <p14:modId xmlns:p14="http://schemas.microsoft.com/office/powerpoint/2010/main" val="3850328341"/>
              </p:ext>
            </p:extLst>
          </p:nvPr>
        </p:nvGraphicFramePr>
        <p:xfrm>
          <a:off x="1608577" y="1505684"/>
          <a:ext cx="8974846" cy="3985789"/>
        </p:xfrm>
        <a:graphic>
          <a:graphicData uri="http://schemas.openxmlformats.org/drawingml/2006/table">
            <a:tbl>
              <a:tblPr firstRow="1" firstCol="1" bandRow="1"/>
              <a:tblGrid>
                <a:gridCol w="2638846">
                  <a:extLst>
                    <a:ext uri="{9D8B030D-6E8A-4147-A177-3AD203B41FA5}">
                      <a16:colId xmlns:a16="http://schemas.microsoft.com/office/drawing/2014/main" val="3761231992"/>
                    </a:ext>
                  </a:extLst>
                </a:gridCol>
                <a:gridCol w="1584000">
                  <a:extLst>
                    <a:ext uri="{9D8B030D-6E8A-4147-A177-3AD203B41FA5}">
                      <a16:colId xmlns:a16="http://schemas.microsoft.com/office/drawing/2014/main" val="2816611309"/>
                    </a:ext>
                  </a:extLst>
                </a:gridCol>
                <a:gridCol w="1584000">
                  <a:extLst>
                    <a:ext uri="{9D8B030D-6E8A-4147-A177-3AD203B41FA5}">
                      <a16:colId xmlns:a16="http://schemas.microsoft.com/office/drawing/2014/main" val="2121779925"/>
                    </a:ext>
                  </a:extLst>
                </a:gridCol>
                <a:gridCol w="1584000">
                  <a:extLst>
                    <a:ext uri="{9D8B030D-6E8A-4147-A177-3AD203B41FA5}">
                      <a16:colId xmlns:a16="http://schemas.microsoft.com/office/drawing/2014/main" val="1179375207"/>
                    </a:ext>
                  </a:extLst>
                </a:gridCol>
                <a:gridCol w="1584000">
                  <a:extLst>
                    <a:ext uri="{9D8B030D-6E8A-4147-A177-3AD203B41FA5}">
                      <a16:colId xmlns:a16="http://schemas.microsoft.com/office/drawing/2014/main" val="4220543655"/>
                    </a:ext>
                  </a:extLst>
                </a:gridCol>
              </a:tblGrid>
              <a:tr h="453091">
                <a:tc gridSpan="5">
                  <a:txBody>
                    <a:bodyPr/>
                    <a:lstStyle/>
                    <a:p>
                      <a:pPr algn="l">
                        <a:lnSpc>
                          <a:spcPct val="115000"/>
                        </a:lnSpc>
                        <a:spcAft>
                          <a:spcPts val="0"/>
                        </a:spcAft>
                      </a:pPr>
                      <a:r>
                        <a:rPr lang="en-GB" sz="1600" b="1" dirty="0">
                          <a:effectLst/>
                          <a:latin typeface="Century Schoolbook" panose="02040604050505020304" pitchFamily="18" charset="0"/>
                          <a:ea typeface="Calibri" panose="020F0502020204030204" pitchFamily="34" charset="0"/>
                          <a:cs typeface="Times New Roman" panose="02020603050405020304" pitchFamily="18" charset="0"/>
                        </a:rPr>
                        <a:t>Table 4: Oaxaca-Blinder Decomposition </a:t>
                      </a:r>
                      <a:r>
                        <a:rPr lang="en-GB" sz="1600" b="1" i="1" dirty="0">
                          <a:effectLst/>
                          <a:latin typeface="Century Schoolbook" panose="02040604050505020304" pitchFamily="18" charset="0"/>
                          <a:ea typeface="Calibri" panose="020F0502020204030204" pitchFamily="34" charset="0"/>
                          <a:cs typeface="Times New Roman" panose="02020603050405020304" pitchFamily="18" charset="0"/>
                        </a:rPr>
                        <a:t>à la</a:t>
                      </a:r>
                      <a:r>
                        <a:rPr lang="en-GB" sz="1600" b="1" i="0" dirty="0">
                          <a:effectLst/>
                          <a:latin typeface="Century Schoolbook" panose="02040604050505020304" pitchFamily="18" charset="0"/>
                          <a:ea typeface="Calibri" panose="020F0502020204030204" pitchFamily="34" charset="0"/>
                          <a:cs typeface="Times New Roman" panose="02020603050405020304" pitchFamily="18" charset="0"/>
                        </a:rPr>
                        <a:t> Fortin et al.</a:t>
                      </a:r>
                      <a:r>
                        <a:rPr lang="en-GB" sz="1600" b="1" dirty="0">
                          <a:effectLst/>
                          <a:latin typeface="Century Schoolbook" panose="02040604050505020304" pitchFamily="18" charset="0"/>
                          <a:ea typeface="Calibri" panose="020F0502020204030204" pitchFamily="34" charset="0"/>
                          <a:cs typeface="Times New Roman" panose="02020603050405020304" pitchFamily="18" charset="0"/>
                        </a:rPr>
                        <a:t> of the wage gap according to origin</a:t>
                      </a:r>
                      <a:endParaRPr lang="fr-BE" sz="16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0"/>
                        </a:spcAft>
                      </a:pPr>
                      <a:endParaRPr lang="fr-BE" sz="10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842285215"/>
                  </a:ext>
                </a:extLst>
              </a:tr>
              <a:tr h="327232">
                <a:tc>
                  <a:txBody>
                    <a:bodyPr/>
                    <a:lstStyle/>
                    <a:p>
                      <a:pPr algn="r">
                        <a:lnSpc>
                          <a:spcPct val="115000"/>
                        </a:lnSpc>
                        <a:spcAft>
                          <a:spcPts val="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OLS</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gridSpan="3">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Unconditional Quantile estimates</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825989591"/>
                  </a:ext>
                </a:extLst>
              </a:tr>
              <a:tr h="312030">
                <a:tc>
                  <a:txBody>
                    <a:bodyPr/>
                    <a:lstStyle/>
                    <a:p>
                      <a:pPr algn="r">
                        <a:lnSpc>
                          <a:spcPct val="115000"/>
                        </a:lnSpc>
                        <a:spcAft>
                          <a:spcPts val="0"/>
                        </a:spcAft>
                      </a:pPr>
                      <a:r>
                        <a:rPr lang="en-GB" sz="1400">
                          <a:effectLst/>
                          <a:latin typeface="Century Schoolbook" panose="02040604050505020304" pitchFamily="18" charset="0"/>
                          <a:ea typeface="Calibri" panose="020F0502020204030204" pitchFamily="34" charset="0"/>
                          <a:cs typeface="Times New Roman" panose="02020603050405020304" pitchFamily="18" charset="0"/>
                        </a:rPr>
                        <a:t> </a:t>
                      </a:r>
                      <a:endParaRPr lang="fr-BE"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(Mean)</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(0.25)</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(0.5)</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(0.75)</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249630"/>
                  </a:ext>
                </a:extLst>
              </a:tr>
              <a:tr h="643288">
                <a:tc>
                  <a:txBody>
                    <a:bodyPr/>
                    <a:lstStyle/>
                    <a:p>
                      <a:pPr algn="r">
                        <a:lnSpc>
                          <a:spcPct val="115000"/>
                        </a:lnSpc>
                        <a:spcAft>
                          <a:spcPts val="0"/>
                        </a:spcAft>
                      </a:pP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Wage gap </a:t>
                      </a:r>
                      <a:r>
                        <a:rPr lang="en-US" sz="1400" noProof="0" dirty="0">
                          <a:effectLst/>
                          <a:latin typeface="Century Schoolbook" panose="02040604050505020304" pitchFamily="18" charset="0"/>
                          <a:ea typeface="Calibri" panose="020F0502020204030204" pitchFamily="34" charset="0"/>
                          <a:cs typeface="Times New Roman" panose="02020603050405020304" pitchFamily="18" charset="0"/>
                        </a:rPr>
                        <a:t>according</a:t>
                      </a: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 to </a:t>
                      </a:r>
                      <a:r>
                        <a:rPr lang="en-US" sz="1400" noProof="0" dirty="0">
                          <a:effectLst/>
                          <a:latin typeface="Century Schoolbook" panose="02040604050505020304" pitchFamily="18" charset="0"/>
                          <a:ea typeface="Calibri" panose="020F0502020204030204" pitchFamily="34" charset="0"/>
                          <a:cs typeface="Times New Roman" panose="02020603050405020304" pitchFamily="18" charset="0"/>
                        </a:rPr>
                        <a:t>origin (in </a:t>
                      </a: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log)</a:t>
                      </a: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0.104</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no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0.075</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0.100</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0.149</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483657022"/>
                  </a:ext>
                </a:extLst>
              </a:tr>
              <a:tr h="305820">
                <a:tc>
                  <a:txBody>
                    <a:bodyPr/>
                    <a:lstStyle/>
                    <a:p>
                      <a:pPr algn="l">
                        <a:lnSpc>
                          <a:spcPct val="115000"/>
                        </a:lnSpc>
                        <a:spcAft>
                          <a:spcPts val="0"/>
                        </a:spcAft>
                      </a:pP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Magnitude (in %)</a:t>
                      </a:r>
                    </a:p>
                  </a:txBody>
                  <a:tcPr marL="68580" marR="68580" marT="0" marB="0">
                    <a:lnL>
                      <a:noFill/>
                    </a:lnL>
                    <a:lnR>
                      <a:noFill/>
                    </a:lnR>
                    <a:lnT>
                      <a:noFill/>
                    </a:lnT>
                    <a:lnB>
                      <a:noFill/>
                    </a:lnB>
                  </a:tcPr>
                </a:tc>
                <a:tc>
                  <a:txBody>
                    <a:bodyPr/>
                    <a:lstStyle/>
                    <a:p>
                      <a:pPr marL="0" algn="ctr" defTabSz="914400" rtl="0" eaLnBrk="1" latinLnBrk="0" hangingPunct="1">
                        <a:lnSpc>
                          <a:spcPct val="115000"/>
                        </a:lnSpc>
                        <a:spcAft>
                          <a:spcPts val="0"/>
                        </a:spcAft>
                      </a:pP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788722677"/>
                  </a:ext>
                </a:extLst>
              </a:tr>
              <a:tr h="778274">
                <a:tc>
                  <a:txBody>
                    <a:bodyPr/>
                    <a:lstStyle/>
                    <a:p>
                      <a:pPr lvl="1" algn="l">
                        <a:lnSpc>
                          <a:spcPct val="115000"/>
                        </a:lnSpc>
                        <a:spcAft>
                          <a:spcPts val="0"/>
                        </a:spcAft>
                      </a:pPr>
                      <a:r>
                        <a:rPr lang="en-GB" sz="1400" dirty="0">
                          <a:effectLst/>
                          <a:latin typeface="Century Schoolbook" panose="02040604050505020304" pitchFamily="18" charset="0"/>
                          <a:ea typeface="Calibri" panose="020F0502020204030204" pitchFamily="34" charset="0"/>
                          <a:cs typeface="Times New Roman" panose="02020603050405020304" pitchFamily="18" charset="0"/>
                        </a:rPr>
                        <a:t>Compositional effect of upstreamness (explained part)</a:t>
                      </a:r>
                      <a:endParaRPr lang="fr-BE"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algn="ctr" defTabSz="914400" rtl="0" eaLnBrk="1" latinLnBrk="0" hangingPunct="1">
                        <a:lnSpc>
                          <a:spcPct val="115000"/>
                        </a:lnSpc>
                        <a:spcAft>
                          <a:spcPts val="0"/>
                        </a:spcAft>
                      </a:pPr>
                      <a:r>
                        <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2.9</a:t>
                      </a: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2.7</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2.0</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3.4</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603432884"/>
                  </a:ext>
                </a:extLst>
              </a:tr>
              <a:tr h="778274">
                <a:tc>
                  <a:txBody>
                    <a:bodyPr/>
                    <a:lstStyle/>
                    <a:p>
                      <a:pPr lvl="1" algn="l">
                        <a:lnSpc>
                          <a:spcPct val="115000"/>
                        </a:lnSpc>
                        <a:spcAft>
                          <a:spcPts val="0"/>
                        </a:spcAft>
                      </a:pP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Wage structure </a:t>
                      </a:r>
                      <a:r>
                        <a:rPr lang="en-US" sz="1400" noProof="0" dirty="0">
                          <a:effectLst/>
                          <a:latin typeface="Century Schoolbook" panose="02040604050505020304" pitchFamily="18" charset="0"/>
                          <a:ea typeface="Calibri" panose="020F0502020204030204" pitchFamily="34" charset="0"/>
                          <a:cs typeface="Times New Roman" panose="02020603050405020304" pitchFamily="18" charset="0"/>
                        </a:rPr>
                        <a:t>effect</a:t>
                      </a: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 of upstreamness (</a:t>
                      </a:r>
                      <a:r>
                        <a:rPr lang="fr-BE" sz="1400" dirty="0" err="1">
                          <a:effectLst/>
                          <a:latin typeface="Century Schoolbook" panose="02040604050505020304" pitchFamily="18" charset="0"/>
                          <a:ea typeface="Calibri" panose="020F0502020204030204" pitchFamily="34" charset="0"/>
                          <a:cs typeface="Times New Roman" panose="02020603050405020304" pitchFamily="18" charset="0"/>
                        </a:rPr>
                        <a:t>unexplained</a:t>
                      </a:r>
                      <a:r>
                        <a:rPr lang="fr-BE" sz="1400" dirty="0">
                          <a:effectLst/>
                          <a:latin typeface="Century Schoolbook" panose="02040604050505020304" pitchFamily="18" charset="0"/>
                          <a:ea typeface="Calibri" panose="020F0502020204030204" pitchFamily="34" charset="0"/>
                          <a:cs typeface="Times New Roman" panose="02020603050405020304" pitchFamily="18" charset="0"/>
                        </a:rPr>
                        <a:t> part)</a:t>
                      </a: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11.5</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14.7</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27.0</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en-GB"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51.0</a:t>
                      </a:r>
                      <a:endParaRPr lang="fr-BE" sz="1600" kern="12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6223963"/>
                  </a:ext>
                </a:extLst>
              </a:tr>
              <a:tr h="305820">
                <a:tc gridSpan="5">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Schoolbook" panose="02040604050505020304" pitchFamily="18" charset="0"/>
                          <a:ea typeface="Calibri" panose="020F0502020204030204" pitchFamily="34" charset="0"/>
                          <a:cs typeface="Times New Roman" panose="02020603050405020304" pitchFamily="18" charset="0"/>
                        </a:rPr>
                        <a:t>Data source: SES-NR-NBB B2B 2002-2010</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400" b="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400" b="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400" b="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BE" sz="1400" b="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868968"/>
                  </a:ext>
                </a:extLst>
              </a:tr>
            </a:tbl>
          </a:graphicData>
        </a:graphic>
      </p:graphicFrame>
      <p:sp>
        <p:nvSpPr>
          <p:cNvPr id="7" name="ZoneTexte 6">
            <a:extLst>
              <a:ext uri="{FF2B5EF4-FFF2-40B4-BE49-F238E27FC236}">
                <a16:creationId xmlns:a16="http://schemas.microsoft.com/office/drawing/2014/main" id="{AB30BB2E-E3EE-45CF-8EC7-BF4237A6858A}"/>
              </a:ext>
            </a:extLst>
          </p:cNvPr>
          <p:cNvSpPr txBox="1"/>
          <p:nvPr/>
        </p:nvSpPr>
        <p:spPr>
          <a:xfrm>
            <a:off x="693452" y="367490"/>
            <a:ext cx="6096000" cy="461665"/>
          </a:xfrm>
          <a:prstGeom prst="rect">
            <a:avLst/>
          </a:prstGeom>
          <a:noFill/>
        </p:spPr>
        <p:txBody>
          <a:bodyPr wrap="square">
            <a:spAutoFit/>
          </a:bodyPr>
          <a:lstStyle/>
          <a:p>
            <a:r>
              <a:rPr lang="fr-BE" sz="2400" dirty="0">
                <a:latin typeface="Century Schoolbook" panose="02040604050505020304" pitchFamily="18" charset="0"/>
              </a:rPr>
              <a:t>Main </a:t>
            </a:r>
            <a:r>
              <a:rPr lang="en-US" sz="2400" dirty="0">
                <a:latin typeface="Century Schoolbook" panose="02040604050505020304" pitchFamily="18" charset="0"/>
              </a:rPr>
              <a:t>findings</a:t>
            </a:r>
            <a:r>
              <a:rPr lang="fr-BE" sz="2400" dirty="0">
                <a:latin typeface="Century Schoolbook" panose="02040604050505020304" pitchFamily="18" charset="0"/>
              </a:rPr>
              <a:t> (2)</a:t>
            </a:r>
            <a:endParaRPr lang="fr-BE" sz="2400" dirty="0"/>
          </a:p>
        </p:txBody>
      </p:sp>
    </p:spTree>
    <p:extLst>
      <p:ext uri="{BB962C8B-B14F-4D97-AF65-F5344CB8AC3E}">
        <p14:creationId xmlns:p14="http://schemas.microsoft.com/office/powerpoint/2010/main" val="6803741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7614</TotalTime>
  <Words>2067</Words>
  <Application>Microsoft Office PowerPoint</Application>
  <PresentationFormat>Grand écran</PresentationFormat>
  <Paragraphs>482</Paragraphs>
  <Slides>15</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Calibri Light</vt:lpstr>
      <vt:lpstr>Cambria Math</vt:lpstr>
      <vt:lpstr>Century Schoolbook</vt:lpstr>
      <vt:lpstr>Times New Roman</vt:lpstr>
      <vt:lpstr>Thème Office</vt:lpstr>
      <vt:lpstr>Wage Differences According to Workers’ Origin: The Role of Working More Upstream in GVCs</vt:lpstr>
      <vt:lpstr>Introduction</vt:lpstr>
      <vt:lpstr>Literature review</vt:lpstr>
      <vt:lpstr>Motivation &amp; research question</vt:lpstr>
      <vt:lpstr>Data</vt:lpstr>
      <vt:lpstr>Method</vt:lpstr>
      <vt:lpstr>Présentation PowerPoint</vt:lpstr>
      <vt:lpstr>Présentation PowerPoint</vt:lpstr>
      <vt:lpstr>Présentation PowerPoint</vt:lpstr>
      <vt:lpstr>Conclusion</vt:lpstr>
      <vt:lpstr>Conclusion</vt:lpstr>
      <vt:lpstr>Thank you for your attention!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Upstreamness on Wages:  What about Origin?</dc:title>
  <dc:creator>Valentine FAYS</dc:creator>
  <cp:lastModifiedBy>Valentine FAYS</cp:lastModifiedBy>
  <cp:revision>1</cp:revision>
  <dcterms:created xsi:type="dcterms:W3CDTF">2021-01-04T16:06:07Z</dcterms:created>
  <dcterms:modified xsi:type="dcterms:W3CDTF">2022-01-09T20:25:58Z</dcterms:modified>
</cp:coreProperties>
</file>