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9"/>
  </p:notesMasterIdLst>
  <p:handoutMasterIdLst>
    <p:handoutMasterId r:id="rId30"/>
  </p:handoutMasterIdLst>
  <p:sldIdLst>
    <p:sldId id="281" r:id="rId5"/>
    <p:sldId id="262" r:id="rId6"/>
    <p:sldId id="282" r:id="rId7"/>
    <p:sldId id="283" r:id="rId8"/>
    <p:sldId id="286" r:id="rId9"/>
    <p:sldId id="284" r:id="rId10"/>
    <p:sldId id="285" r:id="rId11"/>
    <p:sldId id="304" r:id="rId12"/>
    <p:sldId id="288" r:id="rId13"/>
    <p:sldId id="289" r:id="rId14"/>
    <p:sldId id="291" r:id="rId15"/>
    <p:sldId id="292" r:id="rId16"/>
    <p:sldId id="293" r:id="rId17"/>
    <p:sldId id="295" r:id="rId18"/>
    <p:sldId id="287" r:id="rId19"/>
    <p:sldId id="296" r:id="rId20"/>
    <p:sldId id="297" r:id="rId21"/>
    <p:sldId id="299" r:id="rId22"/>
    <p:sldId id="300" r:id="rId23"/>
    <p:sldId id="301" r:id="rId24"/>
    <p:sldId id="302" r:id="rId25"/>
    <p:sldId id="298" r:id="rId26"/>
    <p:sldId id="303" r:id="rId27"/>
    <p:sldId id="306" r:id="rId28"/>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C42"/>
    <a:srgbClr val="A80039"/>
    <a:srgbClr val="C44C4C"/>
    <a:srgbClr val="969696"/>
    <a:srgbClr val="00AB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33" autoAdjust="0"/>
    <p:restoredTop sz="94374" autoAdjust="0"/>
  </p:normalViewPr>
  <p:slideViewPr>
    <p:cSldViewPr snapToGrid="0">
      <p:cViewPr varScale="1">
        <p:scale>
          <a:sx n="102" d="100"/>
          <a:sy n="102" d="100"/>
        </p:scale>
        <p:origin x="2024" y="184"/>
      </p:cViewPr>
      <p:guideLst>
        <p:guide orient="horz" pos="2160"/>
        <p:guide pos="2880"/>
      </p:guideLst>
    </p:cSldViewPr>
  </p:slideViewPr>
  <p:notesTextViewPr>
    <p:cViewPr>
      <p:scale>
        <a:sx n="100" d="100"/>
        <a:sy n="100" d="100"/>
      </p:scale>
      <p:origin x="0" y="0"/>
    </p:cViewPr>
  </p:notesTextViewPr>
  <p:notesViewPr>
    <p:cSldViewPr snapToGrid="0">
      <p:cViewPr varScale="1">
        <p:scale>
          <a:sx n="66" d="100"/>
          <a:sy n="66" d="100"/>
        </p:scale>
        <p:origin x="313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85917906095072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Feuil1!$B$1</c:f>
              <c:strCache>
                <c:ptCount val="1"/>
                <c:pt idx="0">
                  <c:v>Translation: 一触即发</c:v>
                </c:pt>
              </c:strCache>
            </c:strRef>
          </c:tx>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1-10E1-498B-846F-7579EBAD1FA3}"/>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3-10E1-498B-846F-7579EBAD1FA3}"/>
              </c:ext>
            </c:extLst>
          </c:dPt>
          <c:dPt>
            <c:idx val="2"/>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5-10E1-498B-846F-7579EBAD1FA3}"/>
              </c:ext>
            </c:extLst>
          </c:dPt>
          <c:dPt>
            <c:idx val="3"/>
            <c:bubble3D val="0"/>
            <c:spPr>
              <a:solidFill>
                <a:schemeClr val="accent4">
                  <a:shade val="76000"/>
                </a:schemeClr>
              </a:solidFill>
              <a:ln w="19050">
                <a:solidFill>
                  <a:schemeClr val="lt1"/>
                </a:solidFill>
              </a:ln>
              <a:effectLst/>
            </c:spPr>
            <c:extLst>
              <c:ext xmlns:c16="http://schemas.microsoft.com/office/drawing/2014/chart" uri="{C3380CC4-5D6E-409C-BE32-E72D297353CC}">
                <c16:uniqueId val="{00000007-10E1-498B-846F-7579EBAD1FA3}"/>
              </c:ext>
            </c:extLst>
          </c:dPt>
          <c:dPt>
            <c:idx val="4"/>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9-10E1-498B-846F-7579EBAD1FA3}"/>
              </c:ext>
            </c:extLst>
          </c:dPt>
          <c:dPt>
            <c:idx val="5"/>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B-10E1-498B-846F-7579EBAD1FA3}"/>
              </c:ext>
            </c:extLst>
          </c:dPt>
          <c:dPt>
            <c:idx val="6"/>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D-10E1-498B-846F-7579EBAD1FA3}"/>
              </c:ext>
            </c:extLst>
          </c:dPt>
          <c:dPt>
            <c:idx val="7"/>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F-10E1-498B-846F-7579EBAD1FA3}"/>
              </c:ext>
            </c:extLst>
          </c:dPt>
          <c:dPt>
            <c:idx val="8"/>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11-10E1-498B-846F-7579EBAD1FA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Feuil1!$A$2:$A$10</c:f>
              <c:strCache>
                <c:ptCount val="9"/>
                <c:pt idx="0">
                  <c:v>hair-trigger </c:v>
                </c:pt>
                <c:pt idx="1">
                  <c:v>Imminent</c:v>
                </c:pt>
                <c:pt idx="2">
                  <c:v>Volatile/volatility</c:v>
                </c:pt>
                <c:pt idx="3">
                  <c:v>Explosive</c:v>
                </c:pt>
                <c:pt idx="4">
                  <c:v>Impending</c:v>
                </c:pt>
                <c:pt idx="5">
                  <c:v>Simmering </c:v>
                </c:pt>
                <c:pt idx="6">
                  <c:v>Looming </c:v>
                </c:pt>
                <c:pt idx="7">
                  <c:v>Precarious </c:v>
                </c:pt>
                <c:pt idx="8">
                  <c:v>Others </c:v>
                </c:pt>
              </c:strCache>
            </c:strRef>
          </c:cat>
          <c:val>
            <c:numRef>
              <c:f>Feuil1!$B$2:$B$10</c:f>
              <c:numCache>
                <c:formatCode>0.00%</c:formatCode>
                <c:ptCount val="9"/>
                <c:pt idx="0">
                  <c:v>0.27500000000000002</c:v>
                </c:pt>
                <c:pt idx="1">
                  <c:v>6.25E-2</c:v>
                </c:pt>
                <c:pt idx="2" formatCode="0%">
                  <c:v>0.1</c:v>
                </c:pt>
                <c:pt idx="3">
                  <c:v>0.13750000000000001</c:v>
                </c:pt>
                <c:pt idx="4">
                  <c:v>3.7499999999999999E-2</c:v>
                </c:pt>
                <c:pt idx="5" formatCode="0%">
                  <c:v>0.1</c:v>
                </c:pt>
                <c:pt idx="6" formatCode="General">
                  <c:v>0</c:v>
                </c:pt>
                <c:pt idx="7">
                  <c:v>2.5000000000000001E-2</c:v>
                </c:pt>
                <c:pt idx="8">
                  <c:v>0.2</c:v>
                </c:pt>
              </c:numCache>
            </c:numRef>
          </c:val>
          <c:extLst>
            <c:ext xmlns:c16="http://schemas.microsoft.com/office/drawing/2014/chart" uri="{C3380CC4-5D6E-409C-BE32-E72D297353CC}">
              <c16:uniqueId val="{00000012-10E1-498B-846F-7579EBAD1FA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BE"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BAE6744-50FF-4EAC-B8F6-50FAD023CFA1}" type="datetimeFigureOut">
              <a:rPr lang="fr-FR"/>
              <a:pPr>
                <a:defRPr/>
              </a:pPr>
              <a:t>06/09/2021</a:t>
            </a:fld>
            <a:endParaRPr lang="fr-BE"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BE"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7B4D2A2-2AC2-47F8-A6A5-A7DD71C98464}" type="slidenum">
              <a:rPr lang="fr-BE"/>
              <a:pPr>
                <a:defRPr/>
              </a:pPr>
              <a:t>‹N°›</a:t>
            </a:fld>
            <a:endParaRPr lang="fr-BE" dirty="0"/>
          </a:p>
        </p:txBody>
      </p:sp>
    </p:spTree>
    <p:extLst>
      <p:ext uri="{BB962C8B-B14F-4D97-AF65-F5344CB8AC3E}">
        <p14:creationId xmlns:p14="http://schemas.microsoft.com/office/powerpoint/2010/main" val="3293713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BE"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FE4DB1C-F76D-47A0-9DEA-1E750A360BE4}" type="datetimeFigureOut">
              <a:rPr lang="fr-FR"/>
              <a:pPr>
                <a:defRPr/>
              </a:pPr>
              <a:t>06/09/2021</a:t>
            </a:fld>
            <a:endParaRPr lang="fr-BE"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BE" noProof="0"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fr-BE" noProof="0"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BE"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D7F7ECF-42F4-4999-8AB5-B9CFFB894227}" type="slidenum">
              <a:rPr lang="fr-BE"/>
              <a:pPr>
                <a:defRPr/>
              </a:pPr>
              <a:t>‹N°›</a:t>
            </a:fld>
            <a:endParaRPr lang="fr-BE" dirty="0"/>
          </a:p>
        </p:txBody>
      </p:sp>
    </p:spTree>
    <p:extLst>
      <p:ext uri="{BB962C8B-B14F-4D97-AF65-F5344CB8AC3E}">
        <p14:creationId xmlns:p14="http://schemas.microsoft.com/office/powerpoint/2010/main" val="22452533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tif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tif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8.tif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medecine &amp; pharmacie">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pic>
        <p:nvPicPr>
          <p:cNvPr id="8"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283619" y="511175"/>
            <a:ext cx="6718300" cy="1679575"/>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Modifiez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a:t>Modifiez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10" name="Picture 2"/>
          <p:cNvPicPr>
            <a:picLocks noChangeAspect="1" noChangeArrowheads="1"/>
          </p:cNvPicPr>
          <p:nvPr userDrawn="1"/>
        </p:nvPicPr>
        <p:blipFill>
          <a:blip r:embed="rId4" cstate="print"/>
          <a:srcRect/>
          <a:stretch>
            <a:fillRect/>
          </a:stretch>
        </p:blipFill>
        <p:spPr bwMode="auto">
          <a:xfrm>
            <a:off x="139337" y="5780956"/>
            <a:ext cx="1870438" cy="834146"/>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Architecture">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pic>
        <p:nvPicPr>
          <p:cNvPr id="7"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298701" y="515938"/>
            <a:ext cx="6699248" cy="1674812"/>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Modifiez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a:t>Modifiez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81921" name="Picture 1"/>
          <p:cNvPicPr>
            <a:picLocks noChangeAspect="1" noChangeArrowheads="1"/>
          </p:cNvPicPr>
          <p:nvPr userDrawn="1"/>
        </p:nvPicPr>
        <p:blipFill>
          <a:blip r:embed="rId4" cstate="print"/>
          <a:srcRect/>
          <a:stretch>
            <a:fillRect/>
          </a:stretch>
        </p:blipFill>
        <p:spPr bwMode="auto">
          <a:xfrm>
            <a:off x="140697" y="5768156"/>
            <a:ext cx="1850028" cy="912364"/>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re Services Généraux">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sp>
        <p:nvSpPr>
          <p:cNvPr id="8" name="ZoneTexte 7"/>
          <p:cNvSpPr txBox="1"/>
          <p:nvPr userDrawn="1"/>
        </p:nvSpPr>
        <p:spPr>
          <a:xfrm>
            <a:off x="2257423" y="447674"/>
            <a:ext cx="6743701" cy="1343026"/>
          </a:xfrm>
          <a:prstGeom prst="rect">
            <a:avLst/>
          </a:prstGeom>
          <a:effectLst>
            <a:outerShdw blurRad="127000" dir="2700000" algn="tl" rotWithShape="0">
              <a:prstClr val="black"/>
            </a:outerShdw>
          </a:effectLst>
        </p:spPr>
        <p:txBody>
          <a:bodyPr wrap="none">
            <a:normAutofit/>
          </a:bodyPr>
          <a:lstStyle/>
          <a:p>
            <a:pPr marL="342900" indent="-342900" eaLnBrk="0" hangingPunct="0">
              <a:buFont typeface="Arial" pitchFamily="34" charset="0"/>
              <a:buNone/>
              <a:defRPr/>
            </a:pPr>
            <a:endParaRPr lang="fr-BE" sz="3600" dirty="0">
              <a:solidFill>
                <a:schemeClr val="bg1"/>
              </a:solidFill>
              <a:latin typeface="Calibri" pitchFamily="34" charset="0"/>
              <a:ea typeface="Calibri" pitchFamily="34" charset="0"/>
              <a:cs typeface="Times New Roman" pitchFamily="18" charset="0"/>
            </a:endParaRPr>
          </a:p>
        </p:txBody>
      </p:sp>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Modifiez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a:t>Modifiez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94210"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2285999" y="517525"/>
            <a:ext cx="6734175" cy="1683543"/>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5" name="ZoneTexte 4"/>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3" name="Espace réservé du contenu 2"/>
          <p:cNvSpPr>
            <a:spLocks noGrp="1"/>
          </p:cNvSpPr>
          <p:nvPr>
            <p:ph idx="1"/>
          </p:nvPr>
        </p:nvSpPr>
        <p:spPr/>
        <p:txBody>
          <a:bodyPr/>
          <a:lstStyle>
            <a:lvl1pPr>
              <a:buFontTx/>
              <a:buNone/>
              <a:defRPr kumimoji="0" lang="fr-FR" sz="3200" b="0" i="0" u="none" strike="noStrike" kern="1200" cap="none" normalizeH="0" baseline="0" dirty="0" smtClean="0">
                <a:ln>
                  <a:noFill/>
                </a:ln>
                <a:solidFill>
                  <a:srgbClr val="808080"/>
                </a:solidFill>
                <a:effectLst/>
                <a:latin typeface="Calibri" pitchFamily="34" charset="0"/>
                <a:ea typeface="Times New Roman" pitchFamily="18" charset="0"/>
                <a:cs typeface="Times New Roman" pitchFamily="18" charset="0"/>
              </a:defRPr>
            </a:lvl1pPr>
            <a:lvl2pPr marL="180975" indent="-180975">
              <a:buClr>
                <a:srgbClr val="00ABCC"/>
              </a:buClr>
              <a:buFont typeface="Wingdings" pitchFamily="2" charset="2"/>
              <a:buChar char="§"/>
              <a:defRPr kumimoji="0" lang="fr-FR" sz="24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marL="447675" indent="-180975">
              <a:buClr>
                <a:srgbClr val="C44C4C"/>
              </a:buClr>
              <a:buFont typeface="Wingdings" pitchFamily="2" charset="2"/>
              <a:buChar cha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marL="714375" indent="-180975">
              <a:buClr>
                <a:schemeClr val="bg1">
                  <a:lumMod val="65000"/>
                </a:schemeClr>
              </a:buClr>
              <a:buFont typeface="Wingdings" pitchFamily="2" charset="2"/>
              <a:buChar char="§"/>
              <a:defRPr sz="1800"/>
            </a:lvl4pPr>
            <a:lvl5pPr marL="990600" indent="-171450">
              <a:buFont typeface="Wingdings" pitchFamily="2" charset="2"/>
              <a:buChar char="§"/>
              <a:defRPr sz="1600"/>
            </a:lvl5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1" name="Titre 10"/>
          <p:cNvSpPr>
            <a:spLocks noGrp="1"/>
          </p:cNvSpPr>
          <p:nvPr>
            <p:ph type="title"/>
          </p:nvPr>
        </p:nvSpPr>
        <p:spPr/>
        <p:txBody>
          <a:bodyPr/>
          <a:lstStyle>
            <a:lvl1pPr>
              <a:defRPr>
                <a:solidFill>
                  <a:schemeClr val="accent2"/>
                </a:solidFill>
              </a:defRPr>
            </a:lvl1pPr>
          </a:lstStyle>
          <a:p>
            <a:r>
              <a:rPr lang="fr-FR"/>
              <a:t>Modifiez le style du titre</a:t>
            </a:r>
            <a:endParaRPr lang="fr-BE" dirty="0"/>
          </a:p>
        </p:txBody>
      </p:sp>
      <p:sp>
        <p:nvSpPr>
          <p:cNvPr id="6" name="Espace réservé du numéro de diapositive 7"/>
          <p:cNvSpPr>
            <a:spLocks noGrp="1"/>
          </p:cNvSpPr>
          <p:nvPr>
            <p:ph type="sldNum" sz="quarter" idx="10"/>
          </p:nvPr>
        </p:nvSpPr>
        <p:spPr/>
        <p:txBody>
          <a:bodyPr/>
          <a:lstStyle>
            <a:lvl1pPr>
              <a:defRPr/>
            </a:lvl1pPr>
          </a:lstStyle>
          <a:p>
            <a:pPr>
              <a:defRPr/>
            </a:pPr>
            <a:fld id="{E84D0D07-BA6C-4CE2-85E1-215477AE30BF}" type="slidenum">
              <a:rPr lang="fr-BE"/>
              <a:pPr>
                <a:defRPr/>
              </a:pPr>
              <a:t>‹N°›</a:t>
            </a:fld>
            <a:endParaRPr lang="fr-BE" dirty="0"/>
          </a:p>
        </p:txBody>
      </p:sp>
      <p:sp>
        <p:nvSpPr>
          <p:cNvPr id="7" name="Espace réservé du pied de page 13"/>
          <p:cNvSpPr>
            <a:spLocks noGrp="1"/>
          </p:cNvSpPr>
          <p:nvPr>
            <p:ph type="ftr" sz="quarter" idx="11"/>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lan à gauche, titre et contenu">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6" name="ZoneTexte 5"/>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2" name="Titre 1"/>
          <p:cNvSpPr>
            <a:spLocks noGrp="1"/>
          </p:cNvSpPr>
          <p:nvPr>
            <p:ph type="title"/>
          </p:nvPr>
        </p:nvSpPr>
        <p:spPr>
          <a:xfrm>
            <a:off x="2419350" y="274638"/>
            <a:ext cx="6267450" cy="1143000"/>
          </a:xfrm>
        </p:spPr>
        <p:txBody>
          <a:bodyPr>
            <a:noAutofit/>
          </a:bodyPr>
          <a:lstStyle>
            <a:lvl1pPr>
              <a:defRPr kumimoji="0" lang="fr-BE" sz="4400" b="1" i="0" u="none" strike="noStrike" kern="1200" cap="none" spc="0" normalizeH="0" baseline="0" noProof="0" dirty="0" smtClean="0">
                <a:ln>
                  <a:noFill/>
                </a:ln>
                <a:solidFill>
                  <a:schemeClr val="accent2"/>
                </a:solidFill>
                <a:effectLst/>
                <a:uLnTx/>
                <a:uFillTx/>
                <a:latin typeface="Calibri" pitchFamily="34" charset="0"/>
                <a:ea typeface="Times New Roman" pitchFamily="18" charset="0"/>
                <a:cs typeface="Arial" pitchFamily="34" charset="0"/>
              </a:defRPr>
            </a:lvl1pPr>
          </a:lstStyle>
          <a:p>
            <a:pPr lvl="0"/>
            <a:r>
              <a:rPr lang="fr-FR"/>
              <a:t>Modifiez le style du titre</a:t>
            </a:r>
            <a:endParaRPr lang="fr-BE" dirty="0"/>
          </a:p>
        </p:txBody>
      </p:sp>
      <p:sp>
        <p:nvSpPr>
          <p:cNvPr id="3" name="Espace réservé du contenu 2"/>
          <p:cNvSpPr>
            <a:spLocks noGrp="1"/>
          </p:cNvSpPr>
          <p:nvPr>
            <p:ph idx="1"/>
          </p:nvPr>
        </p:nvSpPr>
        <p:spPr>
          <a:xfrm>
            <a:off x="2428875" y="1600200"/>
            <a:ext cx="6257924" cy="4525963"/>
          </a:xfrm>
        </p:spPr>
        <p:txBody>
          <a:bodyPr/>
          <a:lstStyle>
            <a:lvl1pPr>
              <a:buFontTx/>
              <a:buNone/>
              <a:defRPr kumimoji="0" lang="fr-FR" sz="3200" b="0" i="0" u="none" strike="noStrike" kern="1200" cap="none" normalizeH="0" baseline="0" dirty="0" smtClean="0">
                <a:ln>
                  <a:noFill/>
                </a:ln>
                <a:solidFill>
                  <a:srgbClr val="808080"/>
                </a:solidFill>
                <a:effectLst/>
                <a:latin typeface="Calibri" pitchFamily="34" charset="0"/>
                <a:ea typeface="Times New Roman" pitchFamily="18" charset="0"/>
                <a:cs typeface="Times New Roman" pitchFamily="18" charset="0"/>
              </a:defRPr>
            </a:lvl1pPr>
            <a:lvl2pPr marL="180975" indent="-180975">
              <a:buClr>
                <a:srgbClr val="00ABCC"/>
              </a:buClr>
              <a:buFont typeface="Wingdings" pitchFamily="2" charset="2"/>
              <a:buChar char="§"/>
              <a:defRPr kumimoji="0" lang="fr-FR" sz="24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marL="447675" indent="-180975">
              <a:buClr>
                <a:srgbClr val="C44C4C"/>
              </a:buClr>
              <a:buFont typeface="Wingdings" pitchFamily="2" charset="2"/>
              <a:buChar cha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marL="714375" indent="-180975">
              <a:buClr>
                <a:schemeClr val="bg1">
                  <a:lumMod val="65000"/>
                </a:schemeClr>
              </a:buClr>
              <a:buFont typeface="Wingdings" pitchFamily="2" charset="2"/>
              <a:buChar char="§"/>
              <a:defRPr sz="1800"/>
            </a:lvl4pPr>
            <a:lvl5pPr marL="990600" indent="-171450">
              <a:buFont typeface="Wingdings" pitchFamily="2" charset="2"/>
              <a:buChar char="§"/>
              <a:defRPr sz="1600"/>
            </a:lvl5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4" name="Espace réservé du texte 13"/>
          <p:cNvSpPr>
            <a:spLocks noGrp="1"/>
          </p:cNvSpPr>
          <p:nvPr>
            <p:ph type="body" sz="quarter" idx="12"/>
          </p:nvPr>
        </p:nvSpPr>
        <p:spPr>
          <a:xfrm>
            <a:off x="114300" y="285750"/>
            <a:ext cx="2028825" cy="6057900"/>
          </a:xfrm>
        </p:spPr>
        <p:txBody>
          <a:bodyPr/>
          <a:lstStyle>
            <a:lvl2pPr marL="0" indent="0" algn="l">
              <a:buNone/>
              <a:defRPr sz="1300" b="1" cap="small" baseline="0">
                <a:solidFill>
                  <a:srgbClr val="C44C4C"/>
                </a:solidFill>
                <a:latin typeface="+mn-lt"/>
              </a:defRPr>
            </a:lvl2pPr>
            <a:lvl3pPr marL="0" indent="0">
              <a:buClr>
                <a:srgbClr val="969696"/>
              </a:buClr>
              <a:buFontTx/>
              <a:buNone/>
              <a:defRPr sz="1300" cap="small">
                <a:solidFill>
                  <a:srgbClr val="969696"/>
                </a:solidFill>
                <a:latin typeface="+mn-lt"/>
              </a:defRPr>
            </a:lvl3pPr>
            <a:lvl4pPr marL="180975" indent="-180975">
              <a:buFont typeface="Wingdings" pitchFamily="2" charset="2"/>
              <a:buChar char="§"/>
              <a:defRPr sz="1300" b="1" cap="small">
                <a:solidFill>
                  <a:srgbClr val="C44C4C"/>
                </a:solidFill>
              </a:defRPr>
            </a:lvl4pPr>
            <a:lvl5pPr marL="180975" marR="0" indent="-180975" algn="l" defTabSz="914400" rtl="0" eaLnBrk="1" fontAlgn="auto" latinLnBrk="0" hangingPunct="1">
              <a:lnSpc>
                <a:spcPct val="100000"/>
              </a:lnSpc>
              <a:spcBef>
                <a:spcPct val="20000"/>
              </a:spcBef>
              <a:spcAft>
                <a:spcPts val="0"/>
              </a:spcAft>
              <a:buClrTx/>
              <a:buSzTx/>
              <a:buFont typeface="Wingdings" pitchFamily="2" charset="2"/>
              <a:buChar char="§"/>
              <a:tabLst/>
              <a:defRPr sz="1300" cap="small" baseline="0">
                <a:solidFill>
                  <a:srgbClr val="969696"/>
                </a:solidFill>
                <a:latin typeface="+mn-lt"/>
              </a:defRPr>
            </a:lvl5pPr>
            <a:lvl6pPr marL="447675" indent="-228600">
              <a:buFont typeface="Wingdings" pitchFamily="2" charset="2"/>
              <a:buChar char="§"/>
              <a:defRPr sz="1300" b="1" cap="small">
                <a:solidFill>
                  <a:srgbClr val="C44C4C"/>
                </a:solidFill>
              </a:defRPr>
            </a:lvl6pPr>
            <a:lvl7pPr marL="447675" indent="-228600">
              <a:buFont typeface="Wingdings" pitchFamily="2" charset="2"/>
              <a:buChar char="§"/>
              <a:defRPr sz="1300" cap="small">
                <a:solidFill>
                  <a:srgbClr val="969696"/>
                </a:solidFill>
              </a:defRPr>
            </a:lvl7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7" name="Espace réservé du numéro de diapositive 11"/>
          <p:cNvSpPr>
            <a:spLocks noGrp="1"/>
          </p:cNvSpPr>
          <p:nvPr>
            <p:ph type="sldNum" sz="quarter" idx="13"/>
          </p:nvPr>
        </p:nvSpPr>
        <p:spPr/>
        <p:txBody>
          <a:bodyPr/>
          <a:lstStyle>
            <a:lvl1pPr>
              <a:defRPr/>
            </a:lvl1pPr>
          </a:lstStyle>
          <a:p>
            <a:pPr>
              <a:defRPr/>
            </a:pPr>
            <a:fld id="{8367BD0E-2A43-401C-A51A-07B7D43C3F74}" type="slidenum">
              <a:rPr lang="fr-BE"/>
              <a:pPr>
                <a:defRPr/>
              </a:pPr>
              <a:t>‹N°›</a:t>
            </a:fld>
            <a:endParaRPr lang="fr-BE" dirty="0"/>
          </a:p>
        </p:txBody>
      </p:sp>
      <p:sp>
        <p:nvSpPr>
          <p:cNvPr id="8" name="Espace réservé du pied de page 12"/>
          <p:cNvSpPr>
            <a:spLocks noGrp="1"/>
          </p:cNvSpPr>
          <p:nvPr>
            <p:ph type="ftr" sz="quarter" idx="14"/>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lan au-dessus, titre et conenu">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6" name="ZoneTexte 5"/>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3" name="Espace réservé du contenu 2"/>
          <p:cNvSpPr>
            <a:spLocks noGrp="1"/>
          </p:cNvSpPr>
          <p:nvPr>
            <p:ph idx="1"/>
          </p:nvPr>
        </p:nvSpPr>
        <p:spPr>
          <a:xfrm>
            <a:off x="457200" y="1600200"/>
            <a:ext cx="8229600" cy="4525963"/>
          </a:xfrm>
        </p:spPr>
        <p:txBody>
          <a:bodyPr/>
          <a:lstStyle>
            <a:lvl1pPr>
              <a:buFontTx/>
              <a:buNone/>
              <a:defRPr kumimoji="0" lang="fr-FR" sz="3200" b="0" i="0" u="none" strike="noStrike" kern="1200" cap="none" normalizeH="0" baseline="0" dirty="0" smtClean="0">
                <a:ln>
                  <a:noFill/>
                </a:ln>
                <a:solidFill>
                  <a:srgbClr val="808080"/>
                </a:solidFill>
                <a:effectLst/>
                <a:latin typeface="Calibri" pitchFamily="34" charset="0"/>
                <a:ea typeface="Times New Roman" pitchFamily="18" charset="0"/>
                <a:cs typeface="Times New Roman" pitchFamily="18" charset="0"/>
              </a:defRPr>
            </a:lvl1pPr>
            <a:lvl2pPr marL="180975" indent="-180975">
              <a:buClr>
                <a:srgbClr val="00ABCC"/>
              </a:buClr>
              <a:buFont typeface="Wingdings" pitchFamily="2" charset="2"/>
              <a:buChar char="§"/>
              <a:defRPr kumimoji="0" lang="fr-FR" sz="24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marL="447675" indent="-180975">
              <a:buClr>
                <a:srgbClr val="C44C4C"/>
              </a:buClr>
              <a:buFont typeface="Wingdings" pitchFamily="2" charset="2"/>
              <a:buChar cha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marL="714375" indent="-180975">
              <a:buClr>
                <a:schemeClr val="bg1">
                  <a:lumMod val="65000"/>
                </a:schemeClr>
              </a:buClr>
              <a:buFont typeface="Wingdings" pitchFamily="2" charset="2"/>
              <a:buChar char="§"/>
              <a:defRPr sz="1800"/>
            </a:lvl4pPr>
            <a:lvl5pPr marL="990600" indent="-171450">
              <a:buFont typeface="Wingdings" pitchFamily="2" charset="2"/>
              <a:buChar char="§"/>
              <a:defRPr sz="1600"/>
            </a:lvl5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1" name="Titre 10"/>
          <p:cNvSpPr>
            <a:spLocks noGrp="1"/>
          </p:cNvSpPr>
          <p:nvPr>
            <p:ph type="title"/>
          </p:nvPr>
        </p:nvSpPr>
        <p:spPr>
          <a:xfrm>
            <a:off x="457200" y="274638"/>
            <a:ext cx="8229600" cy="1143000"/>
          </a:xfrm>
        </p:spPr>
        <p:txBody>
          <a:bodyPr/>
          <a:lstStyle>
            <a:lvl1pPr>
              <a:defRPr>
                <a:solidFill>
                  <a:schemeClr val="accent2"/>
                </a:solidFill>
              </a:defRPr>
            </a:lvl1pPr>
          </a:lstStyle>
          <a:p>
            <a:r>
              <a:rPr lang="fr-FR"/>
              <a:t>Modifiez le style du titre</a:t>
            </a:r>
            <a:endParaRPr lang="fr-BE" dirty="0"/>
          </a:p>
        </p:txBody>
      </p:sp>
      <p:sp>
        <p:nvSpPr>
          <p:cNvPr id="17" name="Espace réservé du texte 22"/>
          <p:cNvSpPr>
            <a:spLocks noGrp="1"/>
          </p:cNvSpPr>
          <p:nvPr>
            <p:ph type="body" sz="quarter" idx="15"/>
          </p:nvPr>
        </p:nvSpPr>
        <p:spPr>
          <a:xfrm>
            <a:off x="0" y="0"/>
            <a:ext cx="9144000" cy="228600"/>
          </a:xfrm>
        </p:spPr>
        <p:txBody>
          <a:bodyPr>
            <a:noAutofit/>
          </a:bodyPr>
          <a:lstStyle>
            <a:lvl1pPr algn="ctr">
              <a:buNone/>
              <a:defRPr sz="1200" cap="small" baseline="0"/>
            </a:lvl1pPr>
          </a:lstStyle>
          <a:p>
            <a:pPr lvl="0"/>
            <a:r>
              <a:rPr lang="fr-FR"/>
              <a:t>Cliquez pour modifier les styles du texte du masque</a:t>
            </a:r>
          </a:p>
        </p:txBody>
      </p:sp>
      <p:sp>
        <p:nvSpPr>
          <p:cNvPr id="7" name="Espace réservé du numéro de diapositive 13"/>
          <p:cNvSpPr>
            <a:spLocks noGrp="1"/>
          </p:cNvSpPr>
          <p:nvPr>
            <p:ph type="sldNum" sz="quarter" idx="16"/>
          </p:nvPr>
        </p:nvSpPr>
        <p:spPr/>
        <p:txBody>
          <a:bodyPr/>
          <a:lstStyle>
            <a:lvl1pPr>
              <a:defRPr/>
            </a:lvl1pPr>
          </a:lstStyle>
          <a:p>
            <a:pPr>
              <a:defRPr/>
            </a:pPr>
            <a:fld id="{B27E66B0-5CBE-4E0A-A5C6-DF540FEFB54A}" type="slidenum">
              <a:rPr lang="fr-BE"/>
              <a:pPr>
                <a:defRPr/>
              </a:pPr>
              <a:t>‹N°›</a:t>
            </a:fld>
            <a:endParaRPr lang="fr-BE" dirty="0"/>
          </a:p>
        </p:txBody>
      </p:sp>
      <p:sp>
        <p:nvSpPr>
          <p:cNvPr id="8" name="Espace réservé du pied de page 14"/>
          <p:cNvSpPr>
            <a:spLocks noGrp="1"/>
          </p:cNvSpPr>
          <p:nvPr>
            <p:ph type="ftr" sz="quarter" idx="17"/>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titre et contenu">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6" name="ZoneTexte 5"/>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2" name="Titre 1"/>
          <p:cNvSpPr>
            <a:spLocks noGrp="1"/>
          </p:cNvSpPr>
          <p:nvPr>
            <p:ph type="title"/>
          </p:nvPr>
        </p:nvSpPr>
        <p:spPr>
          <a:xfrm>
            <a:off x="2419350" y="274638"/>
            <a:ext cx="6267450" cy="1143000"/>
          </a:xfrm>
        </p:spPr>
        <p:txBody>
          <a:bodyPr>
            <a:noAutofit/>
          </a:bodyPr>
          <a:lstStyle>
            <a:lvl1pPr>
              <a:defRPr kumimoji="0" lang="fr-BE" sz="4400" b="1" i="0" u="none" strike="noStrike" kern="1200" cap="none" spc="0" normalizeH="0" baseline="0" noProof="0" dirty="0" smtClean="0">
                <a:ln>
                  <a:noFill/>
                </a:ln>
                <a:solidFill>
                  <a:schemeClr val="accent2"/>
                </a:solidFill>
                <a:effectLst/>
                <a:uLnTx/>
                <a:uFillTx/>
                <a:latin typeface="Calibri" pitchFamily="34" charset="0"/>
                <a:ea typeface="Times New Roman" pitchFamily="18" charset="0"/>
                <a:cs typeface="Arial" pitchFamily="34" charset="0"/>
              </a:defRPr>
            </a:lvl1pPr>
          </a:lstStyle>
          <a:p>
            <a:pPr lvl="0"/>
            <a:r>
              <a:rPr lang="fr-FR"/>
              <a:t>Modifiez le style du titre</a:t>
            </a:r>
            <a:endParaRPr lang="fr-BE" dirty="0"/>
          </a:p>
        </p:txBody>
      </p:sp>
      <p:sp>
        <p:nvSpPr>
          <p:cNvPr id="3" name="Espace réservé du contenu 2"/>
          <p:cNvSpPr>
            <a:spLocks noGrp="1"/>
          </p:cNvSpPr>
          <p:nvPr>
            <p:ph idx="1"/>
          </p:nvPr>
        </p:nvSpPr>
        <p:spPr>
          <a:xfrm>
            <a:off x="2428875" y="1600200"/>
            <a:ext cx="6257924" cy="4525963"/>
          </a:xfrm>
        </p:spPr>
        <p:txBody>
          <a:bodyPr/>
          <a:lstStyle>
            <a:lvl1pPr>
              <a:buFontTx/>
              <a:buNone/>
              <a:defRPr kumimoji="0" lang="fr-FR" sz="3200" b="0" i="0" u="none" strike="noStrike" kern="1200" cap="none" normalizeH="0" baseline="0" dirty="0" smtClean="0">
                <a:ln>
                  <a:noFill/>
                </a:ln>
                <a:solidFill>
                  <a:srgbClr val="808080"/>
                </a:solidFill>
                <a:effectLst/>
                <a:latin typeface="Calibri" pitchFamily="34" charset="0"/>
                <a:ea typeface="Times New Roman" pitchFamily="18" charset="0"/>
                <a:cs typeface="Times New Roman" pitchFamily="18" charset="0"/>
              </a:defRPr>
            </a:lvl1pPr>
            <a:lvl2pPr marL="180975" indent="-180975">
              <a:buClr>
                <a:srgbClr val="00ABCC"/>
              </a:buClr>
              <a:buFont typeface="Wingdings" pitchFamily="2" charset="2"/>
              <a:buChar char="§"/>
              <a:defRPr kumimoji="0" lang="fr-FR" sz="24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marL="447675" indent="-180975">
              <a:buClr>
                <a:srgbClr val="C44C4C"/>
              </a:buClr>
              <a:buFont typeface="Wingdings" pitchFamily="2" charset="2"/>
              <a:buChar cha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marL="714375" indent="-180975">
              <a:buClr>
                <a:schemeClr val="bg1">
                  <a:lumMod val="65000"/>
                </a:schemeClr>
              </a:buClr>
              <a:buFont typeface="Wingdings" pitchFamily="2" charset="2"/>
              <a:buChar char="§"/>
              <a:defRPr sz="1800"/>
            </a:lvl4pPr>
            <a:lvl5pPr marL="990600" indent="-171450">
              <a:buFont typeface="Wingdings" pitchFamily="2" charset="2"/>
              <a:buChar cha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13" name="Espace réservé pour une image  12"/>
          <p:cNvSpPr>
            <a:spLocks noGrp="1"/>
          </p:cNvSpPr>
          <p:nvPr>
            <p:ph type="pic" sz="quarter" idx="12"/>
          </p:nvPr>
        </p:nvSpPr>
        <p:spPr>
          <a:xfrm>
            <a:off x="1" y="76200"/>
            <a:ext cx="2227496" cy="6515100"/>
          </a:xfrm>
        </p:spPr>
        <p:txBody>
          <a:bodyPr/>
          <a:lstStyle/>
          <a:p>
            <a:pPr lvl="0"/>
            <a:r>
              <a:rPr lang="fr-FR" noProof="0"/>
              <a:t>Cliquez sur l'icône pour ajouter une image</a:t>
            </a:r>
            <a:endParaRPr lang="fr-BE" noProof="0" dirty="0"/>
          </a:p>
        </p:txBody>
      </p:sp>
      <p:sp>
        <p:nvSpPr>
          <p:cNvPr id="7" name="Espace réservé du numéro de diapositive 11"/>
          <p:cNvSpPr>
            <a:spLocks noGrp="1"/>
          </p:cNvSpPr>
          <p:nvPr>
            <p:ph type="sldNum" sz="quarter" idx="13"/>
          </p:nvPr>
        </p:nvSpPr>
        <p:spPr/>
        <p:txBody>
          <a:bodyPr/>
          <a:lstStyle>
            <a:lvl1pPr>
              <a:defRPr/>
            </a:lvl1pPr>
          </a:lstStyle>
          <a:p>
            <a:pPr>
              <a:defRPr/>
            </a:pPr>
            <a:fld id="{EF638697-95BF-4A22-A184-226172814C3E}" type="slidenum">
              <a:rPr lang="fr-BE"/>
              <a:pPr>
                <a:defRPr/>
              </a:pPr>
              <a:t>‹N°›</a:t>
            </a:fld>
            <a:endParaRPr lang="fr-BE" dirty="0"/>
          </a:p>
        </p:txBody>
      </p:sp>
      <p:sp>
        <p:nvSpPr>
          <p:cNvPr id="8" name="Espace réservé du pied de page 13"/>
          <p:cNvSpPr>
            <a:spLocks noGrp="1"/>
          </p:cNvSpPr>
          <p:nvPr>
            <p:ph type="ftr" sz="quarter" idx="14"/>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6" name="ZoneTexte 5"/>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10" name="Titre 9"/>
          <p:cNvSpPr>
            <a:spLocks noGrp="1"/>
          </p:cNvSpPr>
          <p:nvPr>
            <p:ph type="title"/>
          </p:nvPr>
        </p:nvSpPr>
        <p:spPr/>
        <p:txBody>
          <a:bodyPr/>
          <a:lstStyle>
            <a:lvl1pPr>
              <a:defRPr>
                <a:solidFill>
                  <a:schemeClr val="accent2"/>
                </a:solidFill>
              </a:defRPr>
            </a:lvl1pPr>
          </a:lstStyle>
          <a:p>
            <a:r>
              <a:rPr lang="fr-FR"/>
              <a:t>Modifiez le style du titre</a:t>
            </a:r>
            <a:endParaRPr lang="fr-BE" dirty="0"/>
          </a:p>
        </p:txBody>
      </p:sp>
      <p:sp>
        <p:nvSpPr>
          <p:cNvPr id="16" name="Espace réservé du contenu 15"/>
          <p:cNvSpPr>
            <a:spLocks noGrp="1"/>
          </p:cNvSpPr>
          <p:nvPr>
            <p:ph sz="quarter" idx="12"/>
          </p:nvPr>
        </p:nvSpPr>
        <p:spPr>
          <a:xfrm>
            <a:off x="466725" y="1609725"/>
            <a:ext cx="4057650" cy="4514850"/>
          </a:xfrm>
        </p:spPr>
        <p:txBody>
          <a:bodyPr/>
          <a:lstStyle>
            <a:lvl1pPr marL="0" indent="0">
              <a:buNone/>
              <a:defRPr sz="2800"/>
            </a:lvl1pPr>
            <a:lvl2pPr>
              <a:defRPr kumimoji="0" lang="fr-FR" sz="24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a:defRPr lang="fr-FR" sz="1800" kern="1200" dirty="0" smtClean="0">
                <a:solidFill>
                  <a:schemeClr val="tx1"/>
                </a:solidFill>
                <a:latin typeface="+mn-lt"/>
                <a:ea typeface="+mn-ea"/>
                <a:cs typeface="+mn-cs"/>
              </a:defRPr>
            </a:lvl4pPr>
            <a:lvl5pPr>
              <a:defRPr lang="fr-BE" sz="1600" kern="1200" dirty="0" smtClean="0">
                <a:solidFill>
                  <a:schemeClr val="tx1"/>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17" name="Espace réservé du contenu 15"/>
          <p:cNvSpPr>
            <a:spLocks noGrp="1"/>
          </p:cNvSpPr>
          <p:nvPr>
            <p:ph sz="quarter" idx="13"/>
          </p:nvPr>
        </p:nvSpPr>
        <p:spPr>
          <a:xfrm>
            <a:off x="4638675" y="1609725"/>
            <a:ext cx="4057650" cy="4514850"/>
          </a:xfrm>
        </p:spPr>
        <p:txBody>
          <a:bodyPr/>
          <a:lstStyle>
            <a:lvl1pPr marL="0" indent="0">
              <a:buNone/>
              <a:defRPr sz="2800"/>
            </a:lvl1pPr>
            <a:lvl2pPr>
              <a:defRPr kumimoji="0" lang="fr-FR" sz="24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a:defRPr lang="fr-FR" sz="1800" kern="1200" dirty="0" smtClean="0">
                <a:solidFill>
                  <a:schemeClr val="tx1"/>
                </a:solidFill>
                <a:latin typeface="+mn-lt"/>
                <a:ea typeface="+mn-ea"/>
                <a:cs typeface="+mn-cs"/>
              </a:defRPr>
            </a:lvl4pPr>
            <a:lvl5pPr>
              <a:defRPr lang="fr-BE" sz="1600" kern="1200" dirty="0" smtClean="0">
                <a:solidFill>
                  <a:schemeClr val="tx1"/>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7" name="Espace réservé du numéro de diapositive 10"/>
          <p:cNvSpPr>
            <a:spLocks noGrp="1"/>
          </p:cNvSpPr>
          <p:nvPr>
            <p:ph type="sldNum" sz="quarter" idx="14"/>
          </p:nvPr>
        </p:nvSpPr>
        <p:spPr/>
        <p:txBody>
          <a:bodyPr/>
          <a:lstStyle>
            <a:lvl1pPr>
              <a:defRPr/>
            </a:lvl1pPr>
          </a:lstStyle>
          <a:p>
            <a:pPr>
              <a:defRPr/>
            </a:pPr>
            <a:fld id="{FE2617E4-4894-4A65-BE9D-81D8AD4FAD7A}" type="slidenum">
              <a:rPr lang="fr-BE"/>
              <a:pPr>
                <a:defRPr/>
              </a:pPr>
              <a:t>‹N°›</a:t>
            </a:fld>
            <a:endParaRPr lang="fr-BE" dirty="0"/>
          </a:p>
        </p:txBody>
      </p:sp>
      <p:sp>
        <p:nvSpPr>
          <p:cNvPr id="8" name="Espace réservé du pied de page 12"/>
          <p:cNvSpPr>
            <a:spLocks noGrp="1"/>
          </p:cNvSpPr>
          <p:nvPr>
            <p:ph type="ftr" sz="quarter" idx="15"/>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8" name="ZoneTexte 7"/>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2" name="Titre 1"/>
          <p:cNvSpPr>
            <a:spLocks noGrp="1"/>
          </p:cNvSpPr>
          <p:nvPr>
            <p:ph type="title"/>
          </p:nvPr>
        </p:nvSpPr>
        <p:spPr/>
        <p:txBody>
          <a:bodyPr/>
          <a:lstStyle>
            <a:lvl1pPr>
              <a:defRPr>
                <a:solidFill>
                  <a:schemeClr val="accent2"/>
                </a:solidFill>
              </a:defRPr>
            </a:lvl1pPr>
          </a:lstStyle>
          <a:p>
            <a:r>
              <a:rPr lang="fr-FR"/>
              <a:t>Modifiez le style du titre</a:t>
            </a:r>
            <a:endParaRPr lang="fr-BE" dirty="0"/>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marL="0" indent="0">
              <a:buNone/>
              <a:defRPr sz="2400"/>
            </a:lvl1pPr>
            <a:lvl2pP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a:defRPr kumimoji="0" lang="fr-FR" sz="18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a:defRPr lang="fr-FR" sz="1800" kern="1200" dirty="0" smtClean="0">
                <a:solidFill>
                  <a:schemeClr val="tx1"/>
                </a:solidFill>
                <a:latin typeface="+mn-lt"/>
                <a:ea typeface="+mn-ea"/>
                <a:cs typeface="+mn-cs"/>
              </a:defRPr>
            </a:lvl4pPr>
            <a:lvl5pPr>
              <a:defRPr lang="fr-BE" sz="1600" kern="1200" dirty="0" smtClean="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marL="0" indent="0">
              <a:buNone/>
              <a:defRPr sz="2400"/>
            </a:lvl1pPr>
            <a:lvl2pP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a:defRPr kumimoji="0" lang="fr-FR" sz="18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a:defRPr lang="fr-FR" sz="1800" kern="1200" dirty="0" smtClean="0">
                <a:solidFill>
                  <a:schemeClr val="tx1"/>
                </a:solidFill>
                <a:latin typeface="+mn-lt"/>
                <a:ea typeface="+mn-ea"/>
                <a:cs typeface="+mn-cs"/>
              </a:defRPr>
            </a:lvl4pPr>
            <a:lvl5pPr>
              <a:defRPr lang="fr-BE" sz="1600" kern="1200" dirty="0" smtClean="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9" name="Espace réservé du numéro de diapositive 12"/>
          <p:cNvSpPr>
            <a:spLocks noGrp="1"/>
          </p:cNvSpPr>
          <p:nvPr>
            <p:ph type="sldNum" sz="quarter" idx="10"/>
          </p:nvPr>
        </p:nvSpPr>
        <p:spPr/>
        <p:txBody>
          <a:bodyPr/>
          <a:lstStyle>
            <a:lvl1pPr>
              <a:defRPr/>
            </a:lvl1pPr>
          </a:lstStyle>
          <a:p>
            <a:pPr>
              <a:defRPr/>
            </a:pPr>
            <a:fld id="{B399A4E3-6D52-4424-9E3B-4890C72A3643}" type="slidenum">
              <a:rPr lang="fr-BE"/>
              <a:pPr>
                <a:defRPr/>
              </a:pPr>
              <a:t>‹N°›</a:t>
            </a:fld>
            <a:endParaRPr lang="fr-BE" dirty="0"/>
          </a:p>
        </p:txBody>
      </p:sp>
      <p:sp>
        <p:nvSpPr>
          <p:cNvPr id="10" name="Espace réservé du pied de page 13"/>
          <p:cNvSpPr>
            <a:spLocks noGrp="1"/>
          </p:cNvSpPr>
          <p:nvPr>
            <p:ph type="ftr" sz="quarter" idx="11"/>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4" name="ZoneTexte 3"/>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2" name="Titre 1"/>
          <p:cNvSpPr>
            <a:spLocks noGrp="1"/>
          </p:cNvSpPr>
          <p:nvPr>
            <p:ph type="title"/>
          </p:nvPr>
        </p:nvSpPr>
        <p:spPr/>
        <p:txBody>
          <a:bodyPr/>
          <a:lstStyle>
            <a:lvl1pPr>
              <a:defRPr>
                <a:solidFill>
                  <a:schemeClr val="accent2"/>
                </a:solidFill>
              </a:defRPr>
            </a:lvl1pPr>
          </a:lstStyle>
          <a:p>
            <a:r>
              <a:rPr lang="fr-FR"/>
              <a:t>Modifiez le style du titre</a:t>
            </a:r>
            <a:endParaRPr lang="fr-BE" dirty="0"/>
          </a:p>
        </p:txBody>
      </p:sp>
      <p:sp>
        <p:nvSpPr>
          <p:cNvPr id="5" name="Espace réservé du numéro de diapositive 11"/>
          <p:cNvSpPr>
            <a:spLocks noGrp="1"/>
          </p:cNvSpPr>
          <p:nvPr>
            <p:ph type="sldNum" sz="quarter" idx="10"/>
          </p:nvPr>
        </p:nvSpPr>
        <p:spPr/>
        <p:txBody>
          <a:bodyPr/>
          <a:lstStyle>
            <a:lvl1pPr>
              <a:defRPr/>
            </a:lvl1pPr>
          </a:lstStyle>
          <a:p>
            <a:pPr>
              <a:defRPr/>
            </a:pPr>
            <a:fld id="{409E434B-834A-4B3C-A6CC-D634FFB8216D}" type="slidenum">
              <a:rPr lang="fr-BE"/>
              <a:pPr>
                <a:defRPr/>
              </a:pPr>
              <a:t>‹N°›</a:t>
            </a:fld>
            <a:endParaRPr lang="fr-BE" dirty="0"/>
          </a:p>
        </p:txBody>
      </p:sp>
      <p:sp>
        <p:nvSpPr>
          <p:cNvPr id="6" name="Espace réservé du pied de page 12"/>
          <p:cNvSpPr>
            <a:spLocks noGrp="1"/>
          </p:cNvSpPr>
          <p:nvPr>
            <p:ph type="ftr" sz="quarter" idx="11"/>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3" name="ZoneTexte 2"/>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4" name="Espace réservé du numéro de diapositive 5"/>
          <p:cNvSpPr>
            <a:spLocks noGrp="1"/>
          </p:cNvSpPr>
          <p:nvPr>
            <p:ph type="sldNum" sz="quarter" idx="10"/>
          </p:nvPr>
        </p:nvSpPr>
        <p:spPr/>
        <p:txBody>
          <a:bodyPr/>
          <a:lstStyle>
            <a:lvl1pPr>
              <a:defRPr/>
            </a:lvl1pPr>
          </a:lstStyle>
          <a:p>
            <a:pPr>
              <a:defRPr/>
            </a:pPr>
            <a:fld id="{08BFE5C0-0B6B-48DC-B68C-BA922E7A4541}" type="slidenum">
              <a:rPr lang="fr-BE"/>
              <a:pPr>
                <a:defRPr/>
              </a:pPr>
              <a:t>‹N°›</a:t>
            </a:fld>
            <a:endParaRPr lang="fr-BE" dirty="0"/>
          </a:p>
        </p:txBody>
      </p:sp>
      <p:sp>
        <p:nvSpPr>
          <p:cNvPr id="5" name="Espace réservé du pied de page 6"/>
          <p:cNvSpPr>
            <a:spLocks noGrp="1"/>
          </p:cNvSpPr>
          <p:nvPr>
            <p:ph type="ftr" sz="quarter" idx="11"/>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itre Polytech">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pic>
        <p:nvPicPr>
          <p:cNvPr id="7" name="Picture 8"/>
          <p:cNvPicPr>
            <a:picLocks noChangeAspect="1" noChangeArrowheads="1"/>
          </p:cNvPicPr>
          <p:nvPr userDrawn="1"/>
        </p:nvPicPr>
        <p:blipFill>
          <a:blip r:embed="rId3" cstate="print"/>
          <a:srcRect/>
          <a:stretch>
            <a:fillRect/>
          </a:stretch>
        </p:blipFill>
        <p:spPr bwMode="auto">
          <a:xfrm>
            <a:off x="187325" y="5907088"/>
            <a:ext cx="1778000" cy="612775"/>
          </a:xfrm>
          <a:prstGeom prst="rect">
            <a:avLst/>
          </a:prstGeom>
          <a:noFill/>
          <a:ln w="9525">
            <a:noFill/>
            <a:miter lim="800000"/>
            <a:headEnd/>
            <a:tailEnd/>
          </a:ln>
        </p:spPr>
      </p:pic>
      <p:pic>
        <p:nvPicPr>
          <p:cNvPr id="8" name="Imag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2302670" y="519113"/>
            <a:ext cx="6686548" cy="1671637"/>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Modifiez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a:t>Modifiez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à gauch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6" name="ZoneTexte 5"/>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marL="0" indent="0">
              <a:buNone/>
              <a:defRPr sz="3200"/>
            </a:lvl1pPr>
            <a:lvl2pPr>
              <a:defRPr kumimoji="0" lang="fr-FR" sz="24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a:defRPr lang="fr-FR" sz="1800" kern="1200" dirty="0" smtClean="0">
                <a:solidFill>
                  <a:schemeClr val="tx1"/>
                </a:solidFill>
                <a:latin typeface="+mn-lt"/>
                <a:ea typeface="+mn-ea"/>
                <a:cs typeface="+mn-cs"/>
              </a:defRPr>
            </a:lvl4pPr>
            <a:lvl5pPr>
              <a:defRPr lang="fr-BE" sz="1600" kern="1200" dirty="0" smtClean="0">
                <a:solidFill>
                  <a:schemeClr val="tx1"/>
                </a:solidFill>
                <a:latin typeface="+mn-lt"/>
                <a:ea typeface="+mn-ea"/>
                <a:cs typeface="+mn-cs"/>
              </a:defRPr>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Espace réservé du numéro de diapositive 8"/>
          <p:cNvSpPr>
            <a:spLocks noGrp="1"/>
          </p:cNvSpPr>
          <p:nvPr>
            <p:ph type="sldNum" sz="quarter" idx="10"/>
          </p:nvPr>
        </p:nvSpPr>
        <p:spPr/>
        <p:txBody>
          <a:bodyPr/>
          <a:lstStyle>
            <a:lvl1pPr>
              <a:defRPr/>
            </a:lvl1pPr>
          </a:lstStyle>
          <a:p>
            <a:pPr>
              <a:defRPr/>
            </a:pPr>
            <a:fld id="{AC0B8AA1-91CF-48D5-ACEB-1FB0E427801C}" type="slidenum">
              <a:rPr lang="fr-BE"/>
              <a:pPr>
                <a:defRPr/>
              </a:pPr>
              <a:t>‹N°›</a:t>
            </a:fld>
            <a:endParaRPr lang="fr-BE" dirty="0"/>
          </a:p>
        </p:txBody>
      </p:sp>
      <p:sp>
        <p:nvSpPr>
          <p:cNvPr id="8" name="Espace réservé du pied de page 12"/>
          <p:cNvSpPr>
            <a:spLocks noGrp="1"/>
          </p:cNvSpPr>
          <p:nvPr>
            <p:ph type="ftr" sz="quarter" idx="11"/>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en-dessous">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6" name="ZoneTexte 5"/>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BE" noProof="0"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Espace réservé du numéro de diapositive 8"/>
          <p:cNvSpPr>
            <a:spLocks noGrp="1"/>
          </p:cNvSpPr>
          <p:nvPr>
            <p:ph type="sldNum" sz="quarter" idx="10"/>
          </p:nvPr>
        </p:nvSpPr>
        <p:spPr/>
        <p:txBody>
          <a:bodyPr/>
          <a:lstStyle>
            <a:lvl1pPr>
              <a:defRPr/>
            </a:lvl1pPr>
          </a:lstStyle>
          <a:p>
            <a:pPr>
              <a:defRPr/>
            </a:pPr>
            <a:fld id="{5269FFC6-F3D3-44CE-8875-302054ACEC4E}" type="slidenum">
              <a:rPr lang="fr-BE"/>
              <a:pPr>
                <a:defRPr/>
              </a:pPr>
              <a:t>‹N°›</a:t>
            </a:fld>
            <a:endParaRPr lang="fr-BE" dirty="0"/>
          </a:p>
        </p:txBody>
      </p:sp>
      <p:sp>
        <p:nvSpPr>
          <p:cNvPr id="8" name="Espace réservé du pied de page 12"/>
          <p:cNvSpPr>
            <a:spLocks noGrp="1"/>
          </p:cNvSpPr>
          <p:nvPr>
            <p:ph type="ftr" sz="quarter" idx="11"/>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psycho &amp; sciences éducation">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pic>
        <p:nvPicPr>
          <p:cNvPr id="8"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306637" y="523875"/>
            <a:ext cx="6667500" cy="1666875"/>
          </a:xfrm>
          <a:prstGeom prst="rect">
            <a:avLst/>
          </a:prstGeom>
          <a:noFill/>
          <a:ln w="9525">
            <a:noFill/>
            <a:miter lim="800000"/>
            <a:headEnd/>
            <a:tailEnd/>
          </a:ln>
        </p:spPr>
      </p:pic>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a:t>Modifiez le style du titre</a:t>
            </a:r>
            <a:endParaRPr lang="fr-BE" dirty="0"/>
          </a:p>
        </p:txBody>
      </p:sp>
      <p:sp>
        <p:nvSpPr>
          <p:cNvPr id="12"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Modifiez le style des sous-titres du masque</a:t>
            </a:r>
            <a:endParaRPr lang="fr-BE" dirty="0"/>
          </a:p>
        </p:txBody>
      </p:sp>
      <p:sp>
        <p:nvSpPr>
          <p:cNvPr id="13"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4"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10" name="Image 9" descr="UMONS_Fac psy et siences educ_small.png"/>
          <p:cNvPicPr>
            <a:picLocks noChangeAspect="1"/>
          </p:cNvPicPr>
          <p:nvPr userDrawn="1"/>
        </p:nvPicPr>
        <p:blipFill>
          <a:blip r:embed="rId4" cstate="print"/>
          <a:stretch>
            <a:fillRect/>
          </a:stretch>
        </p:blipFill>
        <p:spPr>
          <a:xfrm>
            <a:off x="246490" y="5840963"/>
            <a:ext cx="1669774" cy="75639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itre Sciences">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5050" y="514350"/>
            <a:ext cx="6724650" cy="1681162"/>
          </a:xfrm>
          <a:prstGeom prst="rect">
            <a:avLst/>
          </a:prstGeom>
        </p:spPr>
      </p:pic>
      <p:pic>
        <p:nvPicPr>
          <p:cNvPr id="7" name="Picture 3"/>
          <p:cNvPicPr>
            <a:picLocks noChangeAspect="1" noChangeArrowheads="1"/>
          </p:cNvPicPr>
          <p:nvPr userDrawn="1"/>
        </p:nvPicPr>
        <p:blipFill>
          <a:blip r:embed="rId3" cstate="print"/>
          <a:srcRect/>
          <a:stretch>
            <a:fillRect/>
          </a:stretch>
        </p:blipFill>
        <p:spPr bwMode="auto">
          <a:xfrm>
            <a:off x="285750" y="185738"/>
            <a:ext cx="1704975" cy="584200"/>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Modifiez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a:t>Modifiez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88065" name="Picture 1"/>
          <p:cNvPicPr>
            <a:picLocks noChangeAspect="1" noChangeArrowheads="1"/>
          </p:cNvPicPr>
          <p:nvPr userDrawn="1"/>
        </p:nvPicPr>
        <p:blipFill>
          <a:blip r:embed="rId4" cstate="print"/>
          <a:srcRect/>
          <a:stretch>
            <a:fillRect/>
          </a:stretch>
        </p:blipFill>
        <p:spPr bwMode="auto">
          <a:xfrm>
            <a:off x="200297" y="5748475"/>
            <a:ext cx="1740423" cy="890450"/>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II">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Modifiez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a:t>Modifiez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10"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91025" y="512417"/>
            <a:ext cx="6732394" cy="1683098"/>
          </a:xfrm>
          <a:prstGeom prst="rect">
            <a:avLst/>
          </a:prstGeom>
        </p:spPr>
      </p:pic>
      <p:pic>
        <p:nvPicPr>
          <p:cNvPr id="4" name="Imag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4539" y="5843451"/>
            <a:ext cx="1665030" cy="70430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itre Warocqué">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pic>
        <p:nvPicPr>
          <p:cNvPr id="8"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298701" y="506413"/>
            <a:ext cx="6699248" cy="1674812"/>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Modifiez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a:t>Modifiez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2" name="Imag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4766" y="5628186"/>
            <a:ext cx="1386942" cy="92506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ISL">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pic>
        <p:nvPicPr>
          <p:cNvPr id="8"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301875" y="515938"/>
            <a:ext cx="6692900" cy="1673225"/>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Modifiez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a:t>Modifiez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2" name="Imag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5750" y="5991497"/>
            <a:ext cx="1612940" cy="4776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roit">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pic>
        <p:nvPicPr>
          <p:cNvPr id="8"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284412" y="519113"/>
            <a:ext cx="6718300" cy="1679575"/>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Modifiez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a:t>Modifiez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2" name="Imag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5750" y="5721531"/>
            <a:ext cx="1446794" cy="81512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H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2598" y="508240"/>
            <a:ext cx="6731452" cy="1682863"/>
          </a:xfrm>
          <a:prstGeom prst="rect">
            <a:avLst/>
          </a:prstGeom>
        </p:spPr>
      </p:pic>
      <p:pic>
        <p:nvPicPr>
          <p:cNvPr id="6" name="Picture 3"/>
          <p:cNvPicPr>
            <a:picLocks noChangeAspect="1" noChangeArrowheads="1"/>
          </p:cNvPicPr>
          <p:nvPr userDrawn="1"/>
        </p:nvPicPr>
        <p:blipFill>
          <a:blip r:embed="rId3" cstate="print"/>
          <a:srcRect/>
          <a:stretch>
            <a:fillRect/>
          </a:stretch>
        </p:blipFill>
        <p:spPr bwMode="auto">
          <a:xfrm>
            <a:off x="285750" y="185738"/>
            <a:ext cx="1704975" cy="584200"/>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Modifiez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a:t>Modifiez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82947" name="Picture 3"/>
          <p:cNvPicPr>
            <a:picLocks noChangeAspect="1" noChangeArrowheads="1"/>
          </p:cNvPicPr>
          <p:nvPr userDrawn="1"/>
        </p:nvPicPr>
        <p:blipFill>
          <a:blip r:embed="rId4" cstate="print"/>
          <a:srcRect/>
          <a:stretch>
            <a:fillRect/>
          </a:stretch>
        </p:blipFill>
        <p:spPr bwMode="auto">
          <a:xfrm>
            <a:off x="191589" y="5773535"/>
            <a:ext cx="1803667" cy="853688"/>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dirty="0"/>
              <a:t>Cliquez pour modifier le style du titre</a:t>
            </a:r>
            <a:endParaRPr lang="fr-BE"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pic>
        <p:nvPicPr>
          <p:cNvPr id="1028" name="Picture 2"/>
          <p:cNvPicPr>
            <a:picLocks noChangeAspect="1" noChangeArrowheads="1"/>
          </p:cNvPicPr>
          <p:nvPr userDrawn="1"/>
        </p:nvPicPr>
        <p:blipFill>
          <a:blip r:embed="rId23" cstate="print"/>
          <a:srcRect l="269" t="20290" r="13968" b="25948"/>
          <a:stretch>
            <a:fillRect/>
          </a:stretch>
        </p:blipFill>
        <p:spPr bwMode="auto">
          <a:xfrm>
            <a:off x="0" y="0"/>
            <a:ext cx="9144000" cy="77788"/>
          </a:xfrm>
          <a:prstGeom prst="rect">
            <a:avLst/>
          </a:prstGeom>
          <a:noFill/>
          <a:ln w="9525">
            <a:noFill/>
            <a:miter lim="800000"/>
            <a:headEnd/>
            <a:tailEnd/>
          </a:ln>
        </p:spPr>
      </p:pic>
      <p:pic>
        <p:nvPicPr>
          <p:cNvPr id="1029" name="Picture 2"/>
          <p:cNvPicPr>
            <a:picLocks noChangeAspect="1" noChangeArrowheads="1"/>
          </p:cNvPicPr>
          <p:nvPr userDrawn="1"/>
        </p:nvPicPr>
        <p:blipFill>
          <a:blip r:embed="rId23" cstate="print"/>
          <a:srcRect l="269" t="20290" r="13968" b="25948"/>
          <a:stretch>
            <a:fillRect/>
          </a:stretch>
        </p:blipFill>
        <p:spPr bwMode="auto">
          <a:xfrm>
            <a:off x="0" y="6780213"/>
            <a:ext cx="9144000" cy="77787"/>
          </a:xfrm>
          <a:prstGeom prst="rect">
            <a:avLst/>
          </a:prstGeom>
          <a:noFill/>
          <a:ln w="9525">
            <a:noFill/>
            <a:miter lim="800000"/>
            <a:headEnd/>
            <a:tailEnd/>
          </a:ln>
        </p:spPr>
      </p:pic>
      <p:sp>
        <p:nvSpPr>
          <p:cNvPr id="6" name="Espace réservé du pied de page 5"/>
          <p:cNvSpPr>
            <a:spLocks noGrp="1"/>
          </p:cNvSpPr>
          <p:nvPr>
            <p:ph type="ftr" sz="quarter" idx="3"/>
          </p:nvPr>
        </p:nvSpPr>
        <p:spPr>
          <a:xfrm>
            <a:off x="2228850" y="6581775"/>
            <a:ext cx="6400800" cy="2762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solidFill>
                <a:latin typeface="+mn-lt"/>
                <a:cs typeface="+mn-cs"/>
              </a:defRPr>
            </a:lvl1pPr>
          </a:lstStyle>
          <a:p>
            <a:pPr>
              <a:defRPr/>
            </a:pPr>
            <a:r>
              <a:rPr lang="fr-BE"/>
              <a:t>Prof. Untel     |     Service Untel     (voir pied de page dans le menu Powerpoint)</a:t>
            </a:r>
            <a:endParaRPr lang="fr-BE" dirty="0"/>
          </a:p>
        </p:txBody>
      </p:sp>
      <p:sp>
        <p:nvSpPr>
          <p:cNvPr id="7" name="Espace réservé du numéro de diapositive 6"/>
          <p:cNvSpPr>
            <a:spLocks noGrp="1"/>
          </p:cNvSpPr>
          <p:nvPr>
            <p:ph type="sldNum" sz="quarter" idx="4"/>
          </p:nvPr>
        </p:nvSpPr>
        <p:spPr>
          <a:xfrm>
            <a:off x="8629650" y="6580188"/>
            <a:ext cx="514350" cy="277812"/>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solidFill>
                <a:latin typeface="+mn-lt"/>
                <a:cs typeface="+mn-cs"/>
              </a:defRPr>
            </a:lvl1pPr>
          </a:lstStyle>
          <a:p>
            <a:pPr>
              <a:defRPr/>
            </a:pPr>
            <a:fld id="{B2788E00-F875-4D77-9ED4-63F826220AA2}" type="slidenum">
              <a:rPr lang="fr-BE"/>
              <a:pPr>
                <a:defRPr/>
              </a:pPr>
              <a:t>‹N°›</a:t>
            </a:fld>
            <a:endParaRPr lang="fr-BE" dirty="0"/>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10"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Lst>
  <p:hf hdr="0" dt="0"/>
  <p:txStyles>
    <p:titleStyle>
      <a:lvl1pPr algn="ctr" rtl="0" eaLnBrk="1" fontAlgn="base" hangingPunct="1">
        <a:spcBef>
          <a:spcPct val="0"/>
        </a:spcBef>
        <a:spcAft>
          <a:spcPct val="0"/>
        </a:spcAft>
        <a:defRPr lang="fr-BE" sz="4400" b="1" kern="1200" dirty="0">
          <a:solidFill>
            <a:schemeClr val="accent2"/>
          </a:solidFill>
          <a:latin typeface="Calibri" pitchFamily="34" charset="0"/>
          <a:ea typeface="+mj-ea"/>
          <a:cs typeface="Arial" pitchFamily="34" charset="0"/>
        </a:defRPr>
      </a:lvl1pPr>
      <a:lvl2pPr algn="ctr" rtl="0" eaLnBrk="1" fontAlgn="base" hangingPunct="1">
        <a:spcBef>
          <a:spcPct val="0"/>
        </a:spcBef>
        <a:spcAft>
          <a:spcPct val="0"/>
        </a:spcAft>
        <a:defRPr sz="4400" b="1">
          <a:solidFill>
            <a:srgbClr val="C44C4C"/>
          </a:solidFill>
          <a:latin typeface="Calibri" pitchFamily="34" charset="0"/>
          <a:cs typeface="Arial" charset="0"/>
        </a:defRPr>
      </a:lvl2pPr>
      <a:lvl3pPr algn="ctr" rtl="0" eaLnBrk="1" fontAlgn="base" hangingPunct="1">
        <a:spcBef>
          <a:spcPct val="0"/>
        </a:spcBef>
        <a:spcAft>
          <a:spcPct val="0"/>
        </a:spcAft>
        <a:defRPr sz="4400" b="1">
          <a:solidFill>
            <a:srgbClr val="C44C4C"/>
          </a:solidFill>
          <a:latin typeface="Calibri" pitchFamily="34" charset="0"/>
          <a:cs typeface="Arial" charset="0"/>
        </a:defRPr>
      </a:lvl3pPr>
      <a:lvl4pPr algn="ctr" rtl="0" eaLnBrk="1" fontAlgn="base" hangingPunct="1">
        <a:spcBef>
          <a:spcPct val="0"/>
        </a:spcBef>
        <a:spcAft>
          <a:spcPct val="0"/>
        </a:spcAft>
        <a:defRPr sz="4400" b="1">
          <a:solidFill>
            <a:srgbClr val="C44C4C"/>
          </a:solidFill>
          <a:latin typeface="Calibri" pitchFamily="34" charset="0"/>
          <a:cs typeface="Arial" charset="0"/>
        </a:defRPr>
      </a:lvl4pPr>
      <a:lvl5pPr algn="ctr" rtl="0" eaLnBrk="1" fontAlgn="base" hangingPunct="1">
        <a:spcBef>
          <a:spcPct val="0"/>
        </a:spcBef>
        <a:spcAft>
          <a:spcPct val="0"/>
        </a:spcAft>
        <a:defRPr sz="4400" b="1">
          <a:solidFill>
            <a:srgbClr val="C44C4C"/>
          </a:solidFill>
          <a:latin typeface="Calibri" pitchFamily="34" charset="0"/>
          <a:cs typeface="Arial" charset="0"/>
        </a:defRPr>
      </a:lvl5pPr>
      <a:lvl6pPr marL="457200" algn="ctr" rtl="0" eaLnBrk="1" fontAlgn="base" hangingPunct="1">
        <a:spcBef>
          <a:spcPct val="0"/>
        </a:spcBef>
        <a:spcAft>
          <a:spcPct val="0"/>
        </a:spcAft>
        <a:defRPr sz="4400" b="1">
          <a:solidFill>
            <a:srgbClr val="C44C4C"/>
          </a:solidFill>
          <a:latin typeface="Calibri" pitchFamily="34" charset="0"/>
          <a:cs typeface="Arial" charset="0"/>
        </a:defRPr>
      </a:lvl6pPr>
      <a:lvl7pPr marL="914400" algn="ctr" rtl="0" eaLnBrk="1" fontAlgn="base" hangingPunct="1">
        <a:spcBef>
          <a:spcPct val="0"/>
        </a:spcBef>
        <a:spcAft>
          <a:spcPct val="0"/>
        </a:spcAft>
        <a:defRPr sz="4400" b="1">
          <a:solidFill>
            <a:srgbClr val="C44C4C"/>
          </a:solidFill>
          <a:latin typeface="Calibri" pitchFamily="34" charset="0"/>
          <a:cs typeface="Arial" charset="0"/>
        </a:defRPr>
      </a:lvl7pPr>
      <a:lvl8pPr marL="1371600" algn="ctr" rtl="0" eaLnBrk="1" fontAlgn="base" hangingPunct="1">
        <a:spcBef>
          <a:spcPct val="0"/>
        </a:spcBef>
        <a:spcAft>
          <a:spcPct val="0"/>
        </a:spcAft>
        <a:defRPr sz="4400" b="1">
          <a:solidFill>
            <a:srgbClr val="C44C4C"/>
          </a:solidFill>
          <a:latin typeface="Calibri" pitchFamily="34" charset="0"/>
          <a:cs typeface="Arial" charset="0"/>
        </a:defRPr>
      </a:lvl8pPr>
      <a:lvl9pPr marL="1828800" algn="ctr" rtl="0" eaLnBrk="1" fontAlgn="base" hangingPunct="1">
        <a:spcBef>
          <a:spcPct val="0"/>
        </a:spcBef>
        <a:spcAft>
          <a:spcPct val="0"/>
        </a:spcAft>
        <a:defRPr sz="4400" b="1">
          <a:solidFill>
            <a:srgbClr val="C44C4C"/>
          </a:solidFill>
          <a:latin typeface="Calibri" pitchFamily="34" charset="0"/>
          <a:cs typeface="Arial" charset="0"/>
        </a:defRPr>
      </a:lvl9pPr>
    </p:titleStyle>
    <p:bodyStyle>
      <a:lvl1pPr marL="0" indent="0" algn="l" rtl="0" eaLnBrk="1" fontAlgn="base" hangingPunct="1">
        <a:spcBef>
          <a:spcPct val="20000"/>
        </a:spcBef>
        <a:spcAft>
          <a:spcPct val="0"/>
        </a:spcAft>
        <a:buFont typeface="Arial" charset="0"/>
        <a:buNone/>
        <a:defRPr lang="fr-FR" sz="3200" kern="1200" dirty="0">
          <a:solidFill>
            <a:srgbClr val="808080"/>
          </a:solidFill>
          <a:latin typeface="Calibri" pitchFamily="34"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lang="fr-FR" sz="2400" kern="1200" dirty="0">
          <a:solidFill>
            <a:schemeClr val="tx1"/>
          </a:solidFill>
          <a:latin typeface="Calibri"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lang="fr-FR" sz="2000" kern="1200" dirty="0">
          <a:solidFill>
            <a:schemeClr val="tx1"/>
          </a:solidFill>
          <a:latin typeface="Calibri"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lang="fr-BE" sz="2000" kern="1200" dirty="0">
          <a:solidFill>
            <a:schemeClr val="tx1"/>
          </a:solidFill>
          <a:latin typeface="+mn-lt"/>
          <a:ea typeface="+mn-ea"/>
          <a:cs typeface="Arial" charset="0"/>
        </a:defRPr>
      </a:lvl4pPr>
      <a:lvl5pPr marL="2057400" indent="-228600" algn="l" rtl="0" eaLnBrk="1" fontAlgn="base" hangingPunct="1">
        <a:spcBef>
          <a:spcPct val="20000"/>
        </a:spcBef>
        <a:spcAft>
          <a:spcPct val="0"/>
        </a:spcAft>
        <a:buFont typeface="Arial" charset="0"/>
        <a:buChar char="»"/>
        <a:defRPr lang="fr-BE" kern="1200" dirty="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non.HAYETTE@student.umons.ac.be" TargetMode="External"/><Relationship Id="rId2" Type="http://schemas.openxmlformats.org/officeDocument/2006/relationships/hyperlink" Target="mailto:Kevin.HENRY@umons.ac.be"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if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corpus.leeds.ac.uk/query-zh.html" TargetMode="External"/><Relationship Id="rId2" Type="http://schemas.openxmlformats.org/officeDocument/2006/relationships/hyperlink" Target="https://www.sketchengine.eu/"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2"/>
          <p:cNvSpPr>
            <a:spLocks noGrp="1"/>
          </p:cNvSpPr>
          <p:nvPr>
            <p:ph type="title"/>
          </p:nvPr>
        </p:nvSpPr>
        <p:spPr>
          <a:xfrm>
            <a:off x="2181225" y="2370137"/>
            <a:ext cx="6829425" cy="2039937"/>
          </a:xfrm>
        </p:spPr>
        <p:txBody>
          <a:bodyPr/>
          <a:lstStyle/>
          <a:p>
            <a:pPr algn="l"/>
            <a:r>
              <a:rPr lang="fr-FR" sz="3200" dirty="0"/>
              <a:t>De l’exploitation lexicographique des outils d’analyse de corpus pour les </a:t>
            </a:r>
            <a:r>
              <a:rPr lang="fr-FR" sz="3200" i="1" dirty="0" err="1"/>
              <a:t>chengyu</a:t>
            </a:r>
            <a:r>
              <a:rPr lang="fr-FR" sz="3200" dirty="0"/>
              <a:t>, </a:t>
            </a:r>
            <a:r>
              <a:rPr lang="fr-FR" sz="3200" dirty="0" err="1"/>
              <a:t>phrasèmes</a:t>
            </a:r>
            <a:r>
              <a:rPr lang="fr-FR" sz="3200" dirty="0"/>
              <a:t> du chinois mandarin</a:t>
            </a:r>
            <a:endParaRPr sz="3200" dirty="0"/>
          </a:p>
        </p:txBody>
      </p:sp>
      <p:sp>
        <p:nvSpPr>
          <p:cNvPr id="26628" name="Espace réservé du texte 3"/>
          <p:cNvSpPr>
            <a:spLocks noGrp="1"/>
          </p:cNvSpPr>
          <p:nvPr>
            <p:ph type="body" sz="quarter" idx="10"/>
          </p:nvPr>
        </p:nvSpPr>
        <p:spPr bwMode="auto">
          <a:xfrm>
            <a:off x="2181225" y="5521107"/>
            <a:ext cx="6781800" cy="457200"/>
          </a:xfrm>
        </p:spPr>
        <p:txBody>
          <a:bodyPr wrap="square" numCol="1" anchor="t" anchorCtr="0" compatLnSpc="1">
            <a:prstTxWarp prst="textNoShape">
              <a:avLst/>
            </a:prstTxWarp>
            <a:normAutofit fontScale="85000" lnSpcReduction="10000"/>
          </a:bodyPr>
          <a:lstStyle/>
          <a:p>
            <a:r>
              <a:rPr lang="fr-FR" dirty="0">
                <a:hlinkClick r:id="rId2"/>
              </a:rPr>
              <a:t>Kevin.HENRY</a:t>
            </a:r>
            <a:r>
              <a:rPr dirty="0">
                <a:hlinkClick r:id="rId2"/>
              </a:rPr>
              <a:t>@umons.ac.be</a:t>
            </a:r>
            <a:r>
              <a:rPr lang="fr-FR" dirty="0"/>
              <a:t> &amp; </a:t>
            </a:r>
            <a:r>
              <a:rPr lang="fr-FR" dirty="0">
                <a:hlinkClick r:id="rId3"/>
              </a:rPr>
              <a:t>Manon.HAYETTE@student.umons.ac.be</a:t>
            </a:r>
            <a:r>
              <a:rPr lang="fr-FR" dirty="0"/>
              <a:t> </a:t>
            </a:r>
            <a:endParaRPr lang="fr-BE" dirty="0"/>
          </a:p>
        </p:txBody>
      </p:sp>
      <p:sp>
        <p:nvSpPr>
          <p:cNvPr id="26629" name="Espace réservé du texte 4"/>
          <p:cNvSpPr>
            <a:spLocks noGrp="1"/>
          </p:cNvSpPr>
          <p:nvPr>
            <p:ph type="body" sz="quarter" idx="11"/>
          </p:nvPr>
        </p:nvSpPr>
        <p:spPr bwMode="auto">
          <a:xfrm>
            <a:off x="2181225" y="4410075"/>
            <a:ext cx="6791325" cy="409575"/>
          </a:xfrm>
        </p:spPr>
        <p:txBody>
          <a:bodyPr wrap="square" numCol="1" anchor="t" anchorCtr="0" compatLnSpc="1">
            <a:prstTxWarp prst="textNoShape">
              <a:avLst/>
            </a:prstTxWarp>
          </a:bodyPr>
          <a:lstStyle/>
          <a:p>
            <a:r>
              <a:rPr lang="fr-FR" dirty="0"/>
              <a:t>Kevin HENRY &amp; Manon HAYETTE</a:t>
            </a:r>
          </a:p>
        </p:txBody>
      </p:sp>
      <p:sp>
        <p:nvSpPr>
          <p:cNvPr id="2" name="ZoneTexte 1">
            <a:extLst>
              <a:ext uri="{FF2B5EF4-FFF2-40B4-BE49-F238E27FC236}">
                <a16:creationId xmlns:a16="http://schemas.microsoft.com/office/drawing/2014/main" id="{9B1E2B58-52BF-D947-AEB0-8EFB4F585D69}"/>
              </a:ext>
            </a:extLst>
          </p:cNvPr>
          <p:cNvSpPr txBox="1"/>
          <p:nvPr/>
        </p:nvSpPr>
        <p:spPr>
          <a:xfrm>
            <a:off x="3169085" y="6425852"/>
            <a:ext cx="0" cy="0"/>
          </a:xfrm>
          <a:prstGeom prst="rect">
            <a:avLst/>
          </a:prstGeom>
        </p:spPr>
        <p:txBody>
          <a:bodyPr vert="horz" wrap="none" lIns="91440" tIns="45720" rIns="91440" bIns="45720" rtlCol="0">
            <a:normAutofit fontScale="25000" lnSpcReduction="20000"/>
          </a:bodyPr>
          <a:lstStyle/>
          <a:p>
            <a:pPr marL="342900" marR="0" indent="-342900" algn="l" defTabSz="914400" rtl="0" eaLnBrk="0" fontAlgn="base" latinLnBrk="0" hangingPunct="0">
              <a:lnSpc>
                <a:spcPct val="100000"/>
              </a:lnSpc>
              <a:spcBef>
                <a:spcPct val="0"/>
              </a:spcBef>
              <a:spcAft>
                <a:spcPct val="0"/>
              </a:spcAft>
              <a:buClrTx/>
              <a:buSzTx/>
              <a:buFont typeface="Arial" pitchFamily="34" charset="0"/>
              <a:buNone/>
              <a:tabLst/>
            </a:pPr>
            <a:endParaRPr kumimoji="0" lang="fr-FR" sz="2800" b="0" i="0"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endParaRPr>
          </a:p>
        </p:txBody>
      </p:sp>
      <p:sp>
        <p:nvSpPr>
          <p:cNvPr id="9" name="Espace réservé du texte 4">
            <a:extLst>
              <a:ext uri="{FF2B5EF4-FFF2-40B4-BE49-F238E27FC236}">
                <a16:creationId xmlns:a16="http://schemas.microsoft.com/office/drawing/2014/main" id="{DE83EEC6-AA29-CA4C-A8F5-528137A74F95}"/>
              </a:ext>
            </a:extLst>
          </p:cNvPr>
          <p:cNvSpPr txBox="1">
            <a:spLocks/>
          </p:cNvSpPr>
          <p:nvPr/>
        </p:nvSpPr>
        <p:spPr bwMode="auto">
          <a:xfrm>
            <a:off x="2181225" y="4819650"/>
            <a:ext cx="6791325" cy="409575"/>
          </a:xfrm>
          <a:prstGeom prst="rect">
            <a:avLst/>
          </a:prstGeom>
        </p:spPr>
        <p:txBody>
          <a:bodyPr vert="horz" wrap="square" lIns="91440" tIns="45720" rIns="91440" bIns="45720" numCol="1" rtlCol="0" anchor="t" anchorCtr="0" compatLnSpc="1">
            <a:prstTxWarp prst="textNoShape">
              <a:avLst/>
            </a:prstTxWarp>
            <a:noAutofit/>
          </a:bodyPr>
          <a:lstStyle>
            <a:lvl1pPr marL="0" indent="0" algn="l" rtl="0" fontAlgn="base">
              <a:spcBef>
                <a:spcPct val="20000"/>
              </a:spcBef>
              <a:spcAft>
                <a:spcPct val="0"/>
              </a:spcAft>
              <a:buFont typeface="Arial" charset="0"/>
              <a:buNone/>
              <a:defRPr lang="fr-FR" sz="2800" kern="1200">
                <a:solidFill>
                  <a:srgbClr val="808080"/>
                </a:solidFill>
                <a:latin typeface="Calibri" pitchFamily="34" charset="0"/>
                <a:ea typeface="+mn-ea"/>
                <a:cs typeface="Times New Roman" pitchFamily="18" charset="0"/>
              </a:defRPr>
            </a:lvl1pPr>
            <a:lvl2pPr marL="742950" indent="-285750" algn="l" rtl="0" fontAlgn="base">
              <a:spcBef>
                <a:spcPct val="20000"/>
              </a:spcBef>
              <a:spcAft>
                <a:spcPct val="0"/>
              </a:spcAft>
              <a:buFont typeface="Arial" charset="0"/>
              <a:buChar char="–"/>
              <a:defRPr lang="fr-FR" sz="2400" kern="1200" dirty="0">
                <a:solidFill>
                  <a:schemeClr val="tx1"/>
                </a:solidFill>
                <a:latin typeface="Calibri" pitchFamily="34" charset="0"/>
                <a:ea typeface="+mn-ea"/>
                <a:cs typeface="Arial" pitchFamily="34" charset="0"/>
              </a:defRPr>
            </a:lvl2pPr>
            <a:lvl3pPr marL="1143000" indent="-228600" algn="l" rtl="0" fontAlgn="base">
              <a:spcBef>
                <a:spcPct val="20000"/>
              </a:spcBef>
              <a:spcAft>
                <a:spcPct val="0"/>
              </a:spcAft>
              <a:buFont typeface="Arial" charset="0"/>
              <a:buChar char="•"/>
              <a:defRPr lang="fr-FR" sz="2000" kern="1200" dirty="0">
                <a:solidFill>
                  <a:schemeClr val="tx1"/>
                </a:solidFill>
                <a:latin typeface="Calibri" pitchFamily="34" charset="0"/>
                <a:ea typeface="+mn-ea"/>
                <a:cs typeface="Arial" pitchFamily="34" charset="0"/>
              </a:defRPr>
            </a:lvl3pPr>
            <a:lvl4pPr marL="1600200" indent="-228600" algn="l" rtl="0" fontAlgn="base">
              <a:spcBef>
                <a:spcPct val="20000"/>
              </a:spcBef>
              <a:spcAft>
                <a:spcPct val="0"/>
              </a:spcAft>
              <a:buFont typeface="Arial" charset="0"/>
              <a:buChar char="–"/>
              <a:defRPr lang="fr-BE" sz="2000" kern="1200" dirty="0">
                <a:solidFill>
                  <a:schemeClr val="tx1"/>
                </a:solidFill>
                <a:latin typeface="+mn-lt"/>
                <a:ea typeface="+mn-ea"/>
                <a:cs typeface="Arial" charset="0"/>
              </a:defRPr>
            </a:lvl4pPr>
            <a:lvl5pPr marL="2057400" indent="-228600" algn="l" rtl="0" fontAlgn="base">
              <a:spcBef>
                <a:spcPct val="20000"/>
              </a:spcBef>
              <a:spcAft>
                <a:spcPct val="0"/>
              </a:spcAft>
              <a:buFont typeface="Arial" charset="0"/>
              <a:buChar char="»"/>
              <a:defRPr lang="fr-BE" kern="1200" dirty="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BE" sz="1800" dirty="0"/>
              <a:t>Service CELTRAD (Communication écrite, Littérature, Traduction &amp; Analyse du discours)</a:t>
            </a:r>
          </a:p>
        </p:txBody>
      </p:sp>
      <p:sp>
        <p:nvSpPr>
          <p:cNvPr id="5" name="ZoneTexte 4">
            <a:extLst>
              <a:ext uri="{FF2B5EF4-FFF2-40B4-BE49-F238E27FC236}">
                <a16:creationId xmlns:a16="http://schemas.microsoft.com/office/drawing/2014/main" id="{CA92C0AC-6F69-BD48-BD82-60104E7D8CC0}"/>
              </a:ext>
            </a:extLst>
          </p:cNvPr>
          <p:cNvSpPr txBox="1"/>
          <p:nvPr/>
        </p:nvSpPr>
        <p:spPr>
          <a:xfrm>
            <a:off x="2354893" y="6137753"/>
            <a:ext cx="6608132" cy="601250"/>
          </a:xfrm>
          <a:prstGeom prst="rect">
            <a:avLst/>
          </a:prstGeom>
        </p:spPr>
        <p:txBody>
          <a:bodyPr vert="horz" wrap="square" lIns="91440" tIns="45720" rIns="91440" bIns="45720" rtlCol="0">
            <a:normAutofit fontScale="47500" lnSpcReduction="20000"/>
          </a:bodyPr>
          <a:lstStyle/>
          <a:p>
            <a:pPr eaLnBrk="0" hangingPunct="0"/>
            <a:r>
              <a:rPr lang="fr-FR" sz="2800" dirty="0">
                <a:solidFill>
                  <a:srgbClr val="808080"/>
                </a:solidFill>
                <a:latin typeface="Calibri" pitchFamily="34" charset="0"/>
                <a:ea typeface="Calibri" pitchFamily="34" charset="0"/>
                <a:cs typeface="Times New Roman" pitchFamily="18" charset="0"/>
              </a:rPr>
              <a:t>Colloque international « Phraséologie, constructions et traduction : approches fondées sur les corpus, informatiques et culturelles (EUROPHRAS 2021) »</a:t>
            </a:r>
            <a:br>
              <a:rPr lang="fr-FR" sz="2800" dirty="0">
                <a:solidFill>
                  <a:srgbClr val="808080"/>
                </a:solidFill>
                <a:latin typeface="Calibri" pitchFamily="34" charset="0"/>
                <a:ea typeface="Calibri" pitchFamily="34" charset="0"/>
                <a:cs typeface="Times New Roman" pitchFamily="18" charset="0"/>
              </a:rPr>
            </a:br>
            <a:r>
              <a:rPr lang="fr-FR" sz="2800" dirty="0">
                <a:solidFill>
                  <a:srgbClr val="808080"/>
                </a:solidFill>
                <a:latin typeface="Calibri" pitchFamily="34" charset="0"/>
                <a:ea typeface="Calibri" pitchFamily="34" charset="0"/>
                <a:cs typeface="Times New Roman" pitchFamily="18" charset="0"/>
              </a:rPr>
              <a:t>Louvain-la-Neuve, 6 au 9 septembre 2021</a:t>
            </a:r>
            <a:endParaRPr kumimoji="0" lang="fr-FR" sz="2800" b="0" i="0"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Une image contenant texte, reçu&#10;&#10;Description générée automatiquement">
            <a:extLst>
              <a:ext uri="{FF2B5EF4-FFF2-40B4-BE49-F238E27FC236}">
                <a16:creationId xmlns:a16="http://schemas.microsoft.com/office/drawing/2014/main" id="{EA844BD9-4462-4E1D-99D7-E7D7262AC3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896203"/>
            <a:ext cx="8229600" cy="1933956"/>
          </a:xfrm>
          <a:noFill/>
        </p:spPr>
      </p:pic>
      <p:sp>
        <p:nvSpPr>
          <p:cNvPr id="2" name="Titre 1">
            <a:extLst>
              <a:ext uri="{FF2B5EF4-FFF2-40B4-BE49-F238E27FC236}">
                <a16:creationId xmlns:a16="http://schemas.microsoft.com/office/drawing/2014/main" id="{AE87B44C-E087-4735-B97F-ABF0F27E5898}"/>
              </a:ext>
            </a:extLst>
          </p:cNvPr>
          <p:cNvSpPr>
            <a:spLocks noGrp="1"/>
          </p:cNvSpPr>
          <p:nvPr>
            <p:ph type="title"/>
          </p:nvPr>
        </p:nvSpPr>
        <p:spPr>
          <a:xfrm>
            <a:off x="457200" y="274638"/>
            <a:ext cx="8229600" cy="1143000"/>
          </a:xfrm>
        </p:spPr>
        <p:txBody>
          <a:bodyPr wrap="square" anchor="ctr">
            <a:normAutofit/>
          </a:bodyPr>
          <a:lstStyle/>
          <a:p>
            <a:pPr>
              <a:lnSpc>
                <a:spcPct val="90000"/>
              </a:lnSpc>
            </a:pPr>
            <a:r>
              <a:rPr lang="fr-FR" sz="3700" b="0" dirty="0" err="1">
                <a:latin typeface="Heiti TC Light" panose="02000000000000000000" pitchFamily="2" charset="-128"/>
                <a:ea typeface="Heiti TC Light" panose="02000000000000000000" pitchFamily="2" charset="-128"/>
              </a:rPr>
              <a:t>半斤八两</a:t>
            </a:r>
            <a:r>
              <a:rPr lang="fr-FR" sz="3700" dirty="0"/>
              <a:t> : </a:t>
            </a:r>
            <a:r>
              <a:rPr lang="fr-BE" altLang="zh-CN" sz="3700" i="1" dirty="0"/>
              <a:t>Dictionnaire de </a:t>
            </a:r>
            <a:r>
              <a:rPr lang="fr-BE" altLang="zh-CN" sz="3700" i="1" dirty="0" err="1"/>
              <a:t>chengyu</a:t>
            </a:r>
            <a:r>
              <a:rPr lang="fr-BE" altLang="zh-CN" sz="3700" i="1" dirty="0"/>
              <a:t> </a:t>
            </a:r>
            <a:r>
              <a:rPr lang="fr-BE" altLang="zh-CN" sz="3700" dirty="0"/>
              <a:t>(Doan &amp; </a:t>
            </a:r>
            <a:r>
              <a:rPr lang="fr-BE" altLang="zh-CN" sz="3700" dirty="0" err="1"/>
              <a:t>Weng</a:t>
            </a:r>
            <a:r>
              <a:rPr lang="fr-BE" altLang="zh-CN" sz="3700" dirty="0"/>
              <a:t> 1999 : 11)</a:t>
            </a:r>
            <a:endParaRPr lang="fr-BE" sz="3700" dirty="0"/>
          </a:p>
        </p:txBody>
      </p:sp>
      <p:sp>
        <p:nvSpPr>
          <p:cNvPr id="5" name="Espace réservé du numéro de diapositive 4">
            <a:extLst>
              <a:ext uri="{FF2B5EF4-FFF2-40B4-BE49-F238E27FC236}">
                <a16:creationId xmlns:a16="http://schemas.microsoft.com/office/drawing/2014/main" id="{31F0BC76-8D9B-4132-9DCF-DE9014E9580E}"/>
              </a:ext>
            </a:extLst>
          </p:cNvPr>
          <p:cNvSpPr>
            <a:spLocks noGrp="1"/>
          </p:cNvSpPr>
          <p:nvPr>
            <p:ph type="sldNum" sz="quarter" idx="10"/>
          </p:nvPr>
        </p:nvSpPr>
        <p:spPr>
          <a:xfrm>
            <a:off x="8629650" y="6580188"/>
            <a:ext cx="514350" cy="277812"/>
          </a:xfrm>
        </p:spPr>
        <p:txBody>
          <a:bodyPr anchor="ctr">
            <a:normAutofit/>
          </a:bodyPr>
          <a:lstStyle/>
          <a:p>
            <a:pPr>
              <a:spcAft>
                <a:spcPts val="600"/>
              </a:spcAft>
              <a:defRPr/>
            </a:pPr>
            <a:fld id="{FE2617E4-4894-4A65-BE9D-81D8AD4FAD7A}" type="slidenum">
              <a:rPr lang="fr-BE" smtClean="0"/>
              <a:pPr>
                <a:spcAft>
                  <a:spcPts val="600"/>
                </a:spcAft>
                <a:defRPr/>
              </a:pPr>
              <a:t>10</a:t>
            </a:fld>
            <a:endParaRPr lang="fr-BE"/>
          </a:p>
        </p:txBody>
      </p:sp>
      <p:sp>
        <p:nvSpPr>
          <p:cNvPr id="6" name="Espace réservé du pied de page 5">
            <a:extLst>
              <a:ext uri="{FF2B5EF4-FFF2-40B4-BE49-F238E27FC236}">
                <a16:creationId xmlns:a16="http://schemas.microsoft.com/office/drawing/2014/main" id="{9D83C409-8B36-458E-80E5-03CCDC786512}"/>
              </a:ext>
            </a:extLst>
          </p:cNvPr>
          <p:cNvSpPr>
            <a:spLocks noGrp="1"/>
          </p:cNvSpPr>
          <p:nvPr>
            <p:ph type="ftr" sz="quarter" idx="11"/>
          </p:nvPr>
        </p:nvSpPr>
        <p:spPr>
          <a:xfrm>
            <a:off x="2228850" y="6581775"/>
            <a:ext cx="6400800" cy="276225"/>
          </a:xfrm>
        </p:spPr>
        <p:txBody>
          <a:bodyPr anchor="ctr">
            <a:noAutofit/>
          </a:bodyPr>
          <a:lstStyle/>
          <a:p>
            <a:pPr fontAlgn="base">
              <a:spcBef>
                <a:spcPct val="0"/>
              </a:spcBef>
              <a:spcAft>
                <a:spcPct val="0"/>
              </a:spcAft>
            </a:pPr>
            <a:r>
              <a:rPr lang="fr-BE" sz="1400" dirty="0"/>
              <a:t>Kevin HENRY &amp; Manon HAYETTE|     Service CELTRAD</a:t>
            </a:r>
          </a:p>
        </p:txBody>
      </p:sp>
    </p:spTree>
    <p:extLst>
      <p:ext uri="{BB962C8B-B14F-4D97-AF65-F5344CB8AC3E}">
        <p14:creationId xmlns:p14="http://schemas.microsoft.com/office/powerpoint/2010/main" val="1487079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5D0D9428-9F35-41C2-B18E-ADF3C0A02B9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659602"/>
            <a:ext cx="8229600" cy="2407158"/>
          </a:xfrm>
          <a:noFill/>
        </p:spPr>
      </p:pic>
      <p:sp>
        <p:nvSpPr>
          <p:cNvPr id="3" name="Titre 2">
            <a:extLst>
              <a:ext uri="{FF2B5EF4-FFF2-40B4-BE49-F238E27FC236}">
                <a16:creationId xmlns:a16="http://schemas.microsoft.com/office/drawing/2014/main" id="{842BE798-2CBA-4CD0-8B3A-83275C8285DC}"/>
              </a:ext>
            </a:extLst>
          </p:cNvPr>
          <p:cNvSpPr>
            <a:spLocks noGrp="1"/>
          </p:cNvSpPr>
          <p:nvPr>
            <p:ph type="title"/>
          </p:nvPr>
        </p:nvSpPr>
        <p:spPr>
          <a:xfrm>
            <a:off x="457200" y="274638"/>
            <a:ext cx="8229600" cy="1143000"/>
          </a:xfrm>
        </p:spPr>
        <p:txBody>
          <a:bodyPr wrap="square" anchor="ctr">
            <a:normAutofit/>
          </a:bodyPr>
          <a:lstStyle/>
          <a:p>
            <a:pPr>
              <a:lnSpc>
                <a:spcPct val="90000"/>
              </a:lnSpc>
            </a:pPr>
            <a:r>
              <a:rPr lang="fr-FR" sz="3100" b="0" dirty="0" err="1">
                <a:latin typeface="Heiti TC Light" panose="02000000000000000000" pitchFamily="2" charset="-128"/>
                <a:ea typeface="Heiti TC Light" panose="02000000000000000000" pitchFamily="2" charset="-128"/>
              </a:rPr>
              <a:t>半斤八两</a:t>
            </a:r>
            <a:r>
              <a:rPr lang="fr-FR" sz="3100" dirty="0"/>
              <a:t> : </a:t>
            </a:r>
            <a:r>
              <a:rPr lang="fr-FR" altLang="zh-CN" sz="3100" dirty="0"/>
              <a:t>《</a:t>
            </a:r>
            <a:r>
              <a:rPr lang="zh-CN" altLang="fr-FR" sz="3100" b="0" dirty="0">
                <a:latin typeface="Heiti TC Light" panose="02000000000000000000" pitchFamily="2" charset="-128"/>
                <a:ea typeface="Heiti TC Light" panose="02000000000000000000" pitchFamily="2" charset="-128"/>
              </a:rPr>
              <a:t>汉法大词典</a:t>
            </a:r>
            <a:r>
              <a:rPr lang="fr-FR" altLang="zh-CN" sz="3100" b="0" dirty="0">
                <a:latin typeface="Heiti TC Light" panose="02000000000000000000" pitchFamily="2" charset="-128"/>
                <a:ea typeface="Heiti TC Light" panose="02000000000000000000" pitchFamily="2" charset="-128"/>
              </a:rPr>
              <a:t>》</a:t>
            </a:r>
            <a:r>
              <a:rPr lang="zh-CN" altLang="fr-FR" sz="3100" b="0" dirty="0">
                <a:latin typeface="Heiti TC Light" panose="02000000000000000000" pitchFamily="2" charset="-128"/>
                <a:ea typeface="Heiti TC Light" panose="02000000000000000000" pitchFamily="2" charset="-128"/>
              </a:rPr>
              <a:t> </a:t>
            </a:r>
            <a:r>
              <a:rPr lang="fr-BE" altLang="zh-CN" sz="3100" i="1" dirty="0"/>
              <a:t>Grand dictionnaire chinois-français contemporain </a:t>
            </a:r>
            <a:r>
              <a:rPr lang="fr-BE" altLang="zh-CN" sz="3100" dirty="0"/>
              <a:t>(2014 : 43)</a:t>
            </a:r>
            <a:endParaRPr lang="fr-BE" sz="3100" i="1" dirty="0"/>
          </a:p>
        </p:txBody>
      </p:sp>
      <p:sp>
        <p:nvSpPr>
          <p:cNvPr id="4" name="Espace réservé du numéro de diapositive 3">
            <a:extLst>
              <a:ext uri="{FF2B5EF4-FFF2-40B4-BE49-F238E27FC236}">
                <a16:creationId xmlns:a16="http://schemas.microsoft.com/office/drawing/2014/main" id="{77428E4B-61A6-42F9-AF07-CC043E3C2E77}"/>
              </a:ext>
            </a:extLst>
          </p:cNvPr>
          <p:cNvSpPr>
            <a:spLocks noGrp="1"/>
          </p:cNvSpPr>
          <p:nvPr>
            <p:ph type="sldNum" sz="quarter" idx="16"/>
          </p:nvPr>
        </p:nvSpPr>
        <p:spPr>
          <a:xfrm>
            <a:off x="8629650" y="6580188"/>
            <a:ext cx="514350" cy="277812"/>
          </a:xfrm>
        </p:spPr>
        <p:txBody>
          <a:bodyPr anchor="ctr">
            <a:normAutofit/>
          </a:bodyPr>
          <a:lstStyle/>
          <a:p>
            <a:pPr>
              <a:spcAft>
                <a:spcPts val="600"/>
              </a:spcAft>
              <a:defRPr/>
            </a:pPr>
            <a:fld id="{E84D0D07-BA6C-4CE2-85E1-215477AE30BF}" type="slidenum">
              <a:rPr lang="fr-BE" smtClean="0"/>
              <a:pPr>
                <a:spcAft>
                  <a:spcPts val="600"/>
                </a:spcAft>
                <a:defRPr/>
              </a:pPr>
              <a:t>11</a:t>
            </a:fld>
            <a:endParaRPr lang="fr-BE"/>
          </a:p>
        </p:txBody>
      </p:sp>
      <p:sp>
        <p:nvSpPr>
          <p:cNvPr id="5" name="Espace réservé du pied de page 4">
            <a:extLst>
              <a:ext uri="{FF2B5EF4-FFF2-40B4-BE49-F238E27FC236}">
                <a16:creationId xmlns:a16="http://schemas.microsoft.com/office/drawing/2014/main" id="{BADABE31-7B93-430F-B923-5A8E0E00F43F}"/>
              </a:ext>
            </a:extLst>
          </p:cNvPr>
          <p:cNvSpPr>
            <a:spLocks noGrp="1"/>
          </p:cNvSpPr>
          <p:nvPr>
            <p:ph type="ftr" sz="quarter" idx="17"/>
          </p:nvPr>
        </p:nvSpPr>
        <p:spPr>
          <a:xfrm>
            <a:off x="2228850" y="6581775"/>
            <a:ext cx="6400800" cy="276225"/>
          </a:xfrm>
        </p:spPr>
        <p:txBody>
          <a:bodyPr anchor="ctr">
            <a:noAutofit/>
          </a:bodyPr>
          <a:lstStyle/>
          <a:p>
            <a:pPr fontAlgn="base">
              <a:spcBef>
                <a:spcPct val="0"/>
              </a:spcBef>
              <a:spcAft>
                <a:spcPct val="0"/>
              </a:spcAft>
            </a:pPr>
            <a:r>
              <a:rPr lang="fr-BE" sz="1400" dirty="0"/>
              <a:t>Kevin HENRY &amp; Manon HAYETTE|     Service CELTRAD</a:t>
            </a:r>
          </a:p>
        </p:txBody>
      </p:sp>
    </p:spTree>
    <p:extLst>
      <p:ext uri="{BB962C8B-B14F-4D97-AF65-F5344CB8AC3E}">
        <p14:creationId xmlns:p14="http://schemas.microsoft.com/office/powerpoint/2010/main" val="1309158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5DD96DA-0843-452A-9917-383B793FA78F}"/>
              </a:ext>
            </a:extLst>
          </p:cNvPr>
          <p:cNvSpPr>
            <a:spLocks noGrp="1"/>
          </p:cNvSpPr>
          <p:nvPr>
            <p:ph type="title"/>
          </p:nvPr>
        </p:nvSpPr>
        <p:spPr>
          <a:xfrm>
            <a:off x="457200" y="274638"/>
            <a:ext cx="8229600" cy="1143000"/>
          </a:xfrm>
        </p:spPr>
        <p:txBody>
          <a:bodyPr wrap="square" anchor="ctr">
            <a:normAutofit/>
          </a:bodyPr>
          <a:lstStyle/>
          <a:p>
            <a:pPr>
              <a:lnSpc>
                <a:spcPct val="90000"/>
              </a:lnSpc>
            </a:pPr>
            <a:r>
              <a:rPr lang="zh-CN" altLang="fr-FR" sz="3100" b="0" dirty="0">
                <a:latin typeface="Heiti TC Light" panose="02000000000000000000" pitchFamily="2" charset="-128"/>
                <a:ea typeface="Heiti TC Light" panose="02000000000000000000" pitchFamily="2" charset="-128"/>
              </a:rPr>
              <a:t>三顾茅庐</a:t>
            </a:r>
            <a:r>
              <a:rPr lang="zh-CN" altLang="fr-FR" sz="3100" dirty="0"/>
              <a:t> </a:t>
            </a:r>
            <a:r>
              <a:rPr lang="fr-BE" altLang="zh-CN" sz="3100" dirty="0"/>
              <a:t>: </a:t>
            </a:r>
            <a:r>
              <a:rPr lang="fr-FR" sz="2800" dirty="0"/>
              <a:t>application </a:t>
            </a:r>
            <a:r>
              <a:rPr lang="fr-FR" sz="2800" dirty="0" err="1"/>
              <a:t>Pleco</a:t>
            </a:r>
            <a:endParaRPr lang="fr-BE" sz="3100" dirty="0"/>
          </a:p>
        </p:txBody>
      </p:sp>
      <p:sp>
        <p:nvSpPr>
          <p:cNvPr id="13" name="Content Placeholder 2">
            <a:extLst>
              <a:ext uri="{FF2B5EF4-FFF2-40B4-BE49-F238E27FC236}">
                <a16:creationId xmlns:a16="http://schemas.microsoft.com/office/drawing/2014/main" id="{DBA42CDE-3DBD-4F2F-B512-78A3A776149A}"/>
              </a:ext>
            </a:extLst>
          </p:cNvPr>
          <p:cNvSpPr>
            <a:spLocks noGrp="1"/>
          </p:cNvSpPr>
          <p:nvPr>
            <p:ph sz="quarter" idx="12"/>
          </p:nvPr>
        </p:nvSpPr>
        <p:spPr>
          <a:xfrm>
            <a:off x="466725" y="1609725"/>
            <a:ext cx="4057650" cy="825553"/>
          </a:xfrm>
        </p:spPr>
        <p:txBody>
          <a:bodyPr>
            <a:normAutofit/>
          </a:bodyPr>
          <a:lstStyle/>
          <a:p>
            <a:r>
              <a:rPr lang="en-US" sz="1800" dirty="0"/>
              <a:t>CFDICT : pas d’occurrence </a:t>
            </a:r>
          </a:p>
        </p:txBody>
      </p:sp>
      <p:pic>
        <p:nvPicPr>
          <p:cNvPr id="8" name="Espace réservé du contenu 7" descr="Une image contenant texte, reçu&#10;&#10;Description générée automatiquement">
            <a:extLst>
              <a:ext uri="{FF2B5EF4-FFF2-40B4-BE49-F238E27FC236}">
                <a16:creationId xmlns:a16="http://schemas.microsoft.com/office/drawing/2014/main" id="{A10214BF-0E94-42D3-A0A0-61E1615A25F4}"/>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5648493" y="2022501"/>
            <a:ext cx="1985668" cy="4293336"/>
          </a:xfrm>
          <a:noFill/>
        </p:spPr>
      </p:pic>
      <p:sp>
        <p:nvSpPr>
          <p:cNvPr id="5" name="Espace réservé du numéro de diapositive 4">
            <a:extLst>
              <a:ext uri="{FF2B5EF4-FFF2-40B4-BE49-F238E27FC236}">
                <a16:creationId xmlns:a16="http://schemas.microsoft.com/office/drawing/2014/main" id="{428F9FE5-0260-4233-966D-F6BE28FEDE9F}"/>
              </a:ext>
            </a:extLst>
          </p:cNvPr>
          <p:cNvSpPr>
            <a:spLocks noGrp="1"/>
          </p:cNvSpPr>
          <p:nvPr>
            <p:ph type="sldNum" sz="quarter" idx="14"/>
          </p:nvPr>
        </p:nvSpPr>
        <p:spPr>
          <a:xfrm>
            <a:off x="8629650" y="6580188"/>
            <a:ext cx="514350" cy="277812"/>
          </a:xfrm>
        </p:spPr>
        <p:txBody>
          <a:bodyPr anchor="ctr">
            <a:normAutofit/>
          </a:bodyPr>
          <a:lstStyle/>
          <a:p>
            <a:pPr>
              <a:spcAft>
                <a:spcPts val="600"/>
              </a:spcAft>
              <a:defRPr/>
            </a:pPr>
            <a:fld id="{B27E66B0-5CBE-4E0A-A5C6-DF540FEFB54A}" type="slidenum">
              <a:rPr lang="fr-BE" smtClean="0"/>
              <a:pPr>
                <a:spcAft>
                  <a:spcPts val="600"/>
                </a:spcAft>
                <a:defRPr/>
              </a:pPr>
              <a:t>12</a:t>
            </a:fld>
            <a:endParaRPr lang="fr-BE"/>
          </a:p>
        </p:txBody>
      </p:sp>
      <p:sp>
        <p:nvSpPr>
          <p:cNvPr id="6" name="Espace réservé du pied de page 5">
            <a:extLst>
              <a:ext uri="{FF2B5EF4-FFF2-40B4-BE49-F238E27FC236}">
                <a16:creationId xmlns:a16="http://schemas.microsoft.com/office/drawing/2014/main" id="{6F568521-3F02-4DED-BB27-EEC0B87017B1}"/>
              </a:ext>
            </a:extLst>
          </p:cNvPr>
          <p:cNvSpPr>
            <a:spLocks noGrp="1"/>
          </p:cNvSpPr>
          <p:nvPr>
            <p:ph type="ftr" sz="quarter" idx="15"/>
          </p:nvPr>
        </p:nvSpPr>
        <p:spPr>
          <a:xfrm>
            <a:off x="2228850" y="6581775"/>
            <a:ext cx="6400800" cy="276225"/>
          </a:xfrm>
        </p:spPr>
        <p:txBody>
          <a:bodyPr anchor="ctr">
            <a:noAutofit/>
          </a:bodyPr>
          <a:lstStyle/>
          <a:p>
            <a:pPr fontAlgn="base">
              <a:spcBef>
                <a:spcPct val="0"/>
              </a:spcBef>
              <a:spcAft>
                <a:spcPct val="0"/>
              </a:spcAft>
            </a:pPr>
            <a:r>
              <a:rPr lang="fr-BE" sz="1400" dirty="0"/>
              <a:t>Kevin HENRY &amp; Manon HAYETTE|     Service CELTRAD</a:t>
            </a:r>
          </a:p>
        </p:txBody>
      </p:sp>
      <p:pic>
        <p:nvPicPr>
          <p:cNvPr id="2" name="Image 1">
            <a:extLst>
              <a:ext uri="{FF2B5EF4-FFF2-40B4-BE49-F238E27FC236}">
                <a16:creationId xmlns:a16="http://schemas.microsoft.com/office/drawing/2014/main" id="{03081416-A976-0740-9E9F-1B4F86A17A13}"/>
              </a:ext>
            </a:extLst>
          </p:cNvPr>
          <p:cNvPicPr>
            <a:picLocks noChangeAspect="1"/>
          </p:cNvPicPr>
          <p:nvPr/>
        </p:nvPicPr>
        <p:blipFill>
          <a:blip r:embed="rId3"/>
          <a:stretch>
            <a:fillRect/>
          </a:stretch>
        </p:blipFill>
        <p:spPr>
          <a:xfrm>
            <a:off x="466726" y="3156558"/>
            <a:ext cx="3160103" cy="3160103"/>
          </a:xfrm>
          <a:prstGeom prst="rect">
            <a:avLst/>
          </a:prstGeom>
        </p:spPr>
      </p:pic>
      <p:sp>
        <p:nvSpPr>
          <p:cNvPr id="9" name="ZoneTexte 8">
            <a:extLst>
              <a:ext uri="{FF2B5EF4-FFF2-40B4-BE49-F238E27FC236}">
                <a16:creationId xmlns:a16="http://schemas.microsoft.com/office/drawing/2014/main" id="{36ECB4A9-E438-CA43-AED3-0A10E7FCEAB7}"/>
              </a:ext>
            </a:extLst>
          </p:cNvPr>
          <p:cNvSpPr txBox="1"/>
          <p:nvPr/>
        </p:nvSpPr>
        <p:spPr>
          <a:xfrm>
            <a:off x="457200" y="2440507"/>
            <a:ext cx="4233796" cy="588723"/>
          </a:xfrm>
          <a:prstGeom prst="rect">
            <a:avLst/>
          </a:prstGeom>
        </p:spPr>
        <p:txBody>
          <a:bodyPr vert="horz" wrap="square" lIns="91440" tIns="45720" rIns="91440" bIns="45720" rtlCol="0">
            <a:noAutofit/>
          </a:bodyPr>
          <a:lstStyle/>
          <a:p>
            <a:pPr marR="0" algn="l" defTabSz="914400" rtl="0" eaLnBrk="0" fontAlgn="base" latinLnBrk="0" hangingPunct="0">
              <a:lnSpc>
                <a:spcPct val="100000"/>
              </a:lnSpc>
              <a:spcBef>
                <a:spcPct val="0"/>
              </a:spcBef>
              <a:spcAft>
                <a:spcPct val="0"/>
              </a:spcAft>
              <a:buClrTx/>
              <a:buSzTx/>
              <a:buFont typeface="Arial" pitchFamily="34" charset="0"/>
              <a:buNone/>
              <a:tabLst/>
            </a:pPr>
            <a:r>
              <a:rPr kumimoji="0" lang="fr-FR" b="0" i="1"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rPr>
              <a:t>Grand dictionnaire Ricci de la langue chinoise </a:t>
            </a:r>
            <a:r>
              <a:rPr kumimoji="0" lang="fr-FR" b="0"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rPr>
              <a:t>(2001)</a:t>
            </a:r>
            <a:endParaRPr kumimoji="0" lang="fr-FR" b="0" i="1"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endParaRPr>
          </a:p>
        </p:txBody>
      </p:sp>
      <p:sp>
        <p:nvSpPr>
          <p:cNvPr id="10" name="ZoneTexte 9">
            <a:extLst>
              <a:ext uri="{FF2B5EF4-FFF2-40B4-BE49-F238E27FC236}">
                <a16:creationId xmlns:a16="http://schemas.microsoft.com/office/drawing/2014/main" id="{D2B54B5D-74A6-2E4F-8B5C-DA7F016F7D67}"/>
              </a:ext>
            </a:extLst>
          </p:cNvPr>
          <p:cNvSpPr txBox="1"/>
          <p:nvPr/>
        </p:nvSpPr>
        <p:spPr>
          <a:xfrm>
            <a:off x="5119891" y="1288634"/>
            <a:ext cx="3042872" cy="751561"/>
          </a:xfrm>
          <a:prstGeom prst="rect">
            <a:avLst/>
          </a:prstGeom>
        </p:spPr>
        <p:txBody>
          <a:bodyPr vert="horz" wrap="square" lIns="91440" tIns="45720" rIns="91440" bIns="45720" rtlCol="0">
            <a:normAutofit/>
          </a:bodyPr>
          <a:lstStyle/>
          <a:p>
            <a:pPr eaLnBrk="0" hangingPunct="0"/>
            <a:r>
              <a:rPr lang="fr-FR" altLang="zh-TW" dirty="0">
                <a:solidFill>
                  <a:srgbClr val="808080"/>
                </a:solidFill>
                <a:latin typeface="Calibri" pitchFamily="34" charset="0"/>
                <a:ea typeface="Calibri" pitchFamily="34" charset="0"/>
                <a:cs typeface="Times New Roman" pitchFamily="18" charset="0"/>
              </a:rPr>
              <a:t>《</a:t>
            </a:r>
            <a:r>
              <a:rPr lang="zh-TW" altLang="fr-FR" dirty="0">
                <a:solidFill>
                  <a:srgbClr val="808080"/>
                </a:solidFill>
                <a:latin typeface="Calibri" pitchFamily="34" charset="0"/>
                <a:ea typeface="Calibri" pitchFamily="34" charset="0"/>
                <a:cs typeface="Times New Roman" pitchFamily="18" charset="0"/>
              </a:rPr>
              <a:t>多功能成语词典</a:t>
            </a:r>
            <a:r>
              <a:rPr lang="fr-FR" altLang="zh-TW" dirty="0">
                <a:solidFill>
                  <a:srgbClr val="808080"/>
                </a:solidFill>
                <a:latin typeface="Calibri" pitchFamily="34" charset="0"/>
                <a:ea typeface="Calibri" pitchFamily="34" charset="0"/>
                <a:cs typeface="Times New Roman" pitchFamily="18" charset="0"/>
              </a:rPr>
              <a:t>》</a:t>
            </a:r>
            <a:r>
              <a:rPr lang="fr-FR" altLang="zh-TW" i="1" dirty="0">
                <a:solidFill>
                  <a:srgbClr val="808080"/>
                </a:solidFill>
                <a:latin typeface="Calibri" pitchFamily="34" charset="0"/>
                <a:ea typeface="Calibri" pitchFamily="34" charset="0"/>
                <a:cs typeface="Times New Roman" pitchFamily="18" charset="0"/>
              </a:rPr>
              <a:t> </a:t>
            </a:r>
            <a:r>
              <a:rPr lang="fr-FR" i="1" dirty="0" err="1">
                <a:solidFill>
                  <a:srgbClr val="808080"/>
                </a:solidFill>
                <a:latin typeface="Calibri" pitchFamily="34" charset="0"/>
                <a:ea typeface="Calibri" pitchFamily="34" charset="0"/>
                <a:cs typeface="Times New Roman" pitchFamily="18" charset="0"/>
              </a:rPr>
              <a:t>Duogongneng</a:t>
            </a:r>
            <a:r>
              <a:rPr lang="fr-FR" i="1" dirty="0">
                <a:solidFill>
                  <a:srgbClr val="808080"/>
                </a:solidFill>
                <a:latin typeface="Calibri" pitchFamily="34" charset="0"/>
                <a:ea typeface="Calibri" pitchFamily="34" charset="0"/>
                <a:cs typeface="Times New Roman" pitchFamily="18" charset="0"/>
              </a:rPr>
              <a:t> </a:t>
            </a:r>
            <a:r>
              <a:rPr lang="fr-FR" i="1" dirty="0" err="1">
                <a:solidFill>
                  <a:srgbClr val="808080"/>
                </a:solidFill>
                <a:latin typeface="Calibri" pitchFamily="34" charset="0"/>
                <a:ea typeface="Calibri" pitchFamily="34" charset="0"/>
                <a:cs typeface="Times New Roman" pitchFamily="18" charset="0"/>
              </a:rPr>
              <a:t>Chengyu</a:t>
            </a:r>
            <a:r>
              <a:rPr lang="fr-FR" i="1" dirty="0">
                <a:solidFill>
                  <a:srgbClr val="808080"/>
                </a:solidFill>
                <a:latin typeface="Calibri" pitchFamily="34" charset="0"/>
                <a:ea typeface="Calibri" pitchFamily="34" charset="0"/>
                <a:cs typeface="Times New Roman" pitchFamily="18" charset="0"/>
              </a:rPr>
              <a:t> </a:t>
            </a:r>
            <a:r>
              <a:rPr lang="fr-FR" i="1" dirty="0" err="1">
                <a:solidFill>
                  <a:srgbClr val="808080"/>
                </a:solidFill>
                <a:latin typeface="Calibri" pitchFamily="34" charset="0"/>
                <a:ea typeface="Calibri" pitchFamily="34" charset="0"/>
                <a:cs typeface="Times New Roman" pitchFamily="18" charset="0"/>
              </a:rPr>
              <a:t>Cidian</a:t>
            </a:r>
            <a:endParaRPr kumimoji="0" lang="fr-FR" b="0" i="1"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endParaRPr>
          </a:p>
        </p:txBody>
      </p:sp>
    </p:spTree>
    <p:extLst>
      <p:ext uri="{BB962C8B-B14F-4D97-AF65-F5344CB8AC3E}">
        <p14:creationId xmlns:p14="http://schemas.microsoft.com/office/powerpoint/2010/main" val="2749049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Une image contenant texte, reçu&#10;&#10;Description générée automatiquement">
            <a:extLst>
              <a:ext uri="{FF2B5EF4-FFF2-40B4-BE49-F238E27FC236}">
                <a16:creationId xmlns:a16="http://schemas.microsoft.com/office/drawing/2014/main" id="{ACFDA466-5AAD-4A56-B497-AB1D049CC3E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637168"/>
            <a:ext cx="8229600" cy="2452027"/>
          </a:xfrm>
        </p:spPr>
      </p:pic>
      <p:sp>
        <p:nvSpPr>
          <p:cNvPr id="3" name="Titre 2">
            <a:extLst>
              <a:ext uri="{FF2B5EF4-FFF2-40B4-BE49-F238E27FC236}">
                <a16:creationId xmlns:a16="http://schemas.microsoft.com/office/drawing/2014/main" id="{615C0DA5-0CBC-4921-A582-65A3DA45DEF3}"/>
              </a:ext>
            </a:extLst>
          </p:cNvPr>
          <p:cNvSpPr>
            <a:spLocks noGrp="1"/>
          </p:cNvSpPr>
          <p:nvPr>
            <p:ph type="title"/>
          </p:nvPr>
        </p:nvSpPr>
        <p:spPr/>
        <p:txBody>
          <a:bodyPr/>
          <a:lstStyle/>
          <a:p>
            <a:r>
              <a:rPr lang="zh-CN" altLang="fr-FR" sz="3200" b="0" dirty="0">
                <a:latin typeface="Heiti TC Light" panose="02000000000000000000" pitchFamily="2" charset="-128"/>
                <a:ea typeface="Heiti TC Light" panose="02000000000000000000" pitchFamily="2" charset="-128"/>
              </a:rPr>
              <a:t>三顾茅庐</a:t>
            </a:r>
            <a:r>
              <a:rPr lang="zh-CN" altLang="fr-FR" sz="3200" dirty="0"/>
              <a:t> </a:t>
            </a:r>
            <a:r>
              <a:rPr lang="fr-BE" altLang="zh-CN" sz="3200" dirty="0"/>
              <a:t>: </a:t>
            </a:r>
            <a:r>
              <a:rPr lang="fr-FR" altLang="zh-CN" sz="3200" dirty="0"/>
              <a:t>《</a:t>
            </a:r>
            <a:r>
              <a:rPr lang="zh-CN" altLang="fr-FR" sz="3200" b="0" dirty="0">
                <a:latin typeface="Heiti TC Light" panose="02000000000000000000" pitchFamily="2" charset="-128"/>
                <a:ea typeface="Heiti TC Light" panose="02000000000000000000" pitchFamily="2" charset="-128"/>
              </a:rPr>
              <a:t>汉法成语词典</a:t>
            </a:r>
            <a:r>
              <a:rPr lang="fr-FR" altLang="zh-CN" sz="3200" b="0" dirty="0">
                <a:latin typeface="Heiti TC Light" panose="02000000000000000000" pitchFamily="2" charset="-128"/>
                <a:ea typeface="Heiti TC Light" panose="02000000000000000000" pitchFamily="2" charset="-128"/>
              </a:rPr>
              <a:t>》</a:t>
            </a:r>
            <a:r>
              <a:rPr lang="fr-BE" altLang="zh-CN" sz="3200" dirty="0"/>
              <a:t> </a:t>
            </a:r>
            <a:r>
              <a:rPr lang="fr-BE" altLang="zh-CN" sz="3200" i="1" dirty="0"/>
              <a:t>Dictionnaire de </a:t>
            </a:r>
            <a:r>
              <a:rPr lang="fr-BE" altLang="zh-CN" sz="3200" i="1" dirty="0" err="1"/>
              <a:t>chengyu</a:t>
            </a:r>
            <a:r>
              <a:rPr lang="fr-BE" altLang="zh-CN" sz="3200" i="1" dirty="0"/>
              <a:t> </a:t>
            </a:r>
            <a:r>
              <a:rPr lang="fr-BE" altLang="zh-CN" sz="3200" dirty="0"/>
              <a:t>(Doan &amp; </a:t>
            </a:r>
            <a:r>
              <a:rPr lang="fr-BE" altLang="zh-CN" sz="3200" dirty="0" err="1"/>
              <a:t>Weng</a:t>
            </a:r>
            <a:r>
              <a:rPr lang="fr-BE" altLang="zh-CN" sz="3200" dirty="0"/>
              <a:t> 1999 : 11)</a:t>
            </a:r>
            <a:endParaRPr lang="fr-BE" sz="3200" dirty="0"/>
          </a:p>
        </p:txBody>
      </p:sp>
      <p:sp>
        <p:nvSpPr>
          <p:cNvPr id="5" name="Espace réservé du numéro de diapositive 4">
            <a:extLst>
              <a:ext uri="{FF2B5EF4-FFF2-40B4-BE49-F238E27FC236}">
                <a16:creationId xmlns:a16="http://schemas.microsoft.com/office/drawing/2014/main" id="{EE458904-DA82-4C06-BA84-73591931B61E}"/>
              </a:ext>
            </a:extLst>
          </p:cNvPr>
          <p:cNvSpPr>
            <a:spLocks noGrp="1"/>
          </p:cNvSpPr>
          <p:nvPr>
            <p:ph type="sldNum" sz="quarter" idx="16"/>
          </p:nvPr>
        </p:nvSpPr>
        <p:spPr/>
        <p:txBody>
          <a:bodyPr/>
          <a:lstStyle/>
          <a:p>
            <a:pPr>
              <a:defRPr/>
            </a:pPr>
            <a:fld id="{B27E66B0-5CBE-4E0A-A5C6-DF540FEFB54A}" type="slidenum">
              <a:rPr lang="fr-BE" smtClean="0"/>
              <a:pPr>
                <a:defRPr/>
              </a:pPr>
              <a:t>13</a:t>
            </a:fld>
            <a:endParaRPr lang="fr-BE" dirty="0"/>
          </a:p>
        </p:txBody>
      </p:sp>
      <p:sp>
        <p:nvSpPr>
          <p:cNvPr id="6" name="Espace réservé du pied de page 5">
            <a:extLst>
              <a:ext uri="{FF2B5EF4-FFF2-40B4-BE49-F238E27FC236}">
                <a16:creationId xmlns:a16="http://schemas.microsoft.com/office/drawing/2014/main" id="{2EAFC506-0A2B-44CA-914C-F280B7D9CF32}"/>
              </a:ext>
            </a:extLst>
          </p:cNvPr>
          <p:cNvSpPr>
            <a:spLocks noGrp="1"/>
          </p:cNvSpPr>
          <p:nvPr>
            <p:ph type="ftr" sz="quarter" idx="17"/>
          </p:nvPr>
        </p:nvSpPr>
        <p:spPr/>
        <p:txBody>
          <a:bodyPr/>
          <a:lstStyle/>
          <a:p>
            <a:pPr fontAlgn="base">
              <a:spcBef>
                <a:spcPct val="0"/>
              </a:spcBef>
              <a:spcAft>
                <a:spcPct val="0"/>
              </a:spcAft>
            </a:pPr>
            <a:r>
              <a:rPr lang="fr-BE" sz="1400" dirty="0"/>
              <a:t>Kevin HENRY &amp; Manon HAYETTE|     Service CELTRAD</a:t>
            </a:r>
          </a:p>
        </p:txBody>
      </p:sp>
    </p:spTree>
    <p:extLst>
      <p:ext uri="{BB962C8B-B14F-4D97-AF65-F5344CB8AC3E}">
        <p14:creationId xmlns:p14="http://schemas.microsoft.com/office/powerpoint/2010/main" val="2235354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4BC3252-5CB9-4E7D-8CCE-C7F6597BC1F6}"/>
              </a:ext>
            </a:extLst>
          </p:cNvPr>
          <p:cNvSpPr>
            <a:spLocks noGrp="1"/>
          </p:cNvSpPr>
          <p:nvPr>
            <p:ph type="title"/>
          </p:nvPr>
        </p:nvSpPr>
        <p:spPr/>
        <p:txBody>
          <a:bodyPr/>
          <a:lstStyle/>
          <a:p>
            <a:r>
              <a:rPr lang="zh-CN" altLang="fr-FR" sz="3100" b="0" dirty="0">
                <a:latin typeface="Heiti TC Light" panose="02000000000000000000" pitchFamily="2" charset="-128"/>
                <a:ea typeface="Heiti TC Light" panose="02000000000000000000" pitchFamily="2" charset="-128"/>
              </a:rPr>
              <a:t>三顾茅庐</a:t>
            </a:r>
            <a:r>
              <a:rPr lang="zh-CN" altLang="fr-FR" sz="3100" dirty="0"/>
              <a:t> </a:t>
            </a:r>
            <a:r>
              <a:rPr lang="fr-BE" altLang="zh-CN" sz="3100" dirty="0"/>
              <a:t>: </a:t>
            </a:r>
            <a:r>
              <a:rPr lang="fr-FR" altLang="zh-CN" sz="3100" b="0" dirty="0">
                <a:latin typeface="Heiti TC Light" panose="02000000000000000000" pitchFamily="2" charset="-128"/>
                <a:ea typeface="Heiti TC Light" panose="02000000000000000000" pitchFamily="2" charset="-128"/>
              </a:rPr>
              <a:t>《</a:t>
            </a:r>
            <a:r>
              <a:rPr lang="zh-CN" altLang="fr-FR" sz="3100" b="0" dirty="0">
                <a:latin typeface="Heiti TC Light" panose="02000000000000000000" pitchFamily="2" charset="-128"/>
                <a:ea typeface="Heiti TC Light" panose="02000000000000000000" pitchFamily="2" charset="-128"/>
              </a:rPr>
              <a:t>汉法大词典</a:t>
            </a:r>
            <a:r>
              <a:rPr lang="fr-FR" altLang="zh-CN" sz="3100" b="0" dirty="0">
                <a:latin typeface="Heiti TC Light" panose="02000000000000000000" pitchFamily="2" charset="-128"/>
                <a:ea typeface="Heiti TC Light" panose="02000000000000000000" pitchFamily="2" charset="-128"/>
              </a:rPr>
              <a:t>》</a:t>
            </a:r>
            <a:r>
              <a:rPr lang="zh-CN" altLang="fr-FR" sz="3100" dirty="0"/>
              <a:t> </a:t>
            </a:r>
            <a:r>
              <a:rPr lang="fr-BE" altLang="zh-CN" sz="3100" i="1" dirty="0"/>
              <a:t>Grand dictionnaire chinois-français contemporain </a:t>
            </a:r>
            <a:r>
              <a:rPr lang="fr-BE" altLang="zh-CN" sz="3100" dirty="0"/>
              <a:t>(2014 : 1327–28)</a:t>
            </a:r>
            <a:endParaRPr lang="fr-BE" sz="3100" dirty="0"/>
          </a:p>
        </p:txBody>
      </p:sp>
      <p:sp>
        <p:nvSpPr>
          <p:cNvPr id="5" name="Espace réservé du numéro de diapositive 4">
            <a:extLst>
              <a:ext uri="{FF2B5EF4-FFF2-40B4-BE49-F238E27FC236}">
                <a16:creationId xmlns:a16="http://schemas.microsoft.com/office/drawing/2014/main" id="{1C227423-9ECC-474E-92A7-CD23EB3C1F7D}"/>
              </a:ext>
            </a:extLst>
          </p:cNvPr>
          <p:cNvSpPr>
            <a:spLocks noGrp="1"/>
          </p:cNvSpPr>
          <p:nvPr>
            <p:ph type="sldNum" sz="quarter" idx="16"/>
          </p:nvPr>
        </p:nvSpPr>
        <p:spPr/>
        <p:txBody>
          <a:bodyPr/>
          <a:lstStyle/>
          <a:p>
            <a:pPr>
              <a:defRPr/>
            </a:pPr>
            <a:fld id="{B27E66B0-5CBE-4E0A-A5C6-DF540FEFB54A}" type="slidenum">
              <a:rPr lang="fr-BE" smtClean="0"/>
              <a:pPr>
                <a:defRPr/>
              </a:pPr>
              <a:t>14</a:t>
            </a:fld>
            <a:endParaRPr lang="fr-BE" dirty="0"/>
          </a:p>
        </p:txBody>
      </p:sp>
      <p:sp>
        <p:nvSpPr>
          <p:cNvPr id="6" name="Espace réservé du pied de page 5">
            <a:extLst>
              <a:ext uri="{FF2B5EF4-FFF2-40B4-BE49-F238E27FC236}">
                <a16:creationId xmlns:a16="http://schemas.microsoft.com/office/drawing/2014/main" id="{08D45C66-DEDF-4901-8D35-37E8CEE2C997}"/>
              </a:ext>
            </a:extLst>
          </p:cNvPr>
          <p:cNvSpPr>
            <a:spLocks noGrp="1"/>
          </p:cNvSpPr>
          <p:nvPr>
            <p:ph type="ftr" sz="quarter" idx="17"/>
          </p:nvPr>
        </p:nvSpPr>
        <p:spPr/>
        <p:txBody>
          <a:bodyPr/>
          <a:lstStyle/>
          <a:p>
            <a:pPr fontAlgn="base">
              <a:spcBef>
                <a:spcPct val="0"/>
              </a:spcBef>
              <a:spcAft>
                <a:spcPct val="0"/>
              </a:spcAft>
            </a:pPr>
            <a:r>
              <a:rPr lang="fr-BE" sz="1400" dirty="0"/>
              <a:t>Kevin HENRY &amp; Manon HAYETTE|     Service CELTRAD</a:t>
            </a:r>
          </a:p>
        </p:txBody>
      </p:sp>
      <p:pic>
        <p:nvPicPr>
          <p:cNvPr id="2" name="Espace réservé du contenu 1">
            <a:extLst>
              <a:ext uri="{FF2B5EF4-FFF2-40B4-BE49-F238E27FC236}">
                <a16:creationId xmlns:a16="http://schemas.microsoft.com/office/drawing/2014/main" id="{7F4F2BD3-A814-5A4E-81E2-A03CCF01C2B7}"/>
              </a:ext>
            </a:extLst>
          </p:cNvPr>
          <p:cNvPicPr>
            <a:picLocks noGrp="1" noChangeAspect="1"/>
          </p:cNvPicPr>
          <p:nvPr>
            <p:ph idx="1"/>
          </p:nvPr>
        </p:nvPicPr>
        <p:blipFill>
          <a:blip r:embed="rId2"/>
          <a:stretch>
            <a:fillRect/>
          </a:stretch>
        </p:blipFill>
        <p:spPr>
          <a:xfrm>
            <a:off x="457200" y="2156034"/>
            <a:ext cx="8229600" cy="2114986"/>
          </a:xfrm>
          <a:prstGeom prst="rect">
            <a:avLst/>
          </a:prstGeom>
        </p:spPr>
      </p:pic>
      <p:pic>
        <p:nvPicPr>
          <p:cNvPr id="8" name="Image 7">
            <a:extLst>
              <a:ext uri="{FF2B5EF4-FFF2-40B4-BE49-F238E27FC236}">
                <a16:creationId xmlns:a16="http://schemas.microsoft.com/office/drawing/2014/main" id="{68D444F5-8330-7249-B403-582AE266AFA1}"/>
              </a:ext>
            </a:extLst>
          </p:cNvPr>
          <p:cNvPicPr>
            <a:picLocks noChangeAspect="1"/>
          </p:cNvPicPr>
          <p:nvPr/>
        </p:nvPicPr>
        <p:blipFill>
          <a:blip r:embed="rId3"/>
          <a:stretch>
            <a:fillRect/>
          </a:stretch>
        </p:blipFill>
        <p:spPr>
          <a:xfrm>
            <a:off x="457198" y="4431444"/>
            <a:ext cx="8229601" cy="1006679"/>
          </a:xfrm>
          <a:prstGeom prst="rect">
            <a:avLst/>
          </a:prstGeom>
        </p:spPr>
      </p:pic>
    </p:spTree>
    <p:extLst>
      <p:ext uri="{BB962C8B-B14F-4D97-AF65-F5344CB8AC3E}">
        <p14:creationId xmlns:p14="http://schemas.microsoft.com/office/powerpoint/2010/main" val="2392623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A5F20E6-5DA0-FE4F-98CB-4E7887176688}"/>
              </a:ext>
            </a:extLst>
          </p:cNvPr>
          <p:cNvSpPr>
            <a:spLocks noGrp="1"/>
          </p:cNvSpPr>
          <p:nvPr>
            <p:ph idx="1"/>
          </p:nvPr>
        </p:nvSpPr>
        <p:spPr/>
        <p:txBody>
          <a:bodyPr/>
          <a:lstStyle/>
          <a:p>
            <a:pPr marL="457200" indent="-457200">
              <a:buFont typeface="Arial" panose="020B0604020202020204" pitchFamily="34" charset="0"/>
              <a:buChar char="•"/>
            </a:pPr>
            <a:r>
              <a:rPr lang="fr-FR" dirty="0"/>
              <a:t>Étude sur corpus : </a:t>
            </a:r>
            <a:r>
              <a:rPr lang="fr-FR" i="1" dirty="0" err="1"/>
              <a:t>Chinese</a:t>
            </a:r>
            <a:r>
              <a:rPr lang="fr-FR" i="1" dirty="0"/>
              <a:t> Internet Corpus</a:t>
            </a:r>
            <a:r>
              <a:rPr lang="fr-FR" dirty="0"/>
              <a:t>, 280 millions </a:t>
            </a:r>
            <a:r>
              <a:rPr lang="fr-FR" dirty="0" err="1"/>
              <a:t>tokens</a:t>
            </a:r>
            <a:r>
              <a:rPr lang="fr-FR" dirty="0"/>
              <a:t> (</a:t>
            </a:r>
            <a:r>
              <a:rPr lang="fr-FR" dirty="0" err="1"/>
              <a:t>Sharoff</a:t>
            </a:r>
            <a:r>
              <a:rPr lang="fr-FR" dirty="0"/>
              <a:t>, 2005)</a:t>
            </a:r>
          </a:p>
        </p:txBody>
      </p:sp>
      <p:sp>
        <p:nvSpPr>
          <p:cNvPr id="3" name="Titre 2">
            <a:extLst>
              <a:ext uri="{FF2B5EF4-FFF2-40B4-BE49-F238E27FC236}">
                <a16:creationId xmlns:a16="http://schemas.microsoft.com/office/drawing/2014/main" id="{4146FDCB-65BE-F846-AAE1-0AAAC2F537B4}"/>
              </a:ext>
            </a:extLst>
          </p:cNvPr>
          <p:cNvSpPr>
            <a:spLocks noGrp="1"/>
          </p:cNvSpPr>
          <p:nvPr>
            <p:ph type="title"/>
          </p:nvPr>
        </p:nvSpPr>
        <p:spPr/>
        <p:txBody>
          <a:bodyPr/>
          <a:lstStyle/>
          <a:p>
            <a:r>
              <a:rPr lang="fr-FR" dirty="0"/>
              <a:t>Proposition d’amélioration</a:t>
            </a:r>
          </a:p>
        </p:txBody>
      </p:sp>
      <p:sp>
        <p:nvSpPr>
          <p:cNvPr id="4" name="Espace réservé du numéro de diapositive 3">
            <a:extLst>
              <a:ext uri="{FF2B5EF4-FFF2-40B4-BE49-F238E27FC236}">
                <a16:creationId xmlns:a16="http://schemas.microsoft.com/office/drawing/2014/main" id="{4E7905BE-DCDC-3947-95BB-A9391AE6A4B1}"/>
              </a:ext>
            </a:extLst>
          </p:cNvPr>
          <p:cNvSpPr>
            <a:spLocks noGrp="1"/>
          </p:cNvSpPr>
          <p:nvPr>
            <p:ph type="sldNum" sz="quarter" idx="10"/>
          </p:nvPr>
        </p:nvSpPr>
        <p:spPr/>
        <p:txBody>
          <a:bodyPr/>
          <a:lstStyle/>
          <a:p>
            <a:pPr>
              <a:defRPr/>
            </a:pPr>
            <a:fld id="{E84D0D07-BA6C-4CE2-85E1-215477AE30BF}" type="slidenum">
              <a:rPr lang="fr-BE" smtClean="0"/>
              <a:pPr>
                <a:defRPr/>
              </a:pPr>
              <a:t>15</a:t>
            </a:fld>
            <a:endParaRPr lang="fr-BE" dirty="0"/>
          </a:p>
        </p:txBody>
      </p:sp>
      <p:sp>
        <p:nvSpPr>
          <p:cNvPr id="5" name="Espace réservé du pied de page 4">
            <a:extLst>
              <a:ext uri="{FF2B5EF4-FFF2-40B4-BE49-F238E27FC236}">
                <a16:creationId xmlns:a16="http://schemas.microsoft.com/office/drawing/2014/main" id="{66041AAA-789F-6042-B6C1-D099F13FB4C4}"/>
              </a:ext>
            </a:extLst>
          </p:cNvPr>
          <p:cNvSpPr>
            <a:spLocks noGrp="1"/>
          </p:cNvSpPr>
          <p:nvPr>
            <p:ph type="ftr" sz="quarter" idx="11"/>
          </p:nvPr>
        </p:nvSpPr>
        <p:spPr/>
        <p:txBody>
          <a:bodyPr/>
          <a:lstStyle/>
          <a:p>
            <a:pPr fontAlgn="base">
              <a:spcBef>
                <a:spcPct val="0"/>
              </a:spcBef>
              <a:spcAft>
                <a:spcPct val="0"/>
              </a:spcAft>
            </a:pPr>
            <a:r>
              <a:rPr lang="fr-BE" sz="1400" dirty="0"/>
              <a:t>Kevin HENRY &amp; Manon HAYETTE|     Service CELTRAD</a:t>
            </a:r>
          </a:p>
        </p:txBody>
      </p:sp>
    </p:spTree>
    <p:extLst>
      <p:ext uri="{BB962C8B-B14F-4D97-AF65-F5344CB8AC3E}">
        <p14:creationId xmlns:p14="http://schemas.microsoft.com/office/powerpoint/2010/main" val="3029511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95FA1B3-B409-4182-892C-02D87DF676E7}"/>
              </a:ext>
            </a:extLst>
          </p:cNvPr>
          <p:cNvSpPr>
            <a:spLocks noGrp="1"/>
          </p:cNvSpPr>
          <p:nvPr>
            <p:ph idx="1"/>
          </p:nvPr>
        </p:nvSpPr>
        <p:spPr/>
        <p:txBody>
          <a:bodyPr>
            <a:normAutofit lnSpcReduction="10000"/>
          </a:bodyPr>
          <a:lstStyle/>
          <a:p>
            <a:pPr marL="457200" indent="-457200" algn="just">
              <a:buFont typeface="Arial" panose="020B0604020202020204" pitchFamily="34" charset="0"/>
              <a:buChar char="•"/>
            </a:pPr>
            <a:r>
              <a:rPr lang="fr-BE" dirty="0"/>
              <a:t>95 attestations de </a:t>
            </a:r>
            <a:r>
              <a:rPr lang="zh-CN" altLang="fr-FR" dirty="0">
                <a:latin typeface="Heiti TC Light" panose="02000000000000000000" pitchFamily="2" charset="-128"/>
                <a:ea typeface="Heiti TC Light" panose="02000000000000000000" pitchFamily="2" charset="-128"/>
              </a:rPr>
              <a:t>半斤八两</a:t>
            </a:r>
            <a:endParaRPr lang="fr-BE" altLang="zh-CN" dirty="0">
              <a:latin typeface="Heiti TC Light" panose="02000000000000000000" pitchFamily="2" charset="-128"/>
              <a:ea typeface="Heiti TC Light" panose="02000000000000000000" pitchFamily="2" charset="-128"/>
            </a:endParaRPr>
          </a:p>
          <a:p>
            <a:pPr marL="457200" indent="-457200" algn="just">
              <a:buFont typeface="Arial" panose="020B0604020202020204" pitchFamily="34" charset="0"/>
              <a:buChar char="•"/>
            </a:pPr>
            <a:r>
              <a:rPr lang="fr-BE" dirty="0"/>
              <a:t>Le plus fréquemment introduit par le verbe copule </a:t>
            </a:r>
            <a:r>
              <a:rPr lang="zh-CN" altLang="fr-FR" dirty="0">
                <a:latin typeface="Heiti TC Light" panose="02000000000000000000" pitchFamily="2" charset="-128"/>
                <a:ea typeface="Heiti TC Light" panose="02000000000000000000" pitchFamily="2" charset="-128"/>
              </a:rPr>
              <a:t>是</a:t>
            </a:r>
            <a:r>
              <a:rPr lang="fr-BE" altLang="zh-CN" dirty="0"/>
              <a:t> </a:t>
            </a:r>
            <a:r>
              <a:rPr lang="fr-BE" altLang="zh-CN" i="1" dirty="0" err="1"/>
              <a:t>shì</a:t>
            </a:r>
            <a:r>
              <a:rPr lang="fr-FR" altLang="zh-CN" dirty="0"/>
              <a:t>, qui marque une identité entre un sujet et son attribut.</a:t>
            </a:r>
          </a:p>
          <a:p>
            <a:pPr algn="just"/>
            <a:endParaRPr lang="fr-BE" altLang="zh-CN" dirty="0"/>
          </a:p>
          <a:p>
            <a:pPr marL="457200" indent="-457200" algn="just">
              <a:buFont typeface="Arial" panose="020B0604020202020204" pitchFamily="34" charset="0"/>
              <a:buChar char="•"/>
            </a:pPr>
            <a:r>
              <a:rPr lang="fr-BE" dirty="0" err="1">
                <a:latin typeface="Heiti TC Light" panose="02000000000000000000" pitchFamily="2" charset="-128"/>
                <a:ea typeface="Heiti TC Light" panose="02000000000000000000" pitchFamily="2" charset="-128"/>
              </a:rPr>
              <a:t>我看你们俩是</a:t>
            </a:r>
            <a:r>
              <a:rPr lang="fr-BE" u="sng" dirty="0" err="1">
                <a:latin typeface="Heiti TC Light" panose="02000000000000000000" pitchFamily="2" charset="-128"/>
                <a:ea typeface="Heiti TC Light" panose="02000000000000000000" pitchFamily="2" charset="-128"/>
              </a:rPr>
              <a:t>半斤八两</a:t>
            </a:r>
            <a:r>
              <a:rPr lang="zh-CN" altLang="fr-FR" dirty="0">
                <a:latin typeface="Heiti TC Light" panose="02000000000000000000" pitchFamily="2" charset="-128"/>
                <a:ea typeface="Heiti TC Light" panose="02000000000000000000" pitchFamily="2" charset="-128"/>
              </a:rPr>
              <a:t>，一个埋怨，一个不说话。</a:t>
            </a:r>
            <a:r>
              <a:rPr lang="fr-FR" altLang="zh-CN" dirty="0">
                <a:latin typeface="Heiti TC Light" panose="02000000000000000000" pitchFamily="2" charset="-128"/>
                <a:ea typeface="Heiti TC Light" panose="02000000000000000000" pitchFamily="2" charset="-128"/>
              </a:rPr>
              <a:t>(</a:t>
            </a:r>
            <a:r>
              <a:rPr lang="fr-FR" i="1" dirty="0">
                <a:latin typeface="+mn-lt"/>
                <a:ea typeface="Heiti TC Light" panose="02000000000000000000" pitchFamily="2" charset="-128"/>
              </a:rPr>
              <a:t>Pour moi, vous êtes tous les deux </a:t>
            </a:r>
            <a:r>
              <a:rPr lang="fr-FR" i="1" u="sng" dirty="0">
                <a:latin typeface="+mn-lt"/>
                <a:ea typeface="Heiti TC Light" panose="02000000000000000000" pitchFamily="2" charset="-128"/>
              </a:rPr>
              <a:t>du pareil au même</a:t>
            </a:r>
            <a:r>
              <a:rPr lang="fr-FR" i="1" dirty="0">
                <a:latin typeface="+mn-lt"/>
                <a:ea typeface="Heiti TC Light" panose="02000000000000000000" pitchFamily="2" charset="-128"/>
              </a:rPr>
              <a:t> : quand l’un se plaint, l’autre se tait.</a:t>
            </a:r>
            <a:r>
              <a:rPr lang="fr-FR" dirty="0">
                <a:latin typeface="+mn-lt"/>
                <a:ea typeface="Heiti TC Light" panose="02000000000000000000" pitchFamily="2" charset="-128"/>
              </a:rPr>
              <a:t>)</a:t>
            </a:r>
            <a:endParaRPr lang="fr-BE" dirty="0">
              <a:latin typeface="+mn-lt"/>
              <a:ea typeface="Heiti TC Light" panose="02000000000000000000" pitchFamily="2" charset="-128"/>
            </a:endParaRPr>
          </a:p>
        </p:txBody>
      </p:sp>
      <p:sp>
        <p:nvSpPr>
          <p:cNvPr id="3" name="Titre 2">
            <a:extLst>
              <a:ext uri="{FF2B5EF4-FFF2-40B4-BE49-F238E27FC236}">
                <a16:creationId xmlns:a16="http://schemas.microsoft.com/office/drawing/2014/main" id="{0E5D26B5-242D-4419-90A6-4ABB3D858F9C}"/>
              </a:ext>
            </a:extLst>
          </p:cNvPr>
          <p:cNvSpPr>
            <a:spLocks noGrp="1"/>
          </p:cNvSpPr>
          <p:nvPr>
            <p:ph type="title"/>
          </p:nvPr>
        </p:nvSpPr>
        <p:spPr/>
        <p:txBody>
          <a:bodyPr/>
          <a:lstStyle/>
          <a:p>
            <a:r>
              <a:rPr lang="fr-BE" dirty="0"/>
              <a:t>Étude de corpus : </a:t>
            </a:r>
            <a:r>
              <a:rPr lang="zh-TW" altLang="fr-FR" b="0" dirty="0">
                <a:latin typeface="Heiti TC Light" panose="02000000000000000000" pitchFamily="2" charset="-128"/>
                <a:ea typeface="Heiti TC Light" panose="02000000000000000000" pitchFamily="2" charset="-128"/>
              </a:rPr>
              <a:t>半斤八两</a:t>
            </a:r>
            <a:endParaRPr lang="fr-BE" b="0" dirty="0">
              <a:latin typeface="Heiti TC Light" panose="02000000000000000000" pitchFamily="2" charset="-128"/>
              <a:ea typeface="Heiti TC Light" panose="02000000000000000000" pitchFamily="2" charset="-128"/>
            </a:endParaRPr>
          </a:p>
        </p:txBody>
      </p:sp>
      <p:sp>
        <p:nvSpPr>
          <p:cNvPr id="5" name="Espace réservé du numéro de diapositive 4">
            <a:extLst>
              <a:ext uri="{FF2B5EF4-FFF2-40B4-BE49-F238E27FC236}">
                <a16:creationId xmlns:a16="http://schemas.microsoft.com/office/drawing/2014/main" id="{6D5F141D-F093-409B-BF0C-1F9598EC999B}"/>
              </a:ext>
            </a:extLst>
          </p:cNvPr>
          <p:cNvSpPr>
            <a:spLocks noGrp="1"/>
          </p:cNvSpPr>
          <p:nvPr>
            <p:ph type="sldNum" sz="quarter" idx="16"/>
          </p:nvPr>
        </p:nvSpPr>
        <p:spPr/>
        <p:txBody>
          <a:bodyPr/>
          <a:lstStyle/>
          <a:p>
            <a:pPr>
              <a:defRPr/>
            </a:pPr>
            <a:fld id="{B27E66B0-5CBE-4E0A-A5C6-DF540FEFB54A}" type="slidenum">
              <a:rPr lang="fr-BE" smtClean="0"/>
              <a:pPr>
                <a:defRPr/>
              </a:pPr>
              <a:t>16</a:t>
            </a:fld>
            <a:endParaRPr lang="fr-BE" dirty="0"/>
          </a:p>
        </p:txBody>
      </p:sp>
      <p:sp>
        <p:nvSpPr>
          <p:cNvPr id="6" name="Espace réservé du pied de page 5">
            <a:extLst>
              <a:ext uri="{FF2B5EF4-FFF2-40B4-BE49-F238E27FC236}">
                <a16:creationId xmlns:a16="http://schemas.microsoft.com/office/drawing/2014/main" id="{229BFE24-B837-43BC-8BA1-CD39C3962668}"/>
              </a:ext>
            </a:extLst>
          </p:cNvPr>
          <p:cNvSpPr>
            <a:spLocks noGrp="1"/>
          </p:cNvSpPr>
          <p:nvPr>
            <p:ph type="ftr" sz="quarter" idx="17"/>
          </p:nvPr>
        </p:nvSpPr>
        <p:spPr/>
        <p:txBody>
          <a:bodyPr/>
          <a:lstStyle/>
          <a:p>
            <a:pPr fontAlgn="base">
              <a:spcBef>
                <a:spcPct val="0"/>
              </a:spcBef>
              <a:spcAft>
                <a:spcPct val="0"/>
              </a:spcAft>
            </a:pPr>
            <a:r>
              <a:rPr lang="fr-BE" dirty="0"/>
              <a:t>Kevin HENRY &amp; Manon HAYETTE|     Service CELTRAD</a:t>
            </a:r>
          </a:p>
        </p:txBody>
      </p:sp>
    </p:spTree>
    <p:extLst>
      <p:ext uri="{BB962C8B-B14F-4D97-AF65-F5344CB8AC3E}">
        <p14:creationId xmlns:p14="http://schemas.microsoft.com/office/powerpoint/2010/main" val="3010562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3AB83CF-1822-4319-B054-63601AEE60FC}"/>
              </a:ext>
            </a:extLst>
          </p:cNvPr>
          <p:cNvSpPr>
            <a:spLocks noGrp="1"/>
          </p:cNvSpPr>
          <p:nvPr>
            <p:ph idx="1"/>
          </p:nvPr>
        </p:nvSpPr>
        <p:spPr/>
        <p:txBody>
          <a:bodyPr>
            <a:normAutofit fontScale="85000" lnSpcReduction="10000"/>
          </a:bodyPr>
          <a:lstStyle/>
          <a:p>
            <a:pPr marL="457200" indent="-457200" algn="just">
              <a:buFont typeface="Arial" panose="020B0604020202020204" pitchFamily="34" charset="0"/>
              <a:buChar char="•"/>
            </a:pPr>
            <a:r>
              <a:rPr lang="fr-BE" sz="2800" dirty="0"/>
              <a:t>74 attestations de </a:t>
            </a:r>
            <a:r>
              <a:rPr lang="zh-CN" altLang="fr-FR" sz="2800" dirty="0">
                <a:latin typeface="Heiti TC Light" panose="02000000000000000000" pitchFamily="2" charset="-128"/>
                <a:ea typeface="Heiti TC Light" panose="02000000000000000000" pitchFamily="2" charset="-128"/>
              </a:rPr>
              <a:t>三顾茅庐</a:t>
            </a:r>
            <a:endParaRPr lang="fr-BE" altLang="zh-CN" sz="2800" dirty="0">
              <a:latin typeface="Heiti TC Light" panose="02000000000000000000" pitchFamily="2" charset="-128"/>
              <a:ea typeface="Heiti TC Light" panose="02000000000000000000" pitchFamily="2" charset="-128"/>
            </a:endParaRPr>
          </a:p>
          <a:p>
            <a:pPr marL="457200" indent="-457200" algn="just">
              <a:buFont typeface="Arial" panose="020B0604020202020204" pitchFamily="34" charset="0"/>
              <a:buChar char="•"/>
            </a:pPr>
            <a:r>
              <a:rPr lang="fr-BE" altLang="zh-CN" sz="2800" dirty="0"/>
              <a:t>Utilisé principalement dans une fonction syntagmatique ou prédicative, souvent avec une antonomase sur le personnage de </a:t>
            </a:r>
            <a:r>
              <a:rPr lang="fr-BE" altLang="zh-CN" sz="2800" dirty="0" err="1"/>
              <a:t>Zhuge</a:t>
            </a:r>
            <a:r>
              <a:rPr lang="fr-BE" altLang="zh-CN" sz="2800" dirty="0"/>
              <a:t> Liang.</a:t>
            </a:r>
          </a:p>
          <a:p>
            <a:pPr algn="just"/>
            <a:endParaRPr lang="fr-BE" altLang="zh-CN" sz="2800" dirty="0"/>
          </a:p>
          <a:p>
            <a:pPr marL="457200" indent="-457200" algn="just">
              <a:buFont typeface="Arial" panose="020B0604020202020204" pitchFamily="34" charset="0"/>
              <a:buChar char="•"/>
            </a:pPr>
            <a:r>
              <a:rPr lang="zh-CN" altLang="fr-FR" sz="2800" dirty="0">
                <a:latin typeface="Heiti TC Light" panose="02000000000000000000" pitchFamily="2" charset="-128"/>
                <a:ea typeface="Heiti TC Light" panose="02000000000000000000" pitchFamily="2" charset="-128"/>
              </a:rPr>
              <a:t>但不管是什么原因，虽然他们是“</a:t>
            </a:r>
            <a:r>
              <a:rPr lang="zh-CN" altLang="fr-FR" sz="2800" u="sng" dirty="0">
                <a:latin typeface="Heiti TC Light" panose="02000000000000000000" pitchFamily="2" charset="-128"/>
                <a:ea typeface="Heiti TC Light" panose="02000000000000000000" pitchFamily="2" charset="-128"/>
              </a:rPr>
              <a:t>三顾茅庐</a:t>
            </a:r>
            <a:r>
              <a:rPr lang="zh-CN" altLang="fr-FR" sz="2800" dirty="0">
                <a:latin typeface="Heiti TC Light" panose="02000000000000000000" pitchFamily="2" charset="-128"/>
                <a:ea typeface="Heiti TC Light" panose="02000000000000000000" pitchFamily="2" charset="-128"/>
              </a:rPr>
              <a:t>”，但却都是竹篮打水一场空。</a:t>
            </a:r>
            <a:r>
              <a:rPr lang="fr-BE" altLang="zh-CN" sz="2800" dirty="0">
                <a:latin typeface="Heiti TC Light" panose="02000000000000000000" pitchFamily="2" charset="-128"/>
                <a:ea typeface="Heiti TC Light" panose="02000000000000000000" pitchFamily="2" charset="-128"/>
              </a:rPr>
              <a:t>(</a:t>
            </a:r>
            <a:r>
              <a:rPr lang="fr-FR" altLang="zh-CN" sz="2800" i="1" dirty="0"/>
              <a:t>Peu importe la raison, bien qu’ils aient fait appel aux meilleurs talents, ce fut en pure perte.</a:t>
            </a:r>
            <a:r>
              <a:rPr lang="fr-FR" altLang="zh-CN" sz="2800" dirty="0"/>
              <a:t>)</a:t>
            </a:r>
            <a:endParaRPr lang="fr-FR" altLang="zh-CN" sz="2800" i="1" dirty="0"/>
          </a:p>
          <a:p>
            <a:pPr marL="457200" indent="-457200" algn="just">
              <a:buFont typeface="Arial" panose="020B0604020202020204" pitchFamily="34" charset="0"/>
              <a:buChar char="•"/>
            </a:pPr>
            <a:r>
              <a:rPr lang="zh-CN" altLang="fr-BE" sz="2800" dirty="0">
                <a:latin typeface="Heiti TC Light" panose="02000000000000000000" pitchFamily="2" charset="-128"/>
                <a:ea typeface="Heiti TC Light" panose="02000000000000000000" pitchFamily="2" charset="-128"/>
              </a:rPr>
              <a:t>真正的人才是诸葛亮</a:t>
            </a:r>
            <a:r>
              <a:rPr lang="zh-CN" altLang="fr-FR" sz="2800" dirty="0">
                <a:latin typeface="Heiti TC Light" panose="02000000000000000000" pitchFamily="2" charset="-128"/>
                <a:ea typeface="Heiti TC Light" panose="02000000000000000000" pitchFamily="2" charset="-128"/>
              </a:rPr>
              <a:t>，你不</a:t>
            </a:r>
            <a:r>
              <a:rPr lang="zh-CN" altLang="fr-FR" sz="2800" u="sng" dirty="0">
                <a:latin typeface="Heiti TC Light" panose="02000000000000000000" pitchFamily="2" charset="-128"/>
                <a:ea typeface="Heiti TC Light" panose="02000000000000000000" pitchFamily="2" charset="-128"/>
              </a:rPr>
              <a:t>三顾茅庐</a:t>
            </a:r>
            <a:r>
              <a:rPr lang="zh-CN" altLang="fr-FR" sz="2800" dirty="0">
                <a:latin typeface="Heiti TC Light" panose="02000000000000000000" pitchFamily="2" charset="-128"/>
                <a:ea typeface="Heiti TC Light" panose="02000000000000000000" pitchFamily="2" charset="-128"/>
              </a:rPr>
              <a:t>，他不会出山的。</a:t>
            </a:r>
            <a:r>
              <a:rPr lang="fr-BE" altLang="zh-CN" sz="2800" dirty="0">
                <a:latin typeface="Heiti TC Light" panose="02000000000000000000" pitchFamily="2" charset="-128"/>
                <a:ea typeface="Heiti TC Light" panose="02000000000000000000" pitchFamily="2" charset="-128"/>
              </a:rPr>
              <a:t>(</a:t>
            </a:r>
            <a:r>
              <a:rPr lang="fr-BE" altLang="zh-CN" sz="2800" i="1" dirty="0"/>
              <a:t>Les vrais talents sont comme </a:t>
            </a:r>
            <a:r>
              <a:rPr lang="fr-BE" altLang="zh-CN" sz="2800" i="1" dirty="0" err="1"/>
              <a:t>Zhuge</a:t>
            </a:r>
            <a:r>
              <a:rPr lang="fr-BE" altLang="zh-CN" sz="2800" i="1" dirty="0"/>
              <a:t> Liang : ils ne sortent de leur retraite que lorsqu’on vient les solliciter avec insistance.</a:t>
            </a:r>
            <a:r>
              <a:rPr lang="fr-BE" altLang="zh-CN" sz="2800" dirty="0"/>
              <a:t>)</a:t>
            </a:r>
          </a:p>
          <a:p>
            <a:pPr marL="457200" indent="-457200" algn="just">
              <a:buFont typeface="Arial" panose="020B0604020202020204" pitchFamily="34" charset="0"/>
              <a:buChar char="•"/>
            </a:pPr>
            <a:endParaRPr lang="fr-BE" altLang="zh-CN" sz="2800" dirty="0"/>
          </a:p>
        </p:txBody>
      </p:sp>
      <p:sp>
        <p:nvSpPr>
          <p:cNvPr id="3" name="Titre 2">
            <a:extLst>
              <a:ext uri="{FF2B5EF4-FFF2-40B4-BE49-F238E27FC236}">
                <a16:creationId xmlns:a16="http://schemas.microsoft.com/office/drawing/2014/main" id="{86CBAB24-38FE-4DB3-8C8D-F47BF597D4D1}"/>
              </a:ext>
            </a:extLst>
          </p:cNvPr>
          <p:cNvSpPr>
            <a:spLocks noGrp="1"/>
          </p:cNvSpPr>
          <p:nvPr>
            <p:ph type="title"/>
          </p:nvPr>
        </p:nvSpPr>
        <p:spPr/>
        <p:txBody>
          <a:bodyPr/>
          <a:lstStyle/>
          <a:p>
            <a:r>
              <a:rPr lang="fr-BE" dirty="0"/>
              <a:t>Étude de corpus : </a:t>
            </a:r>
            <a:r>
              <a:rPr lang="zh-TW" altLang="fr-FR" b="0" dirty="0">
                <a:latin typeface="Heiti TC Light" panose="02000000000000000000" pitchFamily="2" charset="-128"/>
                <a:ea typeface="Heiti TC Light" panose="02000000000000000000" pitchFamily="2" charset="-128"/>
              </a:rPr>
              <a:t>三顾茅庐</a:t>
            </a:r>
            <a:r>
              <a:rPr lang="fr-BE" dirty="0"/>
              <a:t> </a:t>
            </a:r>
          </a:p>
        </p:txBody>
      </p:sp>
      <p:sp>
        <p:nvSpPr>
          <p:cNvPr id="5" name="Espace réservé du numéro de diapositive 4">
            <a:extLst>
              <a:ext uri="{FF2B5EF4-FFF2-40B4-BE49-F238E27FC236}">
                <a16:creationId xmlns:a16="http://schemas.microsoft.com/office/drawing/2014/main" id="{FFD5572C-9B87-45E6-9BAC-61A324091FEC}"/>
              </a:ext>
            </a:extLst>
          </p:cNvPr>
          <p:cNvSpPr>
            <a:spLocks noGrp="1"/>
          </p:cNvSpPr>
          <p:nvPr>
            <p:ph type="sldNum" sz="quarter" idx="16"/>
          </p:nvPr>
        </p:nvSpPr>
        <p:spPr/>
        <p:txBody>
          <a:bodyPr/>
          <a:lstStyle/>
          <a:p>
            <a:pPr>
              <a:defRPr/>
            </a:pPr>
            <a:fld id="{B27E66B0-5CBE-4E0A-A5C6-DF540FEFB54A}" type="slidenum">
              <a:rPr lang="fr-BE" smtClean="0"/>
              <a:pPr>
                <a:defRPr/>
              </a:pPr>
              <a:t>17</a:t>
            </a:fld>
            <a:endParaRPr lang="fr-BE" dirty="0"/>
          </a:p>
        </p:txBody>
      </p:sp>
      <p:sp>
        <p:nvSpPr>
          <p:cNvPr id="6" name="Espace réservé du pied de page 5">
            <a:extLst>
              <a:ext uri="{FF2B5EF4-FFF2-40B4-BE49-F238E27FC236}">
                <a16:creationId xmlns:a16="http://schemas.microsoft.com/office/drawing/2014/main" id="{D0EEE489-45F6-4444-83F1-5A17165CE232}"/>
              </a:ext>
            </a:extLst>
          </p:cNvPr>
          <p:cNvSpPr>
            <a:spLocks noGrp="1"/>
          </p:cNvSpPr>
          <p:nvPr>
            <p:ph type="ftr" sz="quarter" idx="17"/>
          </p:nvPr>
        </p:nvSpPr>
        <p:spPr/>
        <p:txBody>
          <a:bodyPr/>
          <a:lstStyle/>
          <a:p>
            <a:pPr fontAlgn="base">
              <a:spcBef>
                <a:spcPct val="0"/>
              </a:spcBef>
              <a:spcAft>
                <a:spcPct val="0"/>
              </a:spcAft>
            </a:pPr>
            <a:r>
              <a:rPr lang="fr-BE" sz="1400" dirty="0"/>
              <a:t>Kevin HENRY &amp; Manon HAYETTE|     Service CELTRAD</a:t>
            </a:r>
          </a:p>
        </p:txBody>
      </p:sp>
    </p:spTree>
    <p:extLst>
      <p:ext uri="{BB962C8B-B14F-4D97-AF65-F5344CB8AC3E}">
        <p14:creationId xmlns:p14="http://schemas.microsoft.com/office/powerpoint/2010/main" val="21670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C57E900-712D-4D0E-A5CA-6B45AE6498B0}"/>
              </a:ext>
            </a:extLst>
          </p:cNvPr>
          <p:cNvSpPr>
            <a:spLocks noGrp="1"/>
          </p:cNvSpPr>
          <p:nvPr>
            <p:ph idx="1"/>
          </p:nvPr>
        </p:nvSpPr>
        <p:spPr/>
        <p:txBody>
          <a:bodyPr>
            <a:normAutofit fontScale="92500"/>
          </a:bodyPr>
          <a:lstStyle/>
          <a:p>
            <a:pPr marL="457200" indent="-457200" algn="just">
              <a:buFont typeface="Arial" panose="020B0604020202020204" pitchFamily="34" charset="0"/>
              <a:buChar char="•"/>
            </a:pPr>
            <a:r>
              <a:rPr lang="fr-BE" dirty="0"/>
              <a:t>Vérification de la fréquence dans le </a:t>
            </a:r>
            <a:r>
              <a:rPr lang="fr-BE" i="1" dirty="0" err="1"/>
              <a:t>Chinese</a:t>
            </a:r>
            <a:r>
              <a:rPr lang="fr-BE" i="1" dirty="0"/>
              <a:t> Web Corpus</a:t>
            </a:r>
            <a:r>
              <a:rPr lang="fr-BE" dirty="0"/>
              <a:t> (</a:t>
            </a:r>
            <a:r>
              <a:rPr lang="fr-BE" dirty="0" err="1"/>
              <a:t>SketchEngine</a:t>
            </a:r>
            <a:r>
              <a:rPr lang="fr-BE" dirty="0"/>
              <a:t>)</a:t>
            </a:r>
          </a:p>
          <a:p>
            <a:pPr marL="457200" indent="-457200" algn="just">
              <a:buFont typeface="Arial" panose="020B0604020202020204" pitchFamily="34" charset="0"/>
              <a:buChar char="•"/>
            </a:pPr>
            <a:r>
              <a:rPr lang="fr-BE" dirty="0"/>
              <a:t>Corpus </a:t>
            </a:r>
            <a:r>
              <a:rPr lang="fr-BE" i="1" dirty="0" err="1"/>
              <a:t>Chinese</a:t>
            </a:r>
            <a:r>
              <a:rPr lang="fr-BE" i="1" dirty="0"/>
              <a:t> </a:t>
            </a:r>
            <a:r>
              <a:rPr lang="fr-BE" i="1" dirty="0" err="1"/>
              <a:t>Simplified</a:t>
            </a:r>
            <a:r>
              <a:rPr lang="fr-BE" i="1" dirty="0"/>
              <a:t> Opus2 </a:t>
            </a:r>
            <a:r>
              <a:rPr lang="fr-BE" dirty="0"/>
              <a:t>et le corpus </a:t>
            </a:r>
            <a:r>
              <a:rPr lang="fr-BE" i="1" dirty="0"/>
              <a:t>French Opus2</a:t>
            </a:r>
            <a:r>
              <a:rPr lang="fr-BE" dirty="0"/>
              <a:t> (composés de documents officiels des Nations unies compilés entre 2000 et 2014) </a:t>
            </a:r>
          </a:p>
          <a:p>
            <a:pPr marL="457200" indent="-457200" algn="just">
              <a:buFont typeface="Arial" panose="020B0604020202020204" pitchFamily="34" charset="0"/>
              <a:buChar char="•"/>
            </a:pPr>
            <a:r>
              <a:rPr lang="fr-BE" i="1" dirty="0" err="1"/>
              <a:t>Chengyu</a:t>
            </a:r>
            <a:r>
              <a:rPr lang="fr-BE" dirty="0"/>
              <a:t> analysé : </a:t>
            </a:r>
            <a:r>
              <a:rPr lang="zh-CN" altLang="fr-FR" dirty="0"/>
              <a:t>一触即发</a:t>
            </a:r>
            <a:r>
              <a:rPr lang="fr-FR" altLang="zh-CN" dirty="0"/>
              <a:t> </a:t>
            </a:r>
            <a:r>
              <a:rPr lang="fr-FR" altLang="zh-CN" i="1" dirty="0" err="1"/>
              <a:t>yí-chù-jí-fā</a:t>
            </a:r>
            <a:r>
              <a:rPr lang="fr-FR" altLang="zh-CN" i="1" dirty="0"/>
              <a:t> </a:t>
            </a:r>
            <a:r>
              <a:rPr lang="fr-FR" altLang="zh-CN" dirty="0"/>
              <a:t>« sur le point de se produire [événement] »</a:t>
            </a:r>
            <a:endParaRPr lang="fr-BE" altLang="zh-CN" dirty="0"/>
          </a:p>
          <a:p>
            <a:pPr marL="638175" lvl="1" indent="-457200" algn="just">
              <a:buFont typeface="Arial" panose="020B0604020202020204" pitchFamily="34" charset="0"/>
              <a:buChar char="•"/>
            </a:pPr>
            <a:r>
              <a:rPr lang="fr-BE" altLang="zh-CN" dirty="0"/>
              <a:t>Apparaît 27090 </a:t>
            </a:r>
            <a:r>
              <a:rPr lang="en-US" altLang="zh-CN" dirty="0" err="1"/>
              <a:t>fois</a:t>
            </a:r>
            <a:r>
              <a:rPr lang="en-US" altLang="zh-CN" dirty="0"/>
              <a:t> (0</a:t>
            </a:r>
            <a:r>
              <a:rPr lang="fr-BE" altLang="zh-CN" dirty="0"/>
              <a:t>,</a:t>
            </a:r>
            <a:r>
              <a:rPr lang="en-US" altLang="zh-CN" dirty="0"/>
              <a:t>00016% du corpus)</a:t>
            </a:r>
          </a:p>
          <a:p>
            <a:pPr marL="638175" lvl="1" indent="-457200" algn="just">
              <a:buFont typeface="Arial" panose="020B0604020202020204" pitchFamily="34" charset="0"/>
              <a:buChar char="•"/>
            </a:pPr>
            <a:r>
              <a:rPr lang="fr-BE" dirty="0"/>
              <a:t>Étude descriptive portant sur 80 traductions </a:t>
            </a:r>
          </a:p>
          <a:p>
            <a:pPr algn="just"/>
            <a:endParaRPr lang="fr-BE" dirty="0"/>
          </a:p>
        </p:txBody>
      </p:sp>
      <p:sp>
        <p:nvSpPr>
          <p:cNvPr id="3" name="Titre 2">
            <a:extLst>
              <a:ext uri="{FF2B5EF4-FFF2-40B4-BE49-F238E27FC236}">
                <a16:creationId xmlns:a16="http://schemas.microsoft.com/office/drawing/2014/main" id="{54C32132-5F9C-484B-B2F1-5C44389A4134}"/>
              </a:ext>
            </a:extLst>
          </p:cNvPr>
          <p:cNvSpPr>
            <a:spLocks noGrp="1"/>
          </p:cNvSpPr>
          <p:nvPr>
            <p:ph type="title"/>
          </p:nvPr>
        </p:nvSpPr>
        <p:spPr/>
        <p:txBody>
          <a:bodyPr/>
          <a:lstStyle/>
          <a:p>
            <a:r>
              <a:rPr lang="fr-BE" dirty="0"/>
              <a:t>Étude expérimentale CH-EN</a:t>
            </a:r>
          </a:p>
        </p:txBody>
      </p:sp>
      <p:sp>
        <p:nvSpPr>
          <p:cNvPr id="5" name="Espace réservé du numéro de diapositive 4">
            <a:extLst>
              <a:ext uri="{FF2B5EF4-FFF2-40B4-BE49-F238E27FC236}">
                <a16:creationId xmlns:a16="http://schemas.microsoft.com/office/drawing/2014/main" id="{E5A05235-31B5-4E67-9BCD-FD867460518B}"/>
              </a:ext>
            </a:extLst>
          </p:cNvPr>
          <p:cNvSpPr>
            <a:spLocks noGrp="1"/>
          </p:cNvSpPr>
          <p:nvPr>
            <p:ph type="sldNum" sz="quarter" idx="16"/>
          </p:nvPr>
        </p:nvSpPr>
        <p:spPr/>
        <p:txBody>
          <a:bodyPr/>
          <a:lstStyle/>
          <a:p>
            <a:pPr>
              <a:defRPr/>
            </a:pPr>
            <a:fld id="{B27E66B0-5CBE-4E0A-A5C6-DF540FEFB54A}" type="slidenum">
              <a:rPr lang="fr-BE" smtClean="0"/>
              <a:pPr>
                <a:defRPr/>
              </a:pPr>
              <a:t>18</a:t>
            </a:fld>
            <a:endParaRPr lang="fr-BE" dirty="0"/>
          </a:p>
        </p:txBody>
      </p:sp>
      <p:sp>
        <p:nvSpPr>
          <p:cNvPr id="6" name="Espace réservé du pied de page 5">
            <a:extLst>
              <a:ext uri="{FF2B5EF4-FFF2-40B4-BE49-F238E27FC236}">
                <a16:creationId xmlns:a16="http://schemas.microsoft.com/office/drawing/2014/main" id="{7A98749C-670A-41BB-84B3-19661477489A}"/>
              </a:ext>
            </a:extLst>
          </p:cNvPr>
          <p:cNvSpPr>
            <a:spLocks noGrp="1"/>
          </p:cNvSpPr>
          <p:nvPr>
            <p:ph type="ftr" sz="quarter" idx="17"/>
          </p:nvPr>
        </p:nvSpPr>
        <p:spPr/>
        <p:txBody>
          <a:bodyPr/>
          <a:lstStyle/>
          <a:p>
            <a:pPr fontAlgn="base">
              <a:spcBef>
                <a:spcPct val="0"/>
              </a:spcBef>
              <a:spcAft>
                <a:spcPct val="0"/>
              </a:spcAft>
            </a:pPr>
            <a:r>
              <a:rPr lang="fr-BE" sz="1400" dirty="0"/>
              <a:t>Kevin HENRY &amp; Manon HAYETTE|     Service CELTRAD</a:t>
            </a:r>
          </a:p>
        </p:txBody>
      </p:sp>
    </p:spTree>
    <p:extLst>
      <p:ext uri="{BB962C8B-B14F-4D97-AF65-F5344CB8AC3E}">
        <p14:creationId xmlns:p14="http://schemas.microsoft.com/office/powerpoint/2010/main" val="4045423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3F1F29A1-07E3-412D-B790-30004B714569}"/>
              </a:ext>
            </a:extLst>
          </p:cNvPr>
          <p:cNvSpPr>
            <a:spLocks noGrp="1"/>
          </p:cNvSpPr>
          <p:nvPr>
            <p:ph type="sldNum" sz="quarter" idx="16"/>
          </p:nvPr>
        </p:nvSpPr>
        <p:spPr/>
        <p:txBody>
          <a:bodyPr/>
          <a:lstStyle/>
          <a:p>
            <a:pPr>
              <a:defRPr/>
            </a:pPr>
            <a:fld id="{B27E66B0-5CBE-4E0A-A5C6-DF540FEFB54A}" type="slidenum">
              <a:rPr lang="fr-BE" smtClean="0"/>
              <a:pPr>
                <a:defRPr/>
              </a:pPr>
              <a:t>19</a:t>
            </a:fld>
            <a:endParaRPr lang="fr-BE" dirty="0"/>
          </a:p>
        </p:txBody>
      </p:sp>
      <p:sp>
        <p:nvSpPr>
          <p:cNvPr id="6" name="Espace réservé du pied de page 5">
            <a:extLst>
              <a:ext uri="{FF2B5EF4-FFF2-40B4-BE49-F238E27FC236}">
                <a16:creationId xmlns:a16="http://schemas.microsoft.com/office/drawing/2014/main" id="{44E0E96B-5560-4CCE-9570-540930D1FF6B}"/>
              </a:ext>
            </a:extLst>
          </p:cNvPr>
          <p:cNvSpPr>
            <a:spLocks noGrp="1"/>
          </p:cNvSpPr>
          <p:nvPr>
            <p:ph type="ftr" sz="quarter" idx="17"/>
          </p:nvPr>
        </p:nvSpPr>
        <p:spPr/>
        <p:txBody>
          <a:bodyPr/>
          <a:lstStyle/>
          <a:p>
            <a:pPr fontAlgn="base">
              <a:spcBef>
                <a:spcPct val="0"/>
              </a:spcBef>
              <a:spcAft>
                <a:spcPct val="0"/>
              </a:spcAft>
            </a:pPr>
            <a:r>
              <a:rPr lang="fr-BE" sz="1400" dirty="0"/>
              <a:t>Kevin HENRY &amp; Manon HAYETTE|     Service CELTRAD</a:t>
            </a:r>
          </a:p>
        </p:txBody>
      </p:sp>
      <p:graphicFrame>
        <p:nvGraphicFramePr>
          <p:cNvPr id="7" name="Espace réservé du contenu 6">
            <a:extLst>
              <a:ext uri="{FF2B5EF4-FFF2-40B4-BE49-F238E27FC236}">
                <a16:creationId xmlns:a16="http://schemas.microsoft.com/office/drawing/2014/main" id="{0B7E238F-FEF3-47FF-B0E4-7555229280D9}"/>
              </a:ext>
            </a:extLst>
          </p:cNvPr>
          <p:cNvGraphicFramePr>
            <a:graphicFrameLocks noGrp="1"/>
          </p:cNvGraphicFramePr>
          <p:nvPr>
            <p:ph idx="1"/>
            <p:extLst>
              <p:ext uri="{D42A27DB-BD31-4B8C-83A1-F6EECF244321}">
                <p14:modId xmlns:p14="http://schemas.microsoft.com/office/powerpoint/2010/main" val="2243085522"/>
              </p:ext>
            </p:extLst>
          </p:nvPr>
        </p:nvGraphicFramePr>
        <p:xfrm>
          <a:off x="457200" y="772064"/>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80168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600200"/>
            <a:ext cx="8229600" cy="4675340"/>
          </a:xfrm>
        </p:spPr>
        <p:txBody>
          <a:bodyPr>
            <a:normAutofit fontScale="77500" lnSpcReduction="20000"/>
          </a:bodyPr>
          <a:lstStyle/>
          <a:p>
            <a:pPr fontAlgn="auto">
              <a:spcAft>
                <a:spcPts val="0"/>
              </a:spcAft>
              <a:defRPr/>
            </a:pPr>
            <a:r>
              <a:rPr lang="fr-FR" dirty="0"/>
              <a:t>Henry (2016 : 124)</a:t>
            </a:r>
          </a:p>
          <a:p>
            <a:pPr marL="457200" indent="-457200" algn="just" fontAlgn="auto">
              <a:spcAft>
                <a:spcPts val="0"/>
              </a:spcAft>
              <a:buFont typeface="Arial" panose="020B0604020202020204" pitchFamily="34" charset="0"/>
              <a:buChar char="•"/>
              <a:defRPr/>
            </a:pPr>
            <a:r>
              <a:rPr lang="fr-FR" dirty="0"/>
              <a:t>Les </a:t>
            </a:r>
            <a:r>
              <a:rPr lang="fr-FR" i="1" dirty="0" err="1"/>
              <a:t>chengyu</a:t>
            </a:r>
            <a:r>
              <a:rPr lang="fr-FR" dirty="0"/>
              <a:t> sont des structures intégratives du chinois mandarin, pouvant, contrairement aux autres </a:t>
            </a:r>
            <a:r>
              <a:rPr lang="fr-FR" dirty="0" err="1"/>
              <a:t>phrasèmes</a:t>
            </a:r>
            <a:r>
              <a:rPr lang="fr-FR" dirty="0"/>
              <a:t> de la langue, occuper n’importe quelle position fonctionnelle. </a:t>
            </a:r>
          </a:p>
          <a:p>
            <a:pPr marL="457200" indent="-457200" algn="just" fontAlgn="auto">
              <a:spcAft>
                <a:spcPts val="0"/>
              </a:spcAft>
              <a:buFont typeface="Arial" panose="020B0604020202020204" pitchFamily="34" charset="0"/>
              <a:buChar char="•"/>
              <a:defRPr/>
            </a:pPr>
            <a:r>
              <a:rPr lang="fr-FR" dirty="0"/>
              <a:t>Inscrites dans le patrimoine mémoriel des locuteurs et comportant fréquemment un fort caractère allusif, ces expressions conventionnelles originellement de registre élevé ou formel sont fortement institutionnalisées et présentent un éminent caractère </a:t>
            </a:r>
            <a:r>
              <a:rPr lang="fr-FR" dirty="0" err="1"/>
              <a:t>citatif</a:t>
            </a:r>
            <a:r>
              <a:rPr lang="fr-FR" dirty="0"/>
              <a:t>. </a:t>
            </a:r>
          </a:p>
          <a:p>
            <a:pPr marL="457200" indent="-457200" algn="just" fontAlgn="auto">
              <a:spcAft>
                <a:spcPts val="0"/>
              </a:spcAft>
              <a:buFont typeface="Arial" panose="020B0604020202020204" pitchFamily="34" charset="0"/>
              <a:buChar char="•"/>
              <a:defRPr/>
            </a:pPr>
            <a:r>
              <a:rPr lang="fr-FR" dirty="0"/>
              <a:t>Elles ont pour autres spécificités d’être relativement figées (fixité syntaxique, blocage lexical et éventuelle non-</a:t>
            </a:r>
            <a:r>
              <a:rPr lang="fr-FR" dirty="0" err="1"/>
              <a:t>compositionnalité</a:t>
            </a:r>
            <a:r>
              <a:rPr lang="fr-FR" dirty="0"/>
              <a:t>) et de suivre dans une écrasante majorité des cas un rythme quaternaire.</a:t>
            </a:r>
          </a:p>
          <a:p>
            <a:pPr fontAlgn="auto">
              <a:spcAft>
                <a:spcPts val="0"/>
              </a:spcAft>
              <a:defRPr/>
            </a:pPr>
            <a:endParaRPr lang="fr-FR" dirty="0"/>
          </a:p>
          <a:p>
            <a:pPr fontAlgn="auto">
              <a:spcAft>
                <a:spcPts val="0"/>
              </a:spcAft>
              <a:defRPr/>
            </a:pPr>
            <a:endParaRPr lang="fr-FR" dirty="0"/>
          </a:p>
        </p:txBody>
      </p:sp>
      <p:sp>
        <p:nvSpPr>
          <p:cNvPr id="32771" name="Titre 2"/>
          <p:cNvSpPr>
            <a:spLocks noGrp="1"/>
          </p:cNvSpPr>
          <p:nvPr>
            <p:ph type="title"/>
          </p:nvPr>
        </p:nvSpPr>
        <p:spPr/>
        <p:txBody>
          <a:bodyPr/>
          <a:lstStyle/>
          <a:p>
            <a:r>
              <a:rPr lang="fr-FR" dirty="0">
                <a:cs typeface="Arial" charset="0"/>
              </a:rPr>
              <a:t>Les </a:t>
            </a:r>
            <a:r>
              <a:rPr lang="fr-FR" i="1" dirty="0" err="1">
                <a:cs typeface="Arial" charset="0"/>
              </a:rPr>
              <a:t>chengyu</a:t>
            </a:r>
            <a:r>
              <a:rPr lang="fr-FR" i="1" dirty="0">
                <a:cs typeface="Arial" charset="0"/>
              </a:rPr>
              <a:t> </a:t>
            </a:r>
            <a:r>
              <a:rPr lang="fr-FR" dirty="0">
                <a:cs typeface="Arial" charset="0"/>
              </a:rPr>
              <a:t>: définition</a:t>
            </a:r>
            <a:endParaRPr dirty="0">
              <a:cs typeface="Arial" charset="0"/>
            </a:endParaRPr>
          </a:p>
        </p:txBody>
      </p:sp>
      <p:sp>
        <p:nvSpPr>
          <p:cNvPr id="32772" name="Espace réservé du numéro de diapositive 5"/>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3BCDDE-B4AB-4405-BDF4-F4B028AEFEA8}" type="slidenum">
              <a:rPr lang="fr-BE"/>
              <a:pPr fontAlgn="base">
                <a:spcBef>
                  <a:spcPct val="0"/>
                </a:spcBef>
                <a:spcAft>
                  <a:spcPct val="0"/>
                </a:spcAft>
              </a:pPr>
              <a:t>2</a:t>
            </a:fld>
            <a:endParaRPr lang="fr-BE"/>
          </a:p>
        </p:txBody>
      </p:sp>
      <p:sp>
        <p:nvSpPr>
          <p:cNvPr id="32773" name="Espace réservé du pied de page 6"/>
          <p:cNvSpPr>
            <a:spLocks noGrp="1"/>
          </p:cNvSpPr>
          <p:nvPr>
            <p:ph type="ftr" sz="quarter" idx="11"/>
          </p:nvPr>
        </p:nvSpPr>
        <p:spPr bwMode="auto">
          <a:xfrm>
            <a:off x="2228849" y="6580189"/>
            <a:ext cx="6576947" cy="277812"/>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fr-BE" sz="1400" dirty="0"/>
              <a:t>Kevin HENRY &amp; Manon HAYETTE|     Service CELTRAD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78AC2D1-EEE7-4FA2-AE6E-2D41B372876C}"/>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fr-BE" dirty="0"/>
              <a:t>Près de la moitié des traductions relèvent de métaphores référant au feu, aux explosions ou aux armes.</a:t>
            </a:r>
          </a:p>
          <a:p>
            <a:pPr marL="457200" indent="-457200">
              <a:buFont typeface="Arial" panose="020B0604020202020204" pitchFamily="34" charset="0"/>
              <a:buChar char="•"/>
            </a:pPr>
            <a:r>
              <a:rPr lang="fr-BE" i="1" dirty="0" err="1"/>
              <a:t>Hair</a:t>
            </a:r>
            <a:r>
              <a:rPr lang="fr-BE" i="1" dirty="0"/>
              <a:t>-trigger </a:t>
            </a:r>
            <a:r>
              <a:rPr lang="fr-BE" dirty="0"/>
              <a:t>est le choix le plus fréquent, bien qu’il soit considéré comme familier par le </a:t>
            </a:r>
            <a:r>
              <a:rPr lang="fr-BE" i="1" dirty="0"/>
              <a:t>Cambridge Online </a:t>
            </a:r>
            <a:r>
              <a:rPr lang="fr-BE" i="1" dirty="0" err="1"/>
              <a:t>Dictionary</a:t>
            </a:r>
            <a:r>
              <a:rPr lang="fr-BE" i="1" dirty="0"/>
              <a:t> </a:t>
            </a:r>
            <a:r>
              <a:rPr lang="fr-BE" dirty="0"/>
              <a:t>et comme rare selon </a:t>
            </a:r>
            <a:r>
              <a:rPr lang="fr-BE" i="1" dirty="0"/>
              <a:t>Google </a:t>
            </a:r>
            <a:r>
              <a:rPr lang="fr-BE" i="1" dirty="0" err="1"/>
              <a:t>Ngram</a:t>
            </a:r>
            <a:r>
              <a:rPr lang="fr-BE" i="1" dirty="0"/>
              <a:t> Viewer </a:t>
            </a:r>
            <a:r>
              <a:rPr lang="en-US" dirty="0"/>
              <a:t>(0.0000032190% – 0.0000065424%) entre 2000 and 2014. </a:t>
            </a:r>
          </a:p>
          <a:p>
            <a:pPr marL="457200" indent="-457200">
              <a:buFont typeface="Arial" panose="020B0604020202020204" pitchFamily="34" charset="0"/>
              <a:buChar char="•"/>
            </a:pPr>
            <a:r>
              <a:rPr lang="en-US" dirty="0" err="1"/>
              <a:t>Contexte</a:t>
            </a:r>
            <a:r>
              <a:rPr lang="en-US" dirty="0"/>
              <a:t> </a:t>
            </a:r>
            <a:r>
              <a:rPr lang="en-US" dirty="0" err="1"/>
              <a:t>militaire</a:t>
            </a:r>
            <a:r>
              <a:rPr lang="en-US" dirty="0"/>
              <a:t> et politique (Charteris-Black, 2017 : 3). </a:t>
            </a:r>
            <a:endParaRPr lang="fr-BE" dirty="0"/>
          </a:p>
        </p:txBody>
      </p:sp>
      <p:sp>
        <p:nvSpPr>
          <p:cNvPr id="3" name="Titre 2">
            <a:extLst>
              <a:ext uri="{FF2B5EF4-FFF2-40B4-BE49-F238E27FC236}">
                <a16:creationId xmlns:a16="http://schemas.microsoft.com/office/drawing/2014/main" id="{F276F021-9F9B-4FFD-8E86-F3E2BD73FFFC}"/>
              </a:ext>
            </a:extLst>
          </p:cNvPr>
          <p:cNvSpPr>
            <a:spLocks noGrp="1"/>
          </p:cNvSpPr>
          <p:nvPr>
            <p:ph type="title"/>
          </p:nvPr>
        </p:nvSpPr>
        <p:spPr/>
        <p:txBody>
          <a:bodyPr/>
          <a:lstStyle/>
          <a:p>
            <a:r>
              <a:rPr lang="fr-BE" dirty="0"/>
              <a:t>Étude expérimentale CH-EN </a:t>
            </a:r>
          </a:p>
        </p:txBody>
      </p:sp>
      <p:sp>
        <p:nvSpPr>
          <p:cNvPr id="5" name="Espace réservé du numéro de diapositive 4">
            <a:extLst>
              <a:ext uri="{FF2B5EF4-FFF2-40B4-BE49-F238E27FC236}">
                <a16:creationId xmlns:a16="http://schemas.microsoft.com/office/drawing/2014/main" id="{4C46EC76-5D5C-486A-97D9-119E14641880}"/>
              </a:ext>
            </a:extLst>
          </p:cNvPr>
          <p:cNvSpPr>
            <a:spLocks noGrp="1"/>
          </p:cNvSpPr>
          <p:nvPr>
            <p:ph type="sldNum" sz="quarter" idx="16"/>
          </p:nvPr>
        </p:nvSpPr>
        <p:spPr/>
        <p:txBody>
          <a:bodyPr/>
          <a:lstStyle/>
          <a:p>
            <a:pPr>
              <a:defRPr/>
            </a:pPr>
            <a:fld id="{B27E66B0-5CBE-4E0A-A5C6-DF540FEFB54A}" type="slidenum">
              <a:rPr lang="fr-BE" smtClean="0"/>
              <a:pPr>
                <a:defRPr/>
              </a:pPr>
              <a:t>20</a:t>
            </a:fld>
            <a:endParaRPr lang="fr-BE" dirty="0"/>
          </a:p>
        </p:txBody>
      </p:sp>
      <p:sp>
        <p:nvSpPr>
          <p:cNvPr id="6" name="Espace réservé du pied de page 5">
            <a:extLst>
              <a:ext uri="{FF2B5EF4-FFF2-40B4-BE49-F238E27FC236}">
                <a16:creationId xmlns:a16="http://schemas.microsoft.com/office/drawing/2014/main" id="{3978443A-E817-4678-BE89-17CACF802F30}"/>
              </a:ext>
            </a:extLst>
          </p:cNvPr>
          <p:cNvSpPr>
            <a:spLocks noGrp="1"/>
          </p:cNvSpPr>
          <p:nvPr>
            <p:ph type="ftr" sz="quarter" idx="17"/>
          </p:nvPr>
        </p:nvSpPr>
        <p:spPr/>
        <p:txBody>
          <a:bodyPr/>
          <a:lstStyle/>
          <a:p>
            <a:pPr fontAlgn="base">
              <a:spcBef>
                <a:spcPct val="0"/>
              </a:spcBef>
              <a:spcAft>
                <a:spcPct val="0"/>
              </a:spcAft>
            </a:pPr>
            <a:r>
              <a:rPr lang="fr-BE" sz="1400" dirty="0"/>
              <a:t>Kevin HENRY &amp; Manon HAYETTE|     Service CELTRAD</a:t>
            </a:r>
          </a:p>
        </p:txBody>
      </p:sp>
    </p:spTree>
    <p:extLst>
      <p:ext uri="{BB962C8B-B14F-4D97-AF65-F5344CB8AC3E}">
        <p14:creationId xmlns:p14="http://schemas.microsoft.com/office/powerpoint/2010/main" val="178340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9C1EB4D-237D-3040-BDD3-811D36FA85A6}"/>
              </a:ext>
            </a:extLst>
          </p:cNvPr>
          <p:cNvSpPr>
            <a:spLocks noGrp="1"/>
          </p:cNvSpPr>
          <p:nvPr>
            <p:ph idx="1"/>
          </p:nvPr>
        </p:nvSpPr>
        <p:spPr/>
        <p:txBody>
          <a:bodyPr>
            <a:normAutofit lnSpcReduction="10000"/>
          </a:bodyPr>
          <a:lstStyle/>
          <a:p>
            <a:pPr marL="457200" indent="-457200" algn="just">
              <a:buFont typeface="Arial" panose="020B0604020202020204" pitchFamily="34" charset="0"/>
              <a:buChar char="•"/>
            </a:pPr>
            <a:r>
              <a:rPr lang="fr-FR" i="1" dirty="0" err="1"/>
              <a:t>Chengyu</a:t>
            </a:r>
            <a:r>
              <a:rPr lang="fr-FR" i="1" dirty="0"/>
              <a:t> </a:t>
            </a:r>
            <a:r>
              <a:rPr lang="fr-FR" dirty="0"/>
              <a:t>en sinogrammes (simplifiés et traditionnels) et en transcription </a:t>
            </a:r>
            <a:r>
              <a:rPr lang="fr-FR" i="1" dirty="0"/>
              <a:t>pinyin</a:t>
            </a:r>
            <a:r>
              <a:rPr lang="fr-FR" dirty="0"/>
              <a:t> ;</a:t>
            </a:r>
          </a:p>
          <a:p>
            <a:pPr marL="457200" indent="-457200" algn="just">
              <a:buFont typeface="Arial" panose="020B0604020202020204" pitchFamily="34" charset="0"/>
              <a:buChar char="•"/>
            </a:pPr>
            <a:r>
              <a:rPr lang="fr-FR" dirty="0"/>
              <a:t>Traduction littérale, morphème à morphème ;</a:t>
            </a:r>
          </a:p>
          <a:p>
            <a:pPr marL="457200" indent="-457200" algn="just">
              <a:buFont typeface="Arial" panose="020B0604020202020204" pitchFamily="34" charset="0"/>
              <a:buChar char="•"/>
            </a:pPr>
            <a:r>
              <a:rPr lang="fr-FR" dirty="0"/>
              <a:t>Exemple(s) d’attestation contemporaine avec traduction extrait d’un corpus parallèle ;</a:t>
            </a:r>
          </a:p>
          <a:p>
            <a:pPr marL="457200" indent="-457200" algn="just">
              <a:buFont typeface="Arial" panose="020B0604020202020204" pitchFamily="34" charset="0"/>
              <a:buChar char="•"/>
            </a:pPr>
            <a:r>
              <a:rPr lang="fr-FR" dirty="0"/>
              <a:t>Si connotation historique ou culturelle marquée (cf. </a:t>
            </a:r>
            <a:r>
              <a:rPr lang="fr-FR" dirty="0" err="1"/>
              <a:t>三顾茅庐</a:t>
            </a:r>
            <a:r>
              <a:rPr lang="fr-FR" dirty="0"/>
              <a:t>), note sur l’origine du </a:t>
            </a:r>
            <a:r>
              <a:rPr lang="fr-FR" i="1" dirty="0" err="1"/>
              <a:t>chengyu</a:t>
            </a:r>
            <a:r>
              <a:rPr lang="fr-FR" i="1" dirty="0"/>
              <a:t> </a:t>
            </a:r>
            <a:r>
              <a:rPr lang="fr-FR" dirty="0"/>
              <a:t>;</a:t>
            </a:r>
          </a:p>
          <a:p>
            <a:pPr marL="457200" indent="-457200" algn="just">
              <a:buFont typeface="Arial" panose="020B0604020202020204" pitchFamily="34" charset="0"/>
              <a:buChar char="•"/>
            </a:pPr>
            <a:r>
              <a:rPr lang="fr-FR" dirty="0"/>
              <a:t>Pas de traduction idiomatique hors contexte !</a:t>
            </a:r>
          </a:p>
        </p:txBody>
      </p:sp>
      <p:sp>
        <p:nvSpPr>
          <p:cNvPr id="3" name="Titre 2">
            <a:extLst>
              <a:ext uri="{FF2B5EF4-FFF2-40B4-BE49-F238E27FC236}">
                <a16:creationId xmlns:a16="http://schemas.microsoft.com/office/drawing/2014/main" id="{AD7A2FE5-FAA3-5349-A419-0D08296B7B81}"/>
              </a:ext>
            </a:extLst>
          </p:cNvPr>
          <p:cNvSpPr>
            <a:spLocks noGrp="1"/>
          </p:cNvSpPr>
          <p:nvPr>
            <p:ph type="title"/>
          </p:nvPr>
        </p:nvSpPr>
        <p:spPr/>
        <p:txBody>
          <a:bodyPr/>
          <a:lstStyle/>
          <a:p>
            <a:r>
              <a:rPr lang="fr-FR" sz="4000" dirty="0"/>
              <a:t>Patron d’entrée de </a:t>
            </a:r>
            <a:r>
              <a:rPr lang="fr-FR" sz="4000" i="1" dirty="0" err="1"/>
              <a:t>chengyu</a:t>
            </a:r>
            <a:r>
              <a:rPr lang="fr-FR" sz="4000" i="1" dirty="0"/>
              <a:t> </a:t>
            </a:r>
            <a:r>
              <a:rPr lang="fr-FR" sz="4000" dirty="0"/>
              <a:t>pour des apprentis traducteurs</a:t>
            </a:r>
          </a:p>
        </p:txBody>
      </p:sp>
      <p:sp>
        <p:nvSpPr>
          <p:cNvPr id="5" name="Espace réservé du numéro de diapositive 4">
            <a:extLst>
              <a:ext uri="{FF2B5EF4-FFF2-40B4-BE49-F238E27FC236}">
                <a16:creationId xmlns:a16="http://schemas.microsoft.com/office/drawing/2014/main" id="{7C56DEC3-BC82-6B43-9E66-32DD2EB5FCC1}"/>
              </a:ext>
            </a:extLst>
          </p:cNvPr>
          <p:cNvSpPr>
            <a:spLocks noGrp="1"/>
          </p:cNvSpPr>
          <p:nvPr>
            <p:ph type="sldNum" sz="quarter" idx="16"/>
          </p:nvPr>
        </p:nvSpPr>
        <p:spPr/>
        <p:txBody>
          <a:bodyPr/>
          <a:lstStyle/>
          <a:p>
            <a:pPr>
              <a:defRPr/>
            </a:pPr>
            <a:fld id="{B27E66B0-5CBE-4E0A-A5C6-DF540FEFB54A}" type="slidenum">
              <a:rPr lang="fr-BE" smtClean="0"/>
              <a:pPr>
                <a:defRPr/>
              </a:pPr>
              <a:t>21</a:t>
            </a:fld>
            <a:endParaRPr lang="fr-BE" dirty="0"/>
          </a:p>
        </p:txBody>
      </p:sp>
      <p:sp>
        <p:nvSpPr>
          <p:cNvPr id="7" name="Espace réservé du pied de page 5">
            <a:extLst>
              <a:ext uri="{FF2B5EF4-FFF2-40B4-BE49-F238E27FC236}">
                <a16:creationId xmlns:a16="http://schemas.microsoft.com/office/drawing/2014/main" id="{164CA855-970D-A04C-AE66-A71505EC43B8}"/>
              </a:ext>
            </a:extLst>
          </p:cNvPr>
          <p:cNvSpPr>
            <a:spLocks noGrp="1"/>
          </p:cNvSpPr>
          <p:nvPr>
            <p:ph type="ftr" sz="quarter" idx="17"/>
          </p:nvPr>
        </p:nvSpPr>
        <p:spPr>
          <a:xfrm>
            <a:off x="2228850" y="6581775"/>
            <a:ext cx="6400800" cy="276225"/>
          </a:xfrm>
        </p:spPr>
        <p:txBody>
          <a:bodyPr/>
          <a:lstStyle/>
          <a:p>
            <a:pPr fontAlgn="base">
              <a:spcBef>
                <a:spcPct val="0"/>
              </a:spcBef>
              <a:spcAft>
                <a:spcPct val="0"/>
              </a:spcAft>
            </a:pPr>
            <a:r>
              <a:rPr lang="fr-BE" sz="1400" dirty="0"/>
              <a:t>Kevin HENRY &amp; Manon HAYETTE|     Service CELTRAD</a:t>
            </a:r>
          </a:p>
        </p:txBody>
      </p:sp>
    </p:spTree>
    <p:extLst>
      <p:ext uri="{BB962C8B-B14F-4D97-AF65-F5344CB8AC3E}">
        <p14:creationId xmlns:p14="http://schemas.microsoft.com/office/powerpoint/2010/main" val="1017386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6E9CAB7-74C1-4551-BA5E-8869E49DEABF}"/>
              </a:ext>
            </a:extLst>
          </p:cNvPr>
          <p:cNvSpPr>
            <a:spLocks noGrp="1"/>
          </p:cNvSpPr>
          <p:nvPr>
            <p:ph idx="1"/>
          </p:nvPr>
        </p:nvSpPr>
        <p:spPr/>
        <p:txBody>
          <a:bodyPr/>
          <a:lstStyle/>
          <a:p>
            <a:pPr marL="457200" indent="-457200" algn="just">
              <a:buFont typeface="Arial" panose="020B0604020202020204" pitchFamily="34" charset="0"/>
              <a:buChar char="•"/>
            </a:pPr>
            <a:r>
              <a:rPr lang="fr-BE" dirty="0"/>
              <a:t>Étude de la qualité des traductions des étudiants grâce à différents outils (corpus, dictionnaires, etc.) lors d’exercices de traduction à vue et de traduction écrite</a:t>
            </a:r>
          </a:p>
          <a:p>
            <a:pPr marL="457200" indent="-457200" algn="just">
              <a:buFont typeface="Arial" panose="020B0604020202020204" pitchFamily="34" charset="0"/>
              <a:buChar char="•"/>
            </a:pPr>
            <a:r>
              <a:rPr lang="fr-BE" dirty="0"/>
              <a:t>Sondage auprès des apprentis traducteurs au sein de la Faculté de Traduction et d’Interprétation</a:t>
            </a:r>
          </a:p>
        </p:txBody>
      </p:sp>
      <p:sp>
        <p:nvSpPr>
          <p:cNvPr id="3" name="Titre 2">
            <a:extLst>
              <a:ext uri="{FF2B5EF4-FFF2-40B4-BE49-F238E27FC236}">
                <a16:creationId xmlns:a16="http://schemas.microsoft.com/office/drawing/2014/main" id="{1CAEBA9D-68B6-49F5-AB3E-69D6D2951580}"/>
              </a:ext>
            </a:extLst>
          </p:cNvPr>
          <p:cNvSpPr>
            <a:spLocks noGrp="1"/>
          </p:cNvSpPr>
          <p:nvPr>
            <p:ph type="title"/>
          </p:nvPr>
        </p:nvSpPr>
        <p:spPr/>
        <p:txBody>
          <a:bodyPr/>
          <a:lstStyle/>
          <a:p>
            <a:r>
              <a:rPr lang="fr-BE" dirty="0"/>
              <a:t>À suivre </a:t>
            </a:r>
          </a:p>
        </p:txBody>
      </p:sp>
      <p:sp>
        <p:nvSpPr>
          <p:cNvPr id="5" name="Espace réservé du numéro de diapositive 4">
            <a:extLst>
              <a:ext uri="{FF2B5EF4-FFF2-40B4-BE49-F238E27FC236}">
                <a16:creationId xmlns:a16="http://schemas.microsoft.com/office/drawing/2014/main" id="{1D16DDE5-7F07-42A2-8F2A-6B21AA142E80}"/>
              </a:ext>
            </a:extLst>
          </p:cNvPr>
          <p:cNvSpPr>
            <a:spLocks noGrp="1"/>
          </p:cNvSpPr>
          <p:nvPr>
            <p:ph type="sldNum" sz="quarter" idx="16"/>
          </p:nvPr>
        </p:nvSpPr>
        <p:spPr/>
        <p:txBody>
          <a:bodyPr/>
          <a:lstStyle/>
          <a:p>
            <a:pPr>
              <a:defRPr/>
            </a:pPr>
            <a:fld id="{B27E66B0-5CBE-4E0A-A5C6-DF540FEFB54A}" type="slidenum">
              <a:rPr lang="fr-BE" smtClean="0"/>
              <a:pPr>
                <a:defRPr/>
              </a:pPr>
              <a:t>22</a:t>
            </a:fld>
            <a:endParaRPr lang="fr-BE" dirty="0"/>
          </a:p>
        </p:txBody>
      </p:sp>
      <p:sp>
        <p:nvSpPr>
          <p:cNvPr id="6" name="Espace réservé du pied de page 5">
            <a:extLst>
              <a:ext uri="{FF2B5EF4-FFF2-40B4-BE49-F238E27FC236}">
                <a16:creationId xmlns:a16="http://schemas.microsoft.com/office/drawing/2014/main" id="{3E0C9EDF-FF81-462A-8A66-75D7E835ED31}"/>
              </a:ext>
            </a:extLst>
          </p:cNvPr>
          <p:cNvSpPr>
            <a:spLocks noGrp="1"/>
          </p:cNvSpPr>
          <p:nvPr>
            <p:ph type="ftr" sz="quarter" idx="17"/>
          </p:nvPr>
        </p:nvSpPr>
        <p:spPr/>
        <p:txBody>
          <a:bodyPr/>
          <a:lstStyle/>
          <a:p>
            <a:pPr fontAlgn="base">
              <a:spcBef>
                <a:spcPct val="0"/>
              </a:spcBef>
              <a:spcAft>
                <a:spcPct val="0"/>
              </a:spcAft>
            </a:pPr>
            <a:r>
              <a:rPr lang="fr-BE" sz="1400" dirty="0"/>
              <a:t>Kevin HENRY &amp; Manon HAYETTE|     Service CELTRAD</a:t>
            </a:r>
          </a:p>
        </p:txBody>
      </p:sp>
    </p:spTree>
    <p:extLst>
      <p:ext uri="{BB962C8B-B14F-4D97-AF65-F5344CB8AC3E}">
        <p14:creationId xmlns:p14="http://schemas.microsoft.com/office/powerpoint/2010/main" val="3104101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172DD25-984D-554E-AFCE-A537D15FC8FC}"/>
              </a:ext>
            </a:extLst>
          </p:cNvPr>
          <p:cNvSpPr>
            <a:spLocks noGrp="1"/>
          </p:cNvSpPr>
          <p:nvPr>
            <p:ph idx="1"/>
          </p:nvPr>
        </p:nvSpPr>
        <p:spPr>
          <a:xfrm>
            <a:off x="457200" y="1417638"/>
            <a:ext cx="8229600" cy="4888282"/>
          </a:xfrm>
        </p:spPr>
        <p:txBody>
          <a:bodyPr>
            <a:normAutofit fontScale="47500" lnSpcReduction="20000"/>
          </a:bodyPr>
          <a:lstStyle/>
          <a:p>
            <a:pPr marL="457200" indent="-457200">
              <a:buFont typeface="Arial" panose="020B0604020202020204" pitchFamily="34" charset="0"/>
              <a:buChar char="•"/>
            </a:pPr>
            <a:r>
              <a:rPr lang="en-US" dirty="0"/>
              <a:t>Charteris-Black, J. (2017). </a:t>
            </a:r>
            <a:r>
              <a:rPr lang="en-US" i="1" dirty="0"/>
              <a:t>Fire Metaphors: Discourses of Awe and Authority</a:t>
            </a:r>
            <a:r>
              <a:rPr lang="en-US" dirty="0"/>
              <a:t>. Bloomsbury Academic.</a:t>
            </a:r>
          </a:p>
          <a:p>
            <a:pPr marL="457200" indent="-457200">
              <a:buFont typeface="Arial" panose="020B0604020202020204" pitchFamily="34" charset="0"/>
              <a:buChar char="•"/>
            </a:pPr>
            <a:r>
              <a:rPr lang="en-US" dirty="0"/>
              <a:t>Conti, S. (2019). </a:t>
            </a:r>
            <a:r>
              <a:rPr lang="en-US" i="1" dirty="0"/>
              <a:t>Chengyu. Caratteristiche e apprendimento delle espressioni idiomatiche cinesi</a:t>
            </a:r>
            <a:r>
              <a:rPr lang="en-US" dirty="0"/>
              <a:t>. libreriauniversitaria.it </a:t>
            </a:r>
            <a:r>
              <a:rPr lang="en-US" dirty="0" err="1"/>
              <a:t>Ediozioni</a:t>
            </a:r>
            <a:r>
              <a:rPr lang="en-US" dirty="0"/>
              <a:t>.</a:t>
            </a:r>
            <a:endParaRPr lang="fr-BE" dirty="0"/>
          </a:p>
          <a:p>
            <a:pPr marL="457200" indent="-457200">
              <a:buFont typeface="Arial" panose="020B0604020202020204" pitchFamily="34" charset="0"/>
              <a:buChar char="•"/>
            </a:pPr>
            <a:r>
              <a:rPr lang="fr-BE" dirty="0"/>
              <a:t>Henry, K. (2016). Les </a:t>
            </a:r>
            <a:r>
              <a:rPr lang="fr-BE" i="1" dirty="0"/>
              <a:t>chengyu</a:t>
            </a:r>
            <a:r>
              <a:rPr lang="fr-BE" dirty="0"/>
              <a:t> du chinois : caractérisation de phrasèmes hors norme. </a:t>
            </a:r>
            <a:r>
              <a:rPr lang="en-US" i="1" dirty="0"/>
              <a:t>Yearbook of Phraseology</a:t>
            </a:r>
            <a:r>
              <a:rPr lang="en-US" dirty="0"/>
              <a:t>, 7(1), 99-126.</a:t>
            </a:r>
            <a:endParaRPr lang="fr-BE" dirty="0"/>
          </a:p>
          <a:p>
            <a:pPr marL="457200" indent="-457200">
              <a:buFont typeface="Arial" panose="020B0604020202020204" pitchFamily="34" charset="0"/>
              <a:buChar char="•"/>
            </a:pPr>
            <a:r>
              <a:rPr lang="en-US" dirty="0"/>
              <a:t>Nall, T. (2009). </a:t>
            </a:r>
            <a:r>
              <a:rPr lang="en-US" i="1" dirty="0"/>
              <a:t>An Analysis of Chinese Four-Character Idioms Containing Numbers: Structural Patterns and Cultural Signifiance.</a:t>
            </a:r>
            <a:r>
              <a:rPr lang="en-US" dirty="0"/>
              <a:t> </a:t>
            </a:r>
            <a:r>
              <a:rPr lang="fr-BE" dirty="0"/>
              <a:t>[Thèse de doctorat, Ball State </a:t>
            </a:r>
            <a:r>
              <a:rPr lang="fr-BE" dirty="0" err="1"/>
              <a:t>University</a:t>
            </a:r>
            <a:r>
              <a:rPr lang="fr-BE" dirty="0"/>
              <a:t>].</a:t>
            </a:r>
          </a:p>
          <a:p>
            <a:pPr marL="457200" indent="-457200">
              <a:buFont typeface="Arial" panose="020B0604020202020204" pitchFamily="34" charset="0"/>
              <a:buChar char="•"/>
            </a:pPr>
            <a:r>
              <a:rPr lang="fr-BE" dirty="0" err="1"/>
              <a:t>Sadeghpour</a:t>
            </a:r>
            <a:r>
              <a:rPr lang="fr-BE" dirty="0"/>
              <a:t>, R. (2012). To Translate </a:t>
            </a:r>
            <a:r>
              <a:rPr lang="fr-BE" dirty="0" err="1"/>
              <a:t>Idioms</a:t>
            </a:r>
            <a:r>
              <a:rPr lang="fr-BE" dirty="0"/>
              <a:t>: </a:t>
            </a:r>
            <a:r>
              <a:rPr lang="fr-BE" dirty="0" err="1"/>
              <a:t>Posing</a:t>
            </a:r>
            <a:r>
              <a:rPr lang="fr-BE" dirty="0"/>
              <a:t> </a:t>
            </a:r>
            <a:r>
              <a:rPr lang="fr-BE" dirty="0" err="1"/>
              <a:t>Difficulties</a:t>
            </a:r>
            <a:r>
              <a:rPr lang="fr-BE" dirty="0"/>
              <a:t> and Challenges for Translators. </a:t>
            </a:r>
            <a:r>
              <a:rPr lang="fr-BE" i="1" dirty="0" err="1"/>
              <a:t>Iranian</a:t>
            </a:r>
            <a:r>
              <a:rPr lang="fr-BE" i="1" dirty="0"/>
              <a:t> EFL Journal</a:t>
            </a:r>
            <a:r>
              <a:rPr lang="fr-BE" dirty="0"/>
              <a:t>, 97-108.</a:t>
            </a:r>
          </a:p>
          <a:p>
            <a:pPr marL="457200" indent="-457200">
              <a:buFont typeface="Arial" panose="020B0604020202020204" pitchFamily="34" charset="0"/>
              <a:buChar char="•"/>
            </a:pPr>
            <a:r>
              <a:rPr lang="fr-BE" dirty="0" err="1"/>
              <a:t>Xatara</a:t>
            </a:r>
            <a:r>
              <a:rPr lang="fr-BE" dirty="0"/>
              <a:t>, C.M. (2004). La traduction phraséologique. </a:t>
            </a:r>
            <a:r>
              <a:rPr lang="fr-BE" i="1" dirty="0"/>
              <a:t>Meta 47</a:t>
            </a:r>
            <a:r>
              <a:rPr lang="fr-BE" dirty="0"/>
              <a:t>(3), 296-459.</a:t>
            </a:r>
          </a:p>
          <a:p>
            <a:pPr marL="457200" indent="-457200">
              <a:buFont typeface="Arial" panose="020B0604020202020204" pitchFamily="34" charset="0"/>
              <a:buChar char="•"/>
            </a:pPr>
            <a:endParaRPr lang="fr-BE" dirty="0"/>
          </a:p>
          <a:p>
            <a:pPr marL="457200" indent="-457200">
              <a:buFont typeface="Arial" panose="020B0604020202020204" pitchFamily="34" charset="0"/>
              <a:buChar char="•"/>
            </a:pPr>
            <a:r>
              <a:rPr lang="en-US" dirty="0"/>
              <a:t>Kilgarriff, A. &amp; Rychlý, P. (2003). </a:t>
            </a:r>
            <a:r>
              <a:rPr lang="en-US" i="1" dirty="0"/>
              <a:t>SketchEngine</a:t>
            </a:r>
            <a:r>
              <a:rPr lang="en-US" dirty="0"/>
              <a:t>. Lexical Computing Ltd. </a:t>
            </a:r>
            <a:r>
              <a:rPr lang="en-US" dirty="0">
                <a:hlinkClick r:id="rId2"/>
              </a:rPr>
              <a:t>https://www.sketchengine.eu/</a:t>
            </a:r>
            <a:r>
              <a:rPr lang="en-US" dirty="0"/>
              <a:t>.</a:t>
            </a:r>
          </a:p>
          <a:p>
            <a:pPr marL="457200" indent="-457200">
              <a:buFont typeface="Arial" panose="020B0604020202020204" pitchFamily="34" charset="0"/>
              <a:buChar char="•"/>
            </a:pPr>
            <a:r>
              <a:rPr lang="en-US" dirty="0" err="1"/>
              <a:t>Sharoff</a:t>
            </a:r>
            <a:r>
              <a:rPr lang="en-US" dirty="0"/>
              <a:t>, S. (2005). </a:t>
            </a:r>
            <a:r>
              <a:rPr lang="en-US" i="1" dirty="0"/>
              <a:t>Chinese Internet Corpus</a:t>
            </a:r>
            <a:r>
              <a:rPr lang="en-US" dirty="0"/>
              <a:t>. </a:t>
            </a:r>
            <a:r>
              <a:rPr lang="en-US" dirty="0" err="1"/>
              <a:t>Consulté</a:t>
            </a:r>
            <a:r>
              <a:rPr lang="en-US" dirty="0"/>
              <a:t> le 5 </a:t>
            </a:r>
            <a:r>
              <a:rPr lang="en-US" dirty="0" err="1"/>
              <a:t>septembre</a:t>
            </a:r>
            <a:r>
              <a:rPr lang="en-US" dirty="0"/>
              <a:t> 2021 sur </a:t>
            </a:r>
            <a:r>
              <a:rPr lang="en-US" dirty="0">
                <a:hlinkClick r:id="rId3"/>
              </a:rPr>
              <a:t>http://corpus.leeds.ac.uk/query-zh.html</a:t>
            </a:r>
            <a:r>
              <a:rPr lang="en-US" dirty="0"/>
              <a: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fr-BE" dirty="0"/>
              <a:t>Doan, P. &amp; Weng, Z. (1999). </a:t>
            </a:r>
            <a:r>
              <a:rPr lang="fr-BE" i="1" dirty="0"/>
              <a:t>Dictionnaire des chengyu — Idiotismes quadrisyllabiques de la langue chinoise</a:t>
            </a:r>
            <a:r>
              <a:rPr lang="fr-BE" dirty="0"/>
              <a:t>. Paris, Youfeng. </a:t>
            </a:r>
          </a:p>
          <a:p>
            <a:pPr marL="457200" indent="-457200">
              <a:buFont typeface="Arial" panose="020B0604020202020204" pitchFamily="34" charset="0"/>
              <a:buChar char="•"/>
            </a:pPr>
            <a:r>
              <a:rPr lang="fr-BE" dirty="0"/>
              <a:t>Huang, J. </a:t>
            </a:r>
            <a:r>
              <a:rPr lang="zh-CN" altLang="fr-FR" dirty="0"/>
              <a:t>黄建华</a:t>
            </a:r>
            <a:r>
              <a:rPr lang="fr-BE" dirty="0"/>
              <a:t> (éd.) (2014). </a:t>
            </a:r>
            <a:r>
              <a:rPr lang="fr-BE" i="1" dirty="0"/>
              <a:t>Han-fa Da Cidian </a:t>
            </a:r>
            <a:r>
              <a:rPr lang="fr-FR" altLang="zh-CN" dirty="0"/>
              <a:t>《</a:t>
            </a:r>
            <a:r>
              <a:rPr lang="zh-CN" altLang="fr-FR" dirty="0"/>
              <a:t>汉法大辞典</a:t>
            </a:r>
            <a:r>
              <a:rPr lang="fr-FR" altLang="zh-CN" dirty="0"/>
              <a:t>》</a:t>
            </a:r>
            <a:r>
              <a:rPr lang="fr-BE" dirty="0"/>
              <a:t> [Grand Dictionnaire chinois-français contemporain]. Beijing </a:t>
            </a:r>
            <a:r>
              <a:rPr lang="zh-CN" altLang="fr-FR" dirty="0"/>
              <a:t>北京</a:t>
            </a:r>
            <a:r>
              <a:rPr lang="fr-BE" dirty="0"/>
              <a:t>, Waiyu Jiaoxue yu Yanjiu Chubanshe </a:t>
            </a:r>
            <a:r>
              <a:rPr lang="zh-CN" altLang="fr-FR" dirty="0"/>
              <a:t>外语教学与研究出版社</a:t>
            </a:r>
            <a:r>
              <a:rPr lang="fr-BE" dirty="0"/>
              <a:t>. </a:t>
            </a:r>
          </a:p>
          <a:p>
            <a:pPr marL="457200" indent="-457200">
              <a:buFont typeface="Arial" panose="020B0604020202020204" pitchFamily="34" charset="0"/>
              <a:buChar char="•"/>
            </a:pPr>
            <a:r>
              <a:rPr lang="fr-BE" dirty="0"/>
              <a:t>Application </a:t>
            </a:r>
            <a:r>
              <a:rPr lang="fr-BE" dirty="0" err="1"/>
              <a:t>Pleco</a:t>
            </a:r>
            <a:r>
              <a:rPr lang="fr-BE" dirty="0"/>
              <a:t> (2001-2021). </a:t>
            </a:r>
            <a:r>
              <a:rPr lang="fr-BE" dirty="0" err="1"/>
              <a:t>Pleco</a:t>
            </a:r>
            <a:r>
              <a:rPr lang="fr-BE" dirty="0"/>
              <a:t> Inc. Accessible sur Android et iOS.</a:t>
            </a:r>
          </a:p>
        </p:txBody>
      </p:sp>
      <p:sp>
        <p:nvSpPr>
          <p:cNvPr id="3" name="Titre 2">
            <a:extLst>
              <a:ext uri="{FF2B5EF4-FFF2-40B4-BE49-F238E27FC236}">
                <a16:creationId xmlns:a16="http://schemas.microsoft.com/office/drawing/2014/main" id="{076221B2-6188-4348-98A8-EC88CEC60074}"/>
              </a:ext>
            </a:extLst>
          </p:cNvPr>
          <p:cNvSpPr>
            <a:spLocks noGrp="1"/>
          </p:cNvSpPr>
          <p:nvPr>
            <p:ph type="title"/>
          </p:nvPr>
        </p:nvSpPr>
        <p:spPr/>
        <p:txBody>
          <a:bodyPr/>
          <a:lstStyle/>
          <a:p>
            <a:r>
              <a:rPr lang="fr-FR" dirty="0"/>
              <a:t>Bibliographie</a:t>
            </a:r>
          </a:p>
        </p:txBody>
      </p:sp>
      <p:sp>
        <p:nvSpPr>
          <p:cNvPr id="5" name="Espace réservé du numéro de diapositive 4">
            <a:extLst>
              <a:ext uri="{FF2B5EF4-FFF2-40B4-BE49-F238E27FC236}">
                <a16:creationId xmlns:a16="http://schemas.microsoft.com/office/drawing/2014/main" id="{CBA2BEA9-3793-A847-83B9-F6E03F1B7620}"/>
              </a:ext>
            </a:extLst>
          </p:cNvPr>
          <p:cNvSpPr>
            <a:spLocks noGrp="1"/>
          </p:cNvSpPr>
          <p:nvPr>
            <p:ph type="sldNum" sz="quarter" idx="16"/>
          </p:nvPr>
        </p:nvSpPr>
        <p:spPr/>
        <p:txBody>
          <a:bodyPr/>
          <a:lstStyle/>
          <a:p>
            <a:pPr>
              <a:defRPr/>
            </a:pPr>
            <a:fld id="{B27E66B0-5CBE-4E0A-A5C6-DF540FEFB54A}" type="slidenum">
              <a:rPr lang="fr-BE" smtClean="0"/>
              <a:pPr>
                <a:defRPr/>
              </a:pPr>
              <a:t>23</a:t>
            </a:fld>
            <a:endParaRPr lang="fr-BE" dirty="0"/>
          </a:p>
        </p:txBody>
      </p:sp>
      <p:sp>
        <p:nvSpPr>
          <p:cNvPr id="7" name="Espace réservé du pied de page 5">
            <a:extLst>
              <a:ext uri="{FF2B5EF4-FFF2-40B4-BE49-F238E27FC236}">
                <a16:creationId xmlns:a16="http://schemas.microsoft.com/office/drawing/2014/main" id="{1BDFC7A6-E1AF-4749-9AA8-3A179CD0D85F}"/>
              </a:ext>
            </a:extLst>
          </p:cNvPr>
          <p:cNvSpPr>
            <a:spLocks noGrp="1"/>
          </p:cNvSpPr>
          <p:nvPr>
            <p:ph type="ftr" sz="quarter" idx="17"/>
          </p:nvPr>
        </p:nvSpPr>
        <p:spPr>
          <a:xfrm>
            <a:off x="2228850" y="6581775"/>
            <a:ext cx="6400800" cy="276225"/>
          </a:xfrm>
        </p:spPr>
        <p:txBody>
          <a:bodyPr/>
          <a:lstStyle/>
          <a:p>
            <a:pPr fontAlgn="base">
              <a:spcBef>
                <a:spcPct val="0"/>
              </a:spcBef>
              <a:spcAft>
                <a:spcPct val="0"/>
              </a:spcAft>
            </a:pPr>
            <a:r>
              <a:rPr lang="fr-BE" sz="1400" dirty="0"/>
              <a:t>Kevin HENRY &amp; Manon HAYETTE|     Service CELTRAD</a:t>
            </a:r>
          </a:p>
        </p:txBody>
      </p:sp>
    </p:spTree>
    <p:extLst>
      <p:ext uri="{BB962C8B-B14F-4D97-AF65-F5344CB8AC3E}">
        <p14:creationId xmlns:p14="http://schemas.microsoft.com/office/powerpoint/2010/main" val="2157681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Espace réservé du contenu 2"/>
          <p:cNvSpPr>
            <a:spLocks noGrp="1"/>
          </p:cNvSpPr>
          <p:nvPr>
            <p:ph idx="1"/>
          </p:nvPr>
        </p:nvSpPr>
        <p:spPr bwMode="auto">
          <a:xfrm>
            <a:off x="2486025" y="1166018"/>
            <a:ext cx="6400800" cy="4525963"/>
          </a:xfrm>
        </p:spPr>
        <p:txBody>
          <a:bodyPr wrap="square" numCol="1" anchor="ctr" anchorCtr="0" compatLnSpc="1">
            <a:prstTxWarp prst="textNoShape">
              <a:avLst/>
            </a:prstTxWarp>
            <a:normAutofit/>
          </a:bodyPr>
          <a:lstStyle/>
          <a:p>
            <a:pPr algn="ctr"/>
            <a:r>
              <a:rPr lang="fr-FR" sz="6600" dirty="0"/>
              <a:t>Merci de votre attention !</a:t>
            </a:r>
            <a:endParaRPr lang="fr-FR" sz="6600" dirty="0">
              <a:cs typeface="Times New Roman" pitchFamily="18" charset="0"/>
            </a:endParaRPr>
          </a:p>
        </p:txBody>
      </p:sp>
      <p:pic>
        <p:nvPicPr>
          <p:cNvPr id="38916" name="Espace réservé pour une image  6" descr="picasabackground.bmp"/>
          <p:cNvPicPr>
            <a:picLocks noGrp="1" noChangeAspect="1"/>
          </p:cNvPicPr>
          <p:nvPr>
            <p:ph type="pic" sz="quarter" idx="12"/>
          </p:nvPr>
        </p:nvPicPr>
        <p:blipFill>
          <a:blip r:embed="rId2" cstate="print"/>
          <a:srcRect/>
          <a:stretch>
            <a:fillRect/>
          </a:stretch>
        </p:blipFill>
        <p:spPr bwMode="auto">
          <a:xfrm>
            <a:off x="0" y="85725"/>
            <a:ext cx="2227263" cy="6515100"/>
          </a:xfrm>
        </p:spPr>
      </p:pic>
      <p:sp>
        <p:nvSpPr>
          <p:cNvPr id="38917" name="Espace réservé du numéro de diapositive 7"/>
          <p:cNvSpPr>
            <a:spLocks noGrp="1"/>
          </p:cNvSpPr>
          <p:nvPr>
            <p:ph type="sldNum" sz="quarter" idx="13"/>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A077A7-8778-466C-B543-D836DD529C19}" type="slidenum">
              <a:rPr lang="fr-BE"/>
              <a:pPr fontAlgn="base">
                <a:spcBef>
                  <a:spcPct val="0"/>
                </a:spcBef>
                <a:spcAft>
                  <a:spcPct val="0"/>
                </a:spcAft>
              </a:pPr>
              <a:t>24</a:t>
            </a:fld>
            <a:endParaRPr lang="fr-BE"/>
          </a:p>
        </p:txBody>
      </p:sp>
      <p:sp>
        <p:nvSpPr>
          <p:cNvPr id="10" name="Espace réservé du pied de page 5">
            <a:extLst>
              <a:ext uri="{FF2B5EF4-FFF2-40B4-BE49-F238E27FC236}">
                <a16:creationId xmlns:a16="http://schemas.microsoft.com/office/drawing/2014/main" id="{B9DDC000-5DEB-5840-8C7E-95B169AFC689}"/>
              </a:ext>
            </a:extLst>
          </p:cNvPr>
          <p:cNvSpPr txBox="1">
            <a:spLocks/>
          </p:cNvSpPr>
          <p:nvPr/>
        </p:nvSpPr>
        <p:spPr>
          <a:xfrm>
            <a:off x="2228850" y="6581775"/>
            <a:ext cx="6400800" cy="276225"/>
          </a:xfrm>
          <a:prstGeom prst="rect">
            <a:avLst/>
          </a:prstGeom>
        </p:spPr>
        <p:txBody>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fr-BE" sz="1400">
                <a:latin typeface="+mn-lt"/>
              </a:rPr>
              <a:t>Kevin HENRY &amp; Manon HAYETTE|     Service CELTRAD</a:t>
            </a:r>
            <a:endParaRPr lang="fr-BE" sz="1400" dirty="0">
              <a:latin typeface="+mn-lt"/>
            </a:endParaRPr>
          </a:p>
        </p:txBody>
      </p:sp>
    </p:spTree>
    <p:extLst>
      <p:ext uri="{BB962C8B-B14F-4D97-AF65-F5344CB8AC3E}">
        <p14:creationId xmlns:p14="http://schemas.microsoft.com/office/powerpoint/2010/main" val="4060273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BBD6F29-F0EC-4B44-B054-AF917CA91BBE}"/>
              </a:ext>
            </a:extLst>
          </p:cNvPr>
          <p:cNvSpPr>
            <a:spLocks noGrp="1"/>
          </p:cNvSpPr>
          <p:nvPr>
            <p:ph idx="1"/>
          </p:nvPr>
        </p:nvSpPr>
        <p:spPr/>
        <p:txBody>
          <a:bodyPr>
            <a:normAutofit fontScale="85000" lnSpcReduction="20000"/>
          </a:bodyPr>
          <a:lstStyle/>
          <a:p>
            <a:pPr algn="just"/>
            <a:r>
              <a:rPr lang="fr-FR" dirty="0"/>
              <a:t>Caractéristiques prototypiques des </a:t>
            </a:r>
            <a:r>
              <a:rPr lang="fr-FR" i="1" dirty="0" err="1"/>
              <a:t>chengyu</a:t>
            </a:r>
            <a:r>
              <a:rPr lang="fr-FR" dirty="0"/>
              <a:t> selon Conti (2019 : 60–61) :</a:t>
            </a:r>
          </a:p>
          <a:p>
            <a:pPr marL="457200" indent="-457200" algn="just">
              <a:buFont typeface="Arial" panose="020B0604020202020204" pitchFamily="34" charset="0"/>
              <a:buChar char="•"/>
            </a:pPr>
            <a:r>
              <a:rPr lang="fr-FR" dirty="0"/>
              <a:t>Structure en quatre caractères, « bipartite » ;</a:t>
            </a:r>
          </a:p>
          <a:p>
            <a:pPr marL="457200" indent="-457200" algn="just">
              <a:buFont typeface="Arial" panose="020B0604020202020204" pitchFamily="34" charset="0"/>
              <a:buChar char="•"/>
            </a:pPr>
            <a:r>
              <a:rPr lang="fr-FR" dirty="0"/>
              <a:t>Stabilité formelle, invariabilité morphématique et syntaxique ;</a:t>
            </a:r>
          </a:p>
          <a:p>
            <a:pPr marL="457200" indent="-457200" algn="just">
              <a:buFont typeface="Arial" panose="020B0604020202020204" pitchFamily="34" charset="0"/>
              <a:buChar char="•"/>
            </a:pPr>
            <a:r>
              <a:rPr lang="fr-FR" dirty="0"/>
              <a:t>Signifiant invariable, non compositionnel ;</a:t>
            </a:r>
          </a:p>
          <a:p>
            <a:pPr marL="457200" indent="-457200" algn="just">
              <a:buFont typeface="Arial" panose="020B0604020202020204" pitchFamily="34" charset="0"/>
              <a:buChar char="•"/>
            </a:pPr>
            <a:r>
              <a:rPr lang="fr-FR" dirty="0"/>
              <a:t>Appartenance à la langue standard, et usage premier dans le registre littéraire ;</a:t>
            </a:r>
          </a:p>
          <a:p>
            <a:pPr marL="457200" indent="-457200" algn="just">
              <a:buFont typeface="Arial" panose="020B0604020202020204" pitchFamily="34" charset="0"/>
              <a:buChar char="•"/>
            </a:pPr>
            <a:r>
              <a:rPr lang="fr-FR" dirty="0"/>
              <a:t>Expressions de type </a:t>
            </a:r>
            <a:r>
              <a:rPr lang="fr-FR" dirty="0" err="1"/>
              <a:t>lexématique</a:t>
            </a:r>
            <a:r>
              <a:rPr lang="fr-FR" dirty="0"/>
              <a:t> se comportant généralement comme des syntagmes, même si un comportement phrastique est parfois observé.</a:t>
            </a:r>
          </a:p>
        </p:txBody>
      </p:sp>
      <p:sp>
        <p:nvSpPr>
          <p:cNvPr id="3" name="Titre 2">
            <a:extLst>
              <a:ext uri="{FF2B5EF4-FFF2-40B4-BE49-F238E27FC236}">
                <a16:creationId xmlns:a16="http://schemas.microsoft.com/office/drawing/2014/main" id="{B6F9B603-FABC-C545-83A3-B3DF8B135453}"/>
              </a:ext>
            </a:extLst>
          </p:cNvPr>
          <p:cNvSpPr>
            <a:spLocks noGrp="1"/>
          </p:cNvSpPr>
          <p:nvPr>
            <p:ph type="title"/>
          </p:nvPr>
        </p:nvSpPr>
        <p:spPr/>
        <p:txBody>
          <a:bodyPr/>
          <a:lstStyle/>
          <a:p>
            <a:r>
              <a:rPr lang="fr-FR" dirty="0">
                <a:cs typeface="Arial" charset="0"/>
              </a:rPr>
              <a:t>Les </a:t>
            </a:r>
            <a:r>
              <a:rPr lang="fr-FR" i="1" dirty="0" err="1">
                <a:cs typeface="Arial" charset="0"/>
              </a:rPr>
              <a:t>chengyu</a:t>
            </a:r>
            <a:r>
              <a:rPr lang="fr-FR" i="1" dirty="0">
                <a:cs typeface="Arial" charset="0"/>
              </a:rPr>
              <a:t> </a:t>
            </a:r>
            <a:r>
              <a:rPr lang="fr-FR" dirty="0">
                <a:cs typeface="Arial" charset="0"/>
              </a:rPr>
              <a:t>: définition</a:t>
            </a:r>
            <a:endParaRPr lang="fr-FR" dirty="0"/>
          </a:p>
        </p:txBody>
      </p:sp>
      <p:sp>
        <p:nvSpPr>
          <p:cNvPr id="4" name="Espace réservé du numéro de diapositive 3">
            <a:extLst>
              <a:ext uri="{FF2B5EF4-FFF2-40B4-BE49-F238E27FC236}">
                <a16:creationId xmlns:a16="http://schemas.microsoft.com/office/drawing/2014/main" id="{623017E2-82B1-904D-A68B-DE2613ED5FAA}"/>
              </a:ext>
            </a:extLst>
          </p:cNvPr>
          <p:cNvSpPr>
            <a:spLocks noGrp="1"/>
          </p:cNvSpPr>
          <p:nvPr>
            <p:ph type="sldNum" sz="quarter" idx="10"/>
          </p:nvPr>
        </p:nvSpPr>
        <p:spPr/>
        <p:txBody>
          <a:bodyPr/>
          <a:lstStyle/>
          <a:p>
            <a:pPr>
              <a:defRPr/>
            </a:pPr>
            <a:fld id="{E84D0D07-BA6C-4CE2-85E1-215477AE30BF}" type="slidenum">
              <a:rPr lang="fr-BE" smtClean="0"/>
              <a:pPr>
                <a:defRPr/>
              </a:pPr>
              <a:t>3</a:t>
            </a:fld>
            <a:endParaRPr lang="fr-BE" dirty="0"/>
          </a:p>
        </p:txBody>
      </p:sp>
      <p:sp>
        <p:nvSpPr>
          <p:cNvPr id="5" name="Espace réservé du pied de page 4">
            <a:extLst>
              <a:ext uri="{FF2B5EF4-FFF2-40B4-BE49-F238E27FC236}">
                <a16:creationId xmlns:a16="http://schemas.microsoft.com/office/drawing/2014/main" id="{D14DC52F-7C82-004A-B600-C43322ED7C0F}"/>
              </a:ext>
            </a:extLst>
          </p:cNvPr>
          <p:cNvSpPr>
            <a:spLocks noGrp="1"/>
          </p:cNvSpPr>
          <p:nvPr>
            <p:ph type="ftr" sz="quarter" idx="11"/>
          </p:nvPr>
        </p:nvSpPr>
        <p:spPr/>
        <p:txBody>
          <a:bodyPr/>
          <a:lstStyle/>
          <a:p>
            <a:pPr fontAlgn="base">
              <a:spcBef>
                <a:spcPct val="0"/>
              </a:spcBef>
              <a:spcAft>
                <a:spcPct val="0"/>
              </a:spcAft>
            </a:pPr>
            <a:r>
              <a:rPr lang="fr-BE" sz="1400" dirty="0"/>
              <a:t>Kevin HENRY &amp; Manon HAYETTE|     Service CELTRAD</a:t>
            </a:r>
          </a:p>
        </p:txBody>
      </p:sp>
    </p:spTree>
    <p:extLst>
      <p:ext uri="{BB962C8B-B14F-4D97-AF65-F5344CB8AC3E}">
        <p14:creationId xmlns:p14="http://schemas.microsoft.com/office/powerpoint/2010/main" val="3427653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A151247-6BE2-4340-A52C-810D8354F7B3}"/>
              </a:ext>
            </a:extLst>
          </p:cNvPr>
          <p:cNvSpPr>
            <a:spLocks noGrp="1"/>
          </p:cNvSpPr>
          <p:nvPr>
            <p:ph idx="1"/>
          </p:nvPr>
        </p:nvSpPr>
        <p:spPr/>
        <p:txBody>
          <a:bodyPr/>
          <a:lstStyle/>
          <a:p>
            <a:pPr marL="457200" indent="-457200">
              <a:buFont typeface="Arial" panose="020B0604020202020204" pitchFamily="34" charset="0"/>
              <a:buChar char="•"/>
            </a:pPr>
            <a:r>
              <a:rPr lang="fr-FR" dirty="0"/>
              <a:t>Étude du traitement lexicographique des </a:t>
            </a:r>
            <a:r>
              <a:rPr lang="fr-FR" i="1" dirty="0" err="1"/>
              <a:t>chengyu</a:t>
            </a:r>
            <a:r>
              <a:rPr lang="fr-FR" i="1" dirty="0"/>
              <a:t> </a:t>
            </a:r>
            <a:r>
              <a:rPr lang="fr-FR" dirty="0"/>
              <a:t>en vue de dégager les lacunes des dictionnaires et de proposer un canevas d’une entrée à visée didactique pour l’apprenti traducteur.</a:t>
            </a:r>
          </a:p>
          <a:p>
            <a:endParaRPr lang="fr-FR" dirty="0"/>
          </a:p>
        </p:txBody>
      </p:sp>
      <p:sp>
        <p:nvSpPr>
          <p:cNvPr id="3" name="Titre 2">
            <a:extLst>
              <a:ext uri="{FF2B5EF4-FFF2-40B4-BE49-F238E27FC236}">
                <a16:creationId xmlns:a16="http://schemas.microsoft.com/office/drawing/2014/main" id="{E164BF0A-88EC-7F44-8EFF-17F6E2362C2E}"/>
              </a:ext>
            </a:extLst>
          </p:cNvPr>
          <p:cNvSpPr>
            <a:spLocks noGrp="1"/>
          </p:cNvSpPr>
          <p:nvPr>
            <p:ph type="title"/>
          </p:nvPr>
        </p:nvSpPr>
        <p:spPr/>
        <p:txBody>
          <a:bodyPr/>
          <a:lstStyle/>
          <a:p>
            <a:r>
              <a:rPr lang="fr-FR" dirty="0"/>
              <a:t>Objet de la recherche</a:t>
            </a:r>
          </a:p>
        </p:txBody>
      </p:sp>
      <p:sp>
        <p:nvSpPr>
          <p:cNvPr id="4" name="Espace réservé du numéro de diapositive 3">
            <a:extLst>
              <a:ext uri="{FF2B5EF4-FFF2-40B4-BE49-F238E27FC236}">
                <a16:creationId xmlns:a16="http://schemas.microsoft.com/office/drawing/2014/main" id="{EAC4D686-D0CA-B044-9C5D-3D1494F467A0}"/>
              </a:ext>
            </a:extLst>
          </p:cNvPr>
          <p:cNvSpPr>
            <a:spLocks noGrp="1"/>
          </p:cNvSpPr>
          <p:nvPr>
            <p:ph type="sldNum" sz="quarter" idx="10"/>
          </p:nvPr>
        </p:nvSpPr>
        <p:spPr/>
        <p:txBody>
          <a:bodyPr/>
          <a:lstStyle/>
          <a:p>
            <a:pPr>
              <a:defRPr/>
            </a:pPr>
            <a:fld id="{E84D0D07-BA6C-4CE2-85E1-215477AE30BF}" type="slidenum">
              <a:rPr lang="fr-BE" smtClean="0"/>
              <a:pPr>
                <a:defRPr/>
              </a:pPr>
              <a:t>4</a:t>
            </a:fld>
            <a:endParaRPr lang="fr-BE" dirty="0"/>
          </a:p>
        </p:txBody>
      </p:sp>
      <p:sp>
        <p:nvSpPr>
          <p:cNvPr id="5" name="Espace réservé du pied de page 4">
            <a:extLst>
              <a:ext uri="{FF2B5EF4-FFF2-40B4-BE49-F238E27FC236}">
                <a16:creationId xmlns:a16="http://schemas.microsoft.com/office/drawing/2014/main" id="{4B2D6754-DAEF-DF43-A7E9-ADAD2DBDF447}"/>
              </a:ext>
            </a:extLst>
          </p:cNvPr>
          <p:cNvSpPr>
            <a:spLocks noGrp="1"/>
          </p:cNvSpPr>
          <p:nvPr>
            <p:ph type="ftr" sz="quarter" idx="11"/>
          </p:nvPr>
        </p:nvSpPr>
        <p:spPr/>
        <p:txBody>
          <a:bodyPr/>
          <a:lstStyle/>
          <a:p>
            <a:pPr fontAlgn="base">
              <a:spcBef>
                <a:spcPct val="0"/>
              </a:spcBef>
              <a:spcAft>
                <a:spcPct val="0"/>
              </a:spcAft>
            </a:pPr>
            <a:r>
              <a:rPr lang="fr-BE" sz="1400" dirty="0"/>
              <a:t>Kevin HENRY &amp; Manon HAYETTE|     Service CELTRAD</a:t>
            </a:r>
          </a:p>
        </p:txBody>
      </p:sp>
    </p:spTree>
    <p:extLst>
      <p:ext uri="{BB962C8B-B14F-4D97-AF65-F5344CB8AC3E}">
        <p14:creationId xmlns:p14="http://schemas.microsoft.com/office/powerpoint/2010/main" val="1463577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57817AE-4F7A-4844-9B5A-C2EA4EA853BB}"/>
              </a:ext>
            </a:extLst>
          </p:cNvPr>
          <p:cNvSpPr>
            <a:spLocks noGrp="1"/>
          </p:cNvSpPr>
          <p:nvPr>
            <p:ph idx="1"/>
          </p:nvPr>
        </p:nvSpPr>
        <p:spPr/>
        <p:txBody>
          <a:bodyPr/>
          <a:lstStyle/>
          <a:p>
            <a:pPr marL="457200" indent="-457200">
              <a:buFont typeface="Arial" panose="020B0604020202020204" pitchFamily="34" charset="0"/>
              <a:buChar char="•"/>
            </a:pPr>
            <a:r>
              <a:rPr lang="fr-FR" dirty="0"/>
              <a:t>Dictionnaires monolingues, généraux et spécialisés en phraséologie</a:t>
            </a:r>
          </a:p>
          <a:p>
            <a:pPr marL="457200" indent="-457200">
              <a:buFont typeface="Arial" panose="020B0604020202020204" pitchFamily="34" charset="0"/>
              <a:buChar char="•"/>
            </a:pPr>
            <a:r>
              <a:rPr lang="fr-FR" dirty="0"/>
              <a:t>Dictionnaires bilingues CH-FR, généraux et spécialisés en phraséologie</a:t>
            </a:r>
          </a:p>
          <a:p>
            <a:pPr marL="457200" indent="-457200">
              <a:buFont typeface="Arial" panose="020B0604020202020204" pitchFamily="34" charset="0"/>
              <a:buChar char="•"/>
            </a:pPr>
            <a:r>
              <a:rPr lang="fr-FR" dirty="0"/>
              <a:t>Dictionnaires papier, en ligne, ou sous la forme d’une application</a:t>
            </a:r>
          </a:p>
          <a:p>
            <a:pPr marL="457200" indent="-457200">
              <a:buFont typeface="Arial" panose="020B0604020202020204" pitchFamily="34" charset="0"/>
              <a:buChar char="•"/>
            </a:pPr>
            <a:r>
              <a:rPr lang="fr-FR" dirty="0"/>
              <a:t>Limitation : </a:t>
            </a:r>
            <a:r>
              <a:rPr lang="fr-FR" i="1" dirty="0" err="1"/>
              <a:t>chengyu</a:t>
            </a:r>
            <a:r>
              <a:rPr lang="fr-FR" dirty="0"/>
              <a:t> comprenant des nombres (cf. </a:t>
            </a:r>
            <a:r>
              <a:rPr lang="fr-FR" dirty="0" err="1"/>
              <a:t>Nall</a:t>
            </a:r>
            <a:r>
              <a:rPr lang="fr-FR" dirty="0"/>
              <a:t> 2009)</a:t>
            </a:r>
          </a:p>
        </p:txBody>
      </p:sp>
      <p:sp>
        <p:nvSpPr>
          <p:cNvPr id="3" name="Titre 2">
            <a:extLst>
              <a:ext uri="{FF2B5EF4-FFF2-40B4-BE49-F238E27FC236}">
                <a16:creationId xmlns:a16="http://schemas.microsoft.com/office/drawing/2014/main" id="{E6116259-BA6F-2A42-BBEE-E5EA866EB319}"/>
              </a:ext>
            </a:extLst>
          </p:cNvPr>
          <p:cNvSpPr>
            <a:spLocks noGrp="1"/>
          </p:cNvSpPr>
          <p:nvPr>
            <p:ph type="title"/>
          </p:nvPr>
        </p:nvSpPr>
        <p:spPr/>
        <p:txBody>
          <a:bodyPr/>
          <a:lstStyle/>
          <a:p>
            <a:r>
              <a:rPr lang="fr-FR" dirty="0"/>
              <a:t>Corpus d’étude</a:t>
            </a:r>
          </a:p>
        </p:txBody>
      </p:sp>
      <p:sp>
        <p:nvSpPr>
          <p:cNvPr id="4" name="Espace réservé du numéro de diapositive 3">
            <a:extLst>
              <a:ext uri="{FF2B5EF4-FFF2-40B4-BE49-F238E27FC236}">
                <a16:creationId xmlns:a16="http://schemas.microsoft.com/office/drawing/2014/main" id="{86023ED0-EAE0-274C-AA99-536D094AD33E}"/>
              </a:ext>
            </a:extLst>
          </p:cNvPr>
          <p:cNvSpPr>
            <a:spLocks noGrp="1"/>
          </p:cNvSpPr>
          <p:nvPr>
            <p:ph type="sldNum" sz="quarter" idx="10"/>
          </p:nvPr>
        </p:nvSpPr>
        <p:spPr/>
        <p:txBody>
          <a:bodyPr/>
          <a:lstStyle/>
          <a:p>
            <a:pPr>
              <a:defRPr/>
            </a:pPr>
            <a:fld id="{E84D0D07-BA6C-4CE2-85E1-215477AE30BF}" type="slidenum">
              <a:rPr lang="fr-BE" smtClean="0"/>
              <a:pPr>
                <a:defRPr/>
              </a:pPr>
              <a:t>5</a:t>
            </a:fld>
            <a:endParaRPr lang="fr-BE" dirty="0"/>
          </a:p>
        </p:txBody>
      </p:sp>
      <p:sp>
        <p:nvSpPr>
          <p:cNvPr id="5" name="Espace réservé du pied de page 4">
            <a:extLst>
              <a:ext uri="{FF2B5EF4-FFF2-40B4-BE49-F238E27FC236}">
                <a16:creationId xmlns:a16="http://schemas.microsoft.com/office/drawing/2014/main" id="{F0C300EE-A572-6548-95BA-F1B3434CA156}"/>
              </a:ext>
            </a:extLst>
          </p:cNvPr>
          <p:cNvSpPr>
            <a:spLocks noGrp="1"/>
          </p:cNvSpPr>
          <p:nvPr>
            <p:ph type="ftr" sz="quarter" idx="11"/>
          </p:nvPr>
        </p:nvSpPr>
        <p:spPr/>
        <p:txBody>
          <a:bodyPr/>
          <a:lstStyle/>
          <a:p>
            <a:pPr fontAlgn="base">
              <a:spcBef>
                <a:spcPct val="0"/>
              </a:spcBef>
              <a:spcAft>
                <a:spcPct val="0"/>
              </a:spcAft>
            </a:pPr>
            <a:r>
              <a:rPr lang="fr-BE" sz="1400" dirty="0"/>
              <a:t>Kevin HENRY &amp; Manon HAYETTE|     Service CELTRAD</a:t>
            </a:r>
          </a:p>
        </p:txBody>
      </p:sp>
    </p:spTree>
    <p:extLst>
      <p:ext uri="{BB962C8B-B14F-4D97-AF65-F5344CB8AC3E}">
        <p14:creationId xmlns:p14="http://schemas.microsoft.com/office/powerpoint/2010/main" val="363686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1321A46-BF31-FD45-9965-A511B59110EC}"/>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fr-FR" sz="2400" dirty="0"/>
              <a:t>Participant de manière complexe à l’intertextualité, les unités phraséologiques exigent des traducteurs qu’ils les identifient comme telles dans la langue source (</a:t>
            </a:r>
            <a:r>
              <a:rPr lang="fr-FR" sz="2400" dirty="0" err="1"/>
              <a:t>Xatara</a:t>
            </a:r>
            <a:r>
              <a:rPr lang="fr-FR" sz="2400" dirty="0"/>
              <a:t>, 2002 : 442). </a:t>
            </a:r>
          </a:p>
          <a:p>
            <a:pPr marL="638175" lvl="1" indent="-457200">
              <a:buFont typeface="Arial" panose="020B0604020202020204" pitchFamily="34" charset="0"/>
              <a:buChar char="•"/>
            </a:pPr>
            <a:r>
              <a:rPr lang="fr-FR" sz="1800" dirty="0"/>
              <a:t>En outre, pas de segmentation lexicale en chinois (Wong et coll., 2009 : 25). </a:t>
            </a:r>
          </a:p>
          <a:p>
            <a:pPr marL="457200" indent="-457200">
              <a:buFont typeface="Arial" panose="020B0604020202020204" pitchFamily="34" charset="0"/>
              <a:buChar char="•"/>
            </a:pPr>
            <a:r>
              <a:rPr lang="fr-FR" sz="2400" dirty="0"/>
              <a:t>Vu la relation étroite que les </a:t>
            </a:r>
            <a:r>
              <a:rPr lang="fr-FR" sz="2400" i="1" dirty="0" err="1"/>
              <a:t>chengyu</a:t>
            </a:r>
            <a:r>
              <a:rPr lang="fr-FR" sz="2400" i="1" dirty="0"/>
              <a:t> </a:t>
            </a:r>
            <a:r>
              <a:rPr lang="fr-FR" sz="2400" dirty="0"/>
              <a:t>entretiennent avec la culture chinoise, un équivalent dans la langue cible peut être impossible à trouver (</a:t>
            </a:r>
            <a:r>
              <a:rPr lang="fr-FR" sz="2400" dirty="0" err="1"/>
              <a:t>Sadeghpour</a:t>
            </a:r>
            <a:r>
              <a:rPr lang="fr-FR" sz="2400" dirty="0"/>
              <a:t>, 2012 : 102). </a:t>
            </a:r>
          </a:p>
          <a:p>
            <a:pPr marL="457200" indent="-457200">
              <a:buFont typeface="Arial" panose="020B0604020202020204" pitchFamily="34" charset="0"/>
              <a:buChar char="•"/>
            </a:pPr>
            <a:r>
              <a:rPr lang="fr-FR" sz="2400" dirty="0"/>
              <a:t>Les allusions culturelles des </a:t>
            </a:r>
            <a:r>
              <a:rPr lang="fr-FR" sz="2400" i="1" dirty="0" err="1"/>
              <a:t>chengyu</a:t>
            </a:r>
            <a:r>
              <a:rPr lang="fr-FR" sz="2400" dirty="0"/>
              <a:t> posent bien des écueils aux apprentis traducteurs, qui ne partagent pas les mêmes référents culturels et linguistiques que les </a:t>
            </a:r>
            <a:r>
              <a:rPr lang="fr-FR" sz="2400" dirty="0" err="1"/>
              <a:t>sinophones</a:t>
            </a:r>
            <a:r>
              <a:rPr lang="fr-FR" sz="2400" dirty="0"/>
              <a:t> natifs et pour qui les structures ne seraient pas identifiables aussi directement (</a:t>
            </a:r>
            <a:r>
              <a:rPr lang="fr-FR" sz="2400" dirty="0" err="1"/>
              <a:t>Sadeghpour</a:t>
            </a:r>
            <a:r>
              <a:rPr lang="fr-FR" sz="2400" dirty="0"/>
              <a:t>, 2012 : 102–103). </a:t>
            </a:r>
          </a:p>
        </p:txBody>
      </p:sp>
      <p:sp>
        <p:nvSpPr>
          <p:cNvPr id="3" name="Titre 2">
            <a:extLst>
              <a:ext uri="{FF2B5EF4-FFF2-40B4-BE49-F238E27FC236}">
                <a16:creationId xmlns:a16="http://schemas.microsoft.com/office/drawing/2014/main" id="{80DA56F0-AC65-1A44-8353-75AC57921E90}"/>
              </a:ext>
            </a:extLst>
          </p:cNvPr>
          <p:cNvSpPr>
            <a:spLocks noGrp="1"/>
          </p:cNvSpPr>
          <p:nvPr>
            <p:ph type="title"/>
          </p:nvPr>
        </p:nvSpPr>
        <p:spPr/>
        <p:txBody>
          <a:bodyPr/>
          <a:lstStyle/>
          <a:p>
            <a:r>
              <a:rPr lang="fr-FR" sz="3600" dirty="0"/>
              <a:t>Les défis traductifs posés par les </a:t>
            </a:r>
            <a:r>
              <a:rPr lang="fr-FR" sz="3600" i="1" dirty="0" err="1"/>
              <a:t>chengyu</a:t>
            </a:r>
            <a:endParaRPr lang="fr-FR" sz="3600" dirty="0"/>
          </a:p>
        </p:txBody>
      </p:sp>
      <p:sp>
        <p:nvSpPr>
          <p:cNvPr id="4" name="Espace réservé du numéro de diapositive 3">
            <a:extLst>
              <a:ext uri="{FF2B5EF4-FFF2-40B4-BE49-F238E27FC236}">
                <a16:creationId xmlns:a16="http://schemas.microsoft.com/office/drawing/2014/main" id="{92D98A20-EB67-3B44-9583-C56CE55AF6F6}"/>
              </a:ext>
            </a:extLst>
          </p:cNvPr>
          <p:cNvSpPr>
            <a:spLocks noGrp="1"/>
          </p:cNvSpPr>
          <p:nvPr>
            <p:ph type="sldNum" sz="quarter" idx="10"/>
          </p:nvPr>
        </p:nvSpPr>
        <p:spPr/>
        <p:txBody>
          <a:bodyPr/>
          <a:lstStyle/>
          <a:p>
            <a:pPr>
              <a:defRPr/>
            </a:pPr>
            <a:fld id="{E84D0D07-BA6C-4CE2-85E1-215477AE30BF}" type="slidenum">
              <a:rPr lang="fr-BE" smtClean="0"/>
              <a:pPr>
                <a:defRPr/>
              </a:pPr>
              <a:t>6</a:t>
            </a:fld>
            <a:endParaRPr lang="fr-BE" dirty="0"/>
          </a:p>
        </p:txBody>
      </p:sp>
      <p:sp>
        <p:nvSpPr>
          <p:cNvPr id="5" name="Espace réservé du pied de page 4">
            <a:extLst>
              <a:ext uri="{FF2B5EF4-FFF2-40B4-BE49-F238E27FC236}">
                <a16:creationId xmlns:a16="http://schemas.microsoft.com/office/drawing/2014/main" id="{FDB2F6CC-AFF4-084A-A6B6-2AB86FE53A7F}"/>
              </a:ext>
            </a:extLst>
          </p:cNvPr>
          <p:cNvSpPr>
            <a:spLocks noGrp="1"/>
          </p:cNvSpPr>
          <p:nvPr>
            <p:ph type="ftr" sz="quarter" idx="11"/>
          </p:nvPr>
        </p:nvSpPr>
        <p:spPr/>
        <p:txBody>
          <a:bodyPr/>
          <a:lstStyle/>
          <a:p>
            <a:pPr fontAlgn="base">
              <a:spcBef>
                <a:spcPct val="0"/>
              </a:spcBef>
              <a:spcAft>
                <a:spcPct val="0"/>
              </a:spcAft>
            </a:pPr>
            <a:r>
              <a:rPr lang="fr-BE" sz="1400" dirty="0"/>
              <a:t>Kevin HENRY &amp; Manon HAYETTE|     Service CELTRAD</a:t>
            </a:r>
          </a:p>
        </p:txBody>
      </p:sp>
    </p:spTree>
    <p:extLst>
      <p:ext uri="{BB962C8B-B14F-4D97-AF65-F5344CB8AC3E}">
        <p14:creationId xmlns:p14="http://schemas.microsoft.com/office/powerpoint/2010/main" val="388993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7F1CB87-AC11-ED43-8B49-CC2A5C792A7A}"/>
              </a:ext>
            </a:extLst>
          </p:cNvPr>
          <p:cNvSpPr>
            <a:spLocks noGrp="1"/>
          </p:cNvSpPr>
          <p:nvPr>
            <p:ph idx="1"/>
          </p:nvPr>
        </p:nvSpPr>
        <p:spPr/>
        <p:txBody>
          <a:bodyPr>
            <a:normAutofit fontScale="92500" lnSpcReduction="10000"/>
          </a:bodyPr>
          <a:lstStyle/>
          <a:p>
            <a:pPr marL="457200" indent="-457200" algn="just">
              <a:buFont typeface="Arial" panose="020B0604020202020204" pitchFamily="34" charset="0"/>
              <a:buChar char="•"/>
            </a:pPr>
            <a:r>
              <a:rPr lang="fr-FR" sz="2400" dirty="0"/>
              <a:t>Pas d’exemples contextualisés en chinois moderne ni d’explications de la signification du </a:t>
            </a:r>
            <a:r>
              <a:rPr lang="fr-FR" sz="2400" i="1" dirty="0" err="1"/>
              <a:t>chengyu</a:t>
            </a:r>
            <a:r>
              <a:rPr lang="fr-FR" sz="2400" i="1" dirty="0"/>
              <a:t> </a:t>
            </a:r>
            <a:r>
              <a:rPr lang="fr-FR" sz="2400" dirty="0"/>
              <a:t>et son usage</a:t>
            </a:r>
          </a:p>
          <a:p>
            <a:pPr marL="638175" lvl="1" indent="-457200" algn="just">
              <a:buFont typeface="Arial" panose="020B0604020202020204" pitchFamily="34" charset="0"/>
              <a:buChar char="•"/>
            </a:pPr>
            <a:r>
              <a:rPr lang="fr-FR" sz="1800" dirty="0"/>
              <a:t>Mais le plus souvent, mention de la première attestation, généralement dans des classiques de la littérature chinoise, rédigés dans un état ancien de la langue. </a:t>
            </a:r>
          </a:p>
          <a:p>
            <a:pPr marL="457200" indent="-457200" algn="just">
              <a:buFont typeface="Arial" panose="020B0604020202020204" pitchFamily="34" charset="0"/>
              <a:buChar char="•"/>
            </a:pPr>
            <a:r>
              <a:rPr lang="fr-FR" sz="2400" dirty="0"/>
              <a:t>Les </a:t>
            </a:r>
            <a:r>
              <a:rPr lang="fr-FR" sz="2400" i="1" dirty="0" err="1"/>
              <a:t>chengyu</a:t>
            </a:r>
            <a:r>
              <a:rPr lang="fr-FR" sz="2400" dirty="0"/>
              <a:t> sont rarement identifiés comme tels dans les dictionnaires et, quand ils le sont, les critères définitoires ne sont pas précisés.</a:t>
            </a:r>
          </a:p>
          <a:p>
            <a:pPr marL="457200" indent="-457200" algn="just">
              <a:buFont typeface="Arial" panose="020B0604020202020204" pitchFamily="34" charset="0"/>
              <a:buChar char="•"/>
            </a:pPr>
            <a:r>
              <a:rPr lang="fr-FR" sz="2400" dirty="0"/>
              <a:t>Les dictionnaires chinois font très rarement mention du degré de fréquence des </a:t>
            </a:r>
            <a:r>
              <a:rPr lang="fr-FR" sz="2400" i="1" dirty="0" err="1"/>
              <a:t>chengyu</a:t>
            </a:r>
            <a:r>
              <a:rPr lang="fr-FR" sz="2400" dirty="0"/>
              <a:t> ou, quand ils le font, cette indication est le résultat de l’intuition des lexicographes chinois et ne découle pas d’une démarche scientifique.</a:t>
            </a:r>
          </a:p>
          <a:p>
            <a:pPr marL="457200" indent="-457200" algn="just">
              <a:buFont typeface="Arial" panose="020B0604020202020204" pitchFamily="34" charset="0"/>
              <a:buChar char="•"/>
            </a:pPr>
            <a:r>
              <a:rPr lang="fr-FR" sz="2400" dirty="0"/>
              <a:t>Dans les dictionnaires bilingues, la recherche de prétendus « équivalents naturels » des </a:t>
            </a:r>
            <a:r>
              <a:rPr lang="fr-FR" sz="2400" i="1" dirty="0"/>
              <a:t>chengyu</a:t>
            </a:r>
            <a:r>
              <a:rPr lang="fr-FR" sz="2400" dirty="0"/>
              <a:t> ou des paraphrases semble privilégiée à de réelles définitions.</a:t>
            </a:r>
            <a:r>
              <a:rPr lang="fr-BE" sz="2400" dirty="0"/>
              <a:t> </a:t>
            </a:r>
            <a:endParaRPr lang="fr-FR" sz="2400" dirty="0"/>
          </a:p>
        </p:txBody>
      </p:sp>
      <p:sp>
        <p:nvSpPr>
          <p:cNvPr id="3" name="Titre 2">
            <a:extLst>
              <a:ext uri="{FF2B5EF4-FFF2-40B4-BE49-F238E27FC236}">
                <a16:creationId xmlns:a16="http://schemas.microsoft.com/office/drawing/2014/main" id="{C44E5D50-CDCF-2043-8A16-2E7995141F9B}"/>
              </a:ext>
            </a:extLst>
          </p:cNvPr>
          <p:cNvSpPr>
            <a:spLocks noGrp="1"/>
          </p:cNvSpPr>
          <p:nvPr>
            <p:ph type="title"/>
          </p:nvPr>
        </p:nvSpPr>
        <p:spPr/>
        <p:txBody>
          <a:bodyPr/>
          <a:lstStyle/>
          <a:p>
            <a:r>
              <a:rPr lang="fr-FR" sz="3600" dirty="0"/>
              <a:t>Principales lacunes des dictionnaires en matière de </a:t>
            </a:r>
            <a:r>
              <a:rPr lang="fr-FR" sz="3600" i="1" dirty="0" err="1"/>
              <a:t>chengyu</a:t>
            </a:r>
            <a:endParaRPr lang="fr-FR" sz="3600" dirty="0"/>
          </a:p>
        </p:txBody>
      </p:sp>
      <p:sp>
        <p:nvSpPr>
          <p:cNvPr id="4" name="Espace réservé du numéro de diapositive 3">
            <a:extLst>
              <a:ext uri="{FF2B5EF4-FFF2-40B4-BE49-F238E27FC236}">
                <a16:creationId xmlns:a16="http://schemas.microsoft.com/office/drawing/2014/main" id="{8C63598F-789B-5E43-99C7-7CA6BD69DB1F}"/>
              </a:ext>
            </a:extLst>
          </p:cNvPr>
          <p:cNvSpPr>
            <a:spLocks noGrp="1"/>
          </p:cNvSpPr>
          <p:nvPr>
            <p:ph type="sldNum" sz="quarter" idx="10"/>
          </p:nvPr>
        </p:nvSpPr>
        <p:spPr/>
        <p:txBody>
          <a:bodyPr/>
          <a:lstStyle/>
          <a:p>
            <a:pPr>
              <a:defRPr/>
            </a:pPr>
            <a:fld id="{E84D0D07-BA6C-4CE2-85E1-215477AE30BF}" type="slidenum">
              <a:rPr lang="fr-BE" smtClean="0"/>
              <a:pPr>
                <a:defRPr/>
              </a:pPr>
              <a:t>7</a:t>
            </a:fld>
            <a:endParaRPr lang="fr-BE" dirty="0"/>
          </a:p>
        </p:txBody>
      </p:sp>
      <p:sp>
        <p:nvSpPr>
          <p:cNvPr id="5" name="Espace réservé du pied de page 4">
            <a:extLst>
              <a:ext uri="{FF2B5EF4-FFF2-40B4-BE49-F238E27FC236}">
                <a16:creationId xmlns:a16="http://schemas.microsoft.com/office/drawing/2014/main" id="{8598E891-C328-6A46-B62E-F1DEED4C6184}"/>
              </a:ext>
            </a:extLst>
          </p:cNvPr>
          <p:cNvSpPr>
            <a:spLocks noGrp="1"/>
          </p:cNvSpPr>
          <p:nvPr>
            <p:ph type="ftr" sz="quarter" idx="11"/>
          </p:nvPr>
        </p:nvSpPr>
        <p:spPr/>
        <p:txBody>
          <a:bodyPr/>
          <a:lstStyle/>
          <a:p>
            <a:pPr fontAlgn="base">
              <a:spcBef>
                <a:spcPct val="0"/>
              </a:spcBef>
              <a:spcAft>
                <a:spcPct val="0"/>
              </a:spcAft>
            </a:pPr>
            <a:r>
              <a:rPr lang="fr-BE" sz="1400" dirty="0"/>
              <a:t>Kevin HENRY &amp; Manon HAYETTE|     Service CELTRAD</a:t>
            </a:r>
          </a:p>
        </p:txBody>
      </p:sp>
    </p:spTree>
    <p:extLst>
      <p:ext uri="{BB962C8B-B14F-4D97-AF65-F5344CB8AC3E}">
        <p14:creationId xmlns:p14="http://schemas.microsoft.com/office/powerpoint/2010/main" val="1234082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A5F20E6-5DA0-FE4F-98CB-4E7887176688}"/>
              </a:ext>
            </a:extLst>
          </p:cNvPr>
          <p:cNvSpPr>
            <a:spLocks noGrp="1"/>
          </p:cNvSpPr>
          <p:nvPr>
            <p:ph idx="1"/>
          </p:nvPr>
        </p:nvSpPr>
        <p:spPr/>
        <p:txBody>
          <a:bodyPr/>
          <a:lstStyle/>
          <a:p>
            <a:pPr marL="457200" indent="-457200">
              <a:buFont typeface="Arial" panose="020B0604020202020204" pitchFamily="34" charset="0"/>
              <a:buChar char="•"/>
            </a:pPr>
            <a:r>
              <a:rPr lang="fr-FR" dirty="0"/>
              <a:t>Deux exemples : </a:t>
            </a:r>
            <a:r>
              <a:rPr lang="fr-FR" dirty="0" err="1">
                <a:latin typeface="Heiti TC Light" panose="02000000000000000000" pitchFamily="2" charset="-128"/>
                <a:ea typeface="Heiti TC Light" panose="02000000000000000000" pitchFamily="2" charset="-128"/>
              </a:rPr>
              <a:t>半斤八两</a:t>
            </a:r>
            <a:r>
              <a:rPr lang="zh-CN" altLang="fr-FR" dirty="0"/>
              <a:t> </a:t>
            </a:r>
            <a:r>
              <a:rPr lang="en-US" altLang="zh-CN" i="1" dirty="0" err="1"/>
              <a:t>bàn-jīn-bā-liǎng</a:t>
            </a:r>
            <a:r>
              <a:rPr lang="fr-FR" altLang="zh-CN" dirty="0"/>
              <a:t> et </a:t>
            </a:r>
            <a:r>
              <a:rPr lang="zh-CN" altLang="fr-FR" dirty="0">
                <a:latin typeface="Heiti TC Light" panose="02000000000000000000" pitchFamily="2" charset="-128"/>
                <a:ea typeface="Heiti TC Light" panose="02000000000000000000" pitchFamily="2" charset="-128"/>
              </a:rPr>
              <a:t>三顾茅庐</a:t>
            </a:r>
            <a:r>
              <a:rPr lang="fr-FR" altLang="zh-CN" dirty="0"/>
              <a:t> </a:t>
            </a:r>
            <a:r>
              <a:rPr lang="fr-FR" altLang="zh-CN" i="1" dirty="0" err="1"/>
              <a:t>sān-gù-máo-lú</a:t>
            </a:r>
            <a:endParaRPr lang="fr-FR" dirty="0"/>
          </a:p>
        </p:txBody>
      </p:sp>
      <p:sp>
        <p:nvSpPr>
          <p:cNvPr id="3" name="Titre 2">
            <a:extLst>
              <a:ext uri="{FF2B5EF4-FFF2-40B4-BE49-F238E27FC236}">
                <a16:creationId xmlns:a16="http://schemas.microsoft.com/office/drawing/2014/main" id="{4146FDCB-65BE-F846-AAE1-0AAAC2F537B4}"/>
              </a:ext>
            </a:extLst>
          </p:cNvPr>
          <p:cNvSpPr>
            <a:spLocks noGrp="1"/>
          </p:cNvSpPr>
          <p:nvPr>
            <p:ph type="title"/>
          </p:nvPr>
        </p:nvSpPr>
        <p:spPr/>
        <p:txBody>
          <a:bodyPr/>
          <a:lstStyle/>
          <a:p>
            <a:r>
              <a:rPr lang="fr-FR" dirty="0"/>
              <a:t>Analyse des dictionnaires</a:t>
            </a:r>
          </a:p>
        </p:txBody>
      </p:sp>
      <p:sp>
        <p:nvSpPr>
          <p:cNvPr id="4" name="Espace réservé du numéro de diapositive 3">
            <a:extLst>
              <a:ext uri="{FF2B5EF4-FFF2-40B4-BE49-F238E27FC236}">
                <a16:creationId xmlns:a16="http://schemas.microsoft.com/office/drawing/2014/main" id="{4E7905BE-DCDC-3947-95BB-A9391AE6A4B1}"/>
              </a:ext>
            </a:extLst>
          </p:cNvPr>
          <p:cNvSpPr>
            <a:spLocks noGrp="1"/>
          </p:cNvSpPr>
          <p:nvPr>
            <p:ph type="sldNum" sz="quarter" idx="10"/>
          </p:nvPr>
        </p:nvSpPr>
        <p:spPr/>
        <p:txBody>
          <a:bodyPr/>
          <a:lstStyle/>
          <a:p>
            <a:pPr>
              <a:defRPr/>
            </a:pPr>
            <a:fld id="{E84D0D07-BA6C-4CE2-85E1-215477AE30BF}" type="slidenum">
              <a:rPr lang="fr-BE" smtClean="0"/>
              <a:pPr>
                <a:defRPr/>
              </a:pPr>
              <a:t>8</a:t>
            </a:fld>
            <a:endParaRPr lang="fr-BE" dirty="0"/>
          </a:p>
        </p:txBody>
      </p:sp>
      <p:sp>
        <p:nvSpPr>
          <p:cNvPr id="5" name="Espace réservé du pied de page 4">
            <a:extLst>
              <a:ext uri="{FF2B5EF4-FFF2-40B4-BE49-F238E27FC236}">
                <a16:creationId xmlns:a16="http://schemas.microsoft.com/office/drawing/2014/main" id="{66041AAA-789F-6042-B6C1-D099F13FB4C4}"/>
              </a:ext>
            </a:extLst>
          </p:cNvPr>
          <p:cNvSpPr>
            <a:spLocks noGrp="1"/>
          </p:cNvSpPr>
          <p:nvPr>
            <p:ph type="ftr" sz="quarter" idx="11"/>
          </p:nvPr>
        </p:nvSpPr>
        <p:spPr/>
        <p:txBody>
          <a:bodyPr/>
          <a:lstStyle/>
          <a:p>
            <a:pPr fontAlgn="base">
              <a:spcBef>
                <a:spcPct val="0"/>
              </a:spcBef>
              <a:spcAft>
                <a:spcPct val="0"/>
              </a:spcAft>
            </a:pPr>
            <a:r>
              <a:rPr lang="fr-BE" sz="1400" dirty="0"/>
              <a:t>Kevin HENRY &amp; Manon HAYETTE|     Service CELTRAD</a:t>
            </a:r>
          </a:p>
        </p:txBody>
      </p:sp>
    </p:spTree>
    <p:extLst>
      <p:ext uri="{BB962C8B-B14F-4D97-AF65-F5344CB8AC3E}">
        <p14:creationId xmlns:p14="http://schemas.microsoft.com/office/powerpoint/2010/main" val="4202074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FF58ABB-7909-4D03-9CAB-0EE998BDA20C}"/>
              </a:ext>
            </a:extLst>
          </p:cNvPr>
          <p:cNvSpPr>
            <a:spLocks noGrp="1"/>
          </p:cNvSpPr>
          <p:nvPr>
            <p:ph type="title"/>
          </p:nvPr>
        </p:nvSpPr>
        <p:spPr>
          <a:xfrm>
            <a:off x="457200" y="274637"/>
            <a:ext cx="8172450" cy="1234985"/>
          </a:xfrm>
        </p:spPr>
        <p:txBody>
          <a:bodyPr wrap="square" anchor="ctr">
            <a:noAutofit/>
          </a:bodyPr>
          <a:lstStyle/>
          <a:p>
            <a:r>
              <a:rPr lang="fr-FR" sz="3200" b="0" dirty="0" err="1">
                <a:latin typeface="Heiti TC Light" panose="02000000000000000000" pitchFamily="2" charset="-128"/>
                <a:ea typeface="Heiti TC Light" panose="02000000000000000000" pitchFamily="2" charset="-128"/>
              </a:rPr>
              <a:t>半斤八两</a:t>
            </a:r>
            <a:r>
              <a:rPr lang="fr-FR" sz="3200" dirty="0">
                <a:latin typeface="+mj-lt"/>
              </a:rPr>
              <a:t> : application </a:t>
            </a:r>
            <a:r>
              <a:rPr lang="fr-FR" sz="3200" dirty="0" err="1">
                <a:latin typeface="+mj-lt"/>
              </a:rPr>
              <a:t>Pleco</a:t>
            </a:r>
            <a:endParaRPr lang="fr-BE" sz="3200" dirty="0">
              <a:latin typeface="+mj-lt"/>
            </a:endParaRPr>
          </a:p>
        </p:txBody>
      </p:sp>
      <p:pic>
        <p:nvPicPr>
          <p:cNvPr id="9" name="Image 8">
            <a:extLst>
              <a:ext uri="{FF2B5EF4-FFF2-40B4-BE49-F238E27FC236}">
                <a16:creationId xmlns:a16="http://schemas.microsoft.com/office/drawing/2014/main" id="{AD2CC127-E631-4515-9CBE-3E3C8DF2F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353" y="2649019"/>
            <a:ext cx="2568632" cy="3669474"/>
          </a:xfrm>
          <a:prstGeom prst="rect">
            <a:avLst/>
          </a:prstGeom>
          <a:noFill/>
        </p:spPr>
      </p:pic>
      <p:pic>
        <p:nvPicPr>
          <p:cNvPr id="7" name="Image 6" descr="Une image contenant texte&#10;&#10;Description générée automatiquement">
            <a:extLst>
              <a:ext uri="{FF2B5EF4-FFF2-40B4-BE49-F238E27FC236}">
                <a16:creationId xmlns:a16="http://schemas.microsoft.com/office/drawing/2014/main" id="{28A542B5-5B66-4A8C-BBED-F8E33D6DF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5183" y="2649019"/>
            <a:ext cx="2779626" cy="3669474"/>
          </a:xfrm>
          <a:prstGeom prst="rect">
            <a:avLst/>
          </a:prstGeom>
          <a:noFill/>
        </p:spPr>
      </p:pic>
      <p:sp>
        <p:nvSpPr>
          <p:cNvPr id="4" name="Espace réservé du numéro de diapositive 3">
            <a:extLst>
              <a:ext uri="{FF2B5EF4-FFF2-40B4-BE49-F238E27FC236}">
                <a16:creationId xmlns:a16="http://schemas.microsoft.com/office/drawing/2014/main" id="{242EF367-D432-4956-AC4F-6E6F1ABFFE12}"/>
              </a:ext>
            </a:extLst>
          </p:cNvPr>
          <p:cNvSpPr>
            <a:spLocks noGrp="1"/>
          </p:cNvSpPr>
          <p:nvPr>
            <p:ph type="sldNum" sz="quarter" idx="14"/>
          </p:nvPr>
        </p:nvSpPr>
        <p:spPr>
          <a:xfrm>
            <a:off x="8629650" y="6580188"/>
            <a:ext cx="514350" cy="277812"/>
          </a:xfrm>
        </p:spPr>
        <p:txBody>
          <a:bodyPr anchor="ctr">
            <a:normAutofit/>
          </a:bodyPr>
          <a:lstStyle/>
          <a:p>
            <a:pPr>
              <a:spcAft>
                <a:spcPts val="600"/>
              </a:spcAft>
              <a:defRPr/>
            </a:pPr>
            <a:fld id="{E84D0D07-BA6C-4CE2-85E1-215477AE30BF}" type="slidenum">
              <a:rPr lang="fr-BE" smtClean="0"/>
              <a:pPr>
                <a:spcAft>
                  <a:spcPts val="600"/>
                </a:spcAft>
                <a:defRPr/>
              </a:pPr>
              <a:t>9</a:t>
            </a:fld>
            <a:endParaRPr lang="fr-BE"/>
          </a:p>
        </p:txBody>
      </p:sp>
      <p:sp>
        <p:nvSpPr>
          <p:cNvPr id="5" name="Espace réservé du pied de page 4">
            <a:extLst>
              <a:ext uri="{FF2B5EF4-FFF2-40B4-BE49-F238E27FC236}">
                <a16:creationId xmlns:a16="http://schemas.microsoft.com/office/drawing/2014/main" id="{9CE8FC6E-404B-4760-9203-D708F1A5D881}"/>
              </a:ext>
            </a:extLst>
          </p:cNvPr>
          <p:cNvSpPr>
            <a:spLocks noGrp="1"/>
          </p:cNvSpPr>
          <p:nvPr>
            <p:ph type="ftr" sz="quarter" idx="15"/>
          </p:nvPr>
        </p:nvSpPr>
        <p:spPr>
          <a:xfrm>
            <a:off x="2228850" y="6581775"/>
            <a:ext cx="6400800" cy="276225"/>
          </a:xfrm>
        </p:spPr>
        <p:txBody>
          <a:bodyPr anchor="ctr">
            <a:noAutofit/>
          </a:bodyPr>
          <a:lstStyle/>
          <a:p>
            <a:pPr fontAlgn="base">
              <a:spcBef>
                <a:spcPct val="0"/>
              </a:spcBef>
              <a:spcAft>
                <a:spcPct val="0"/>
              </a:spcAft>
            </a:pPr>
            <a:r>
              <a:rPr lang="fr-BE" sz="1400" dirty="0"/>
              <a:t>Kevin HENRY &amp; Manon HAYETTE|     Service CELTRAD</a:t>
            </a:r>
          </a:p>
        </p:txBody>
      </p:sp>
      <p:sp>
        <p:nvSpPr>
          <p:cNvPr id="3" name="ZoneTexte 2">
            <a:extLst>
              <a:ext uri="{FF2B5EF4-FFF2-40B4-BE49-F238E27FC236}">
                <a16:creationId xmlns:a16="http://schemas.microsoft.com/office/drawing/2014/main" id="{B8647188-BF0A-CA4B-9068-28034682F62F}"/>
              </a:ext>
            </a:extLst>
          </p:cNvPr>
          <p:cNvSpPr txBox="1"/>
          <p:nvPr/>
        </p:nvSpPr>
        <p:spPr>
          <a:xfrm>
            <a:off x="915353" y="1703540"/>
            <a:ext cx="7714297" cy="588723"/>
          </a:xfrm>
          <a:prstGeom prst="rect">
            <a:avLst/>
          </a:prstGeom>
        </p:spPr>
        <p:txBody>
          <a:bodyPr vert="horz" wrap="square" lIns="91440" tIns="45720" rIns="91440" bIns="45720" rtlCol="0">
            <a:normAutofit/>
          </a:bodyPr>
          <a:lstStyle/>
          <a:p>
            <a:pPr marL="342900" marR="0" indent="-342900" algn="l" defTabSz="914400" rtl="0" eaLnBrk="0" fontAlgn="base" latinLnBrk="0" hangingPunct="0">
              <a:lnSpc>
                <a:spcPct val="100000"/>
              </a:lnSpc>
              <a:spcBef>
                <a:spcPct val="0"/>
              </a:spcBef>
              <a:spcAft>
                <a:spcPct val="0"/>
              </a:spcAft>
              <a:buClrTx/>
              <a:buSzTx/>
              <a:buFont typeface="Arial" pitchFamily="34" charset="0"/>
              <a:buNone/>
              <a:tabLst/>
            </a:pPr>
            <a:endParaRPr kumimoji="0" lang="fr-FR" sz="2800" b="0" i="0"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endParaRPr>
          </a:p>
        </p:txBody>
      </p:sp>
      <p:sp>
        <p:nvSpPr>
          <p:cNvPr id="6" name="ZoneTexte 5">
            <a:extLst>
              <a:ext uri="{FF2B5EF4-FFF2-40B4-BE49-F238E27FC236}">
                <a16:creationId xmlns:a16="http://schemas.microsoft.com/office/drawing/2014/main" id="{5A5F276D-8267-E24B-A4B4-B72F19586FD0}"/>
              </a:ext>
            </a:extLst>
          </p:cNvPr>
          <p:cNvSpPr txBox="1"/>
          <p:nvPr/>
        </p:nvSpPr>
        <p:spPr>
          <a:xfrm>
            <a:off x="915353" y="1703540"/>
            <a:ext cx="3042872" cy="751561"/>
          </a:xfrm>
          <a:prstGeom prst="rect">
            <a:avLst/>
          </a:prstGeom>
        </p:spPr>
        <p:txBody>
          <a:bodyPr vert="horz" wrap="square" lIns="91440" tIns="45720" rIns="91440" bIns="45720" rtlCol="0">
            <a:normAutofit/>
          </a:bodyPr>
          <a:lstStyle/>
          <a:p>
            <a:pPr eaLnBrk="0" hangingPunct="0"/>
            <a:r>
              <a:rPr lang="fr-FR" altLang="zh-TW" dirty="0">
                <a:solidFill>
                  <a:srgbClr val="808080"/>
                </a:solidFill>
                <a:latin typeface="Calibri" pitchFamily="34" charset="0"/>
                <a:ea typeface="Calibri" pitchFamily="34" charset="0"/>
                <a:cs typeface="Times New Roman" pitchFamily="18" charset="0"/>
              </a:rPr>
              <a:t>《</a:t>
            </a:r>
            <a:r>
              <a:rPr lang="zh-TW" altLang="fr-FR" dirty="0">
                <a:solidFill>
                  <a:srgbClr val="808080"/>
                </a:solidFill>
                <a:latin typeface="Calibri" pitchFamily="34" charset="0"/>
                <a:ea typeface="Calibri" pitchFamily="34" charset="0"/>
                <a:cs typeface="Times New Roman" pitchFamily="18" charset="0"/>
              </a:rPr>
              <a:t>多功能成语词典</a:t>
            </a:r>
            <a:r>
              <a:rPr lang="fr-FR" altLang="zh-TW" dirty="0">
                <a:solidFill>
                  <a:srgbClr val="808080"/>
                </a:solidFill>
                <a:latin typeface="Calibri" pitchFamily="34" charset="0"/>
                <a:ea typeface="Calibri" pitchFamily="34" charset="0"/>
                <a:cs typeface="Times New Roman" pitchFamily="18" charset="0"/>
              </a:rPr>
              <a:t>》</a:t>
            </a:r>
            <a:r>
              <a:rPr lang="fr-FR" altLang="zh-TW" i="1" dirty="0">
                <a:solidFill>
                  <a:srgbClr val="808080"/>
                </a:solidFill>
                <a:latin typeface="Calibri" pitchFamily="34" charset="0"/>
                <a:ea typeface="Calibri" pitchFamily="34" charset="0"/>
                <a:cs typeface="Times New Roman" pitchFamily="18" charset="0"/>
              </a:rPr>
              <a:t> </a:t>
            </a:r>
            <a:r>
              <a:rPr lang="fr-FR" i="1" dirty="0" err="1">
                <a:solidFill>
                  <a:srgbClr val="808080"/>
                </a:solidFill>
                <a:latin typeface="Calibri" pitchFamily="34" charset="0"/>
                <a:ea typeface="Calibri" pitchFamily="34" charset="0"/>
                <a:cs typeface="Times New Roman" pitchFamily="18" charset="0"/>
              </a:rPr>
              <a:t>Duogongneng</a:t>
            </a:r>
            <a:r>
              <a:rPr lang="fr-FR" i="1" dirty="0">
                <a:solidFill>
                  <a:srgbClr val="808080"/>
                </a:solidFill>
                <a:latin typeface="Calibri" pitchFamily="34" charset="0"/>
                <a:ea typeface="Calibri" pitchFamily="34" charset="0"/>
                <a:cs typeface="Times New Roman" pitchFamily="18" charset="0"/>
              </a:rPr>
              <a:t> </a:t>
            </a:r>
            <a:r>
              <a:rPr lang="fr-FR" i="1" dirty="0" err="1">
                <a:solidFill>
                  <a:srgbClr val="808080"/>
                </a:solidFill>
                <a:latin typeface="Calibri" pitchFamily="34" charset="0"/>
                <a:ea typeface="Calibri" pitchFamily="34" charset="0"/>
                <a:cs typeface="Times New Roman" pitchFamily="18" charset="0"/>
              </a:rPr>
              <a:t>Chengyu</a:t>
            </a:r>
            <a:r>
              <a:rPr lang="fr-FR" i="1" dirty="0">
                <a:solidFill>
                  <a:srgbClr val="808080"/>
                </a:solidFill>
                <a:latin typeface="Calibri" pitchFamily="34" charset="0"/>
                <a:ea typeface="Calibri" pitchFamily="34" charset="0"/>
                <a:cs typeface="Times New Roman" pitchFamily="18" charset="0"/>
              </a:rPr>
              <a:t> </a:t>
            </a:r>
            <a:r>
              <a:rPr lang="fr-FR" i="1" dirty="0" err="1">
                <a:solidFill>
                  <a:srgbClr val="808080"/>
                </a:solidFill>
                <a:latin typeface="Calibri" pitchFamily="34" charset="0"/>
                <a:ea typeface="Calibri" pitchFamily="34" charset="0"/>
                <a:cs typeface="Times New Roman" pitchFamily="18" charset="0"/>
              </a:rPr>
              <a:t>Cidian</a:t>
            </a:r>
            <a:endParaRPr kumimoji="0" lang="fr-FR" b="0" i="1"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endParaRPr>
          </a:p>
        </p:txBody>
      </p:sp>
      <p:sp>
        <p:nvSpPr>
          <p:cNvPr id="8" name="ZoneTexte 7">
            <a:extLst>
              <a:ext uri="{FF2B5EF4-FFF2-40B4-BE49-F238E27FC236}">
                <a16:creationId xmlns:a16="http://schemas.microsoft.com/office/drawing/2014/main" id="{346B8426-EB0C-0746-9B84-53E48191D8D0}"/>
              </a:ext>
            </a:extLst>
          </p:cNvPr>
          <p:cNvSpPr txBox="1"/>
          <p:nvPr/>
        </p:nvSpPr>
        <p:spPr>
          <a:xfrm>
            <a:off x="4772501" y="1637661"/>
            <a:ext cx="4233796" cy="588723"/>
          </a:xfrm>
          <a:prstGeom prst="rect">
            <a:avLst/>
          </a:prstGeom>
        </p:spPr>
        <p:txBody>
          <a:bodyPr vert="horz" wrap="square" lIns="91440" tIns="45720" rIns="91440" bIns="45720" rtlCol="0">
            <a:noAutofit/>
          </a:bodyPr>
          <a:lstStyle/>
          <a:p>
            <a:pPr marR="0" algn="l" defTabSz="914400" rtl="0" eaLnBrk="0" fontAlgn="base" latinLnBrk="0" hangingPunct="0">
              <a:lnSpc>
                <a:spcPct val="100000"/>
              </a:lnSpc>
              <a:spcBef>
                <a:spcPct val="0"/>
              </a:spcBef>
              <a:spcAft>
                <a:spcPct val="0"/>
              </a:spcAft>
              <a:buClrTx/>
              <a:buSzTx/>
              <a:buFont typeface="Arial" pitchFamily="34" charset="0"/>
              <a:buNone/>
              <a:tabLst/>
            </a:pPr>
            <a:r>
              <a:rPr kumimoji="0" lang="fr-FR" b="0" i="0"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rPr>
              <a:t>CFDICT (2010)</a:t>
            </a:r>
          </a:p>
          <a:p>
            <a:pPr marR="0" algn="l" defTabSz="914400" rtl="0" eaLnBrk="0" fontAlgn="base" latinLnBrk="0" hangingPunct="0">
              <a:lnSpc>
                <a:spcPct val="100000"/>
              </a:lnSpc>
              <a:spcBef>
                <a:spcPct val="0"/>
              </a:spcBef>
              <a:spcAft>
                <a:spcPct val="0"/>
              </a:spcAft>
              <a:buClrTx/>
              <a:buSzTx/>
              <a:buFont typeface="Arial" pitchFamily="34" charset="0"/>
              <a:buNone/>
              <a:tabLst/>
            </a:pPr>
            <a:r>
              <a:rPr kumimoji="0" lang="fr-FR" b="0" i="1"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rPr>
              <a:t>Grand dictionnaire Ricci de la langue chinoise </a:t>
            </a:r>
            <a:r>
              <a:rPr kumimoji="0" lang="fr-FR" b="0"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rPr>
              <a:t>(2001)</a:t>
            </a:r>
            <a:endParaRPr kumimoji="0" lang="fr-FR" b="0" i="1"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endParaRPr>
          </a:p>
        </p:txBody>
      </p:sp>
    </p:spTree>
    <p:extLst>
      <p:ext uri="{BB962C8B-B14F-4D97-AF65-F5344CB8AC3E}">
        <p14:creationId xmlns:p14="http://schemas.microsoft.com/office/powerpoint/2010/main" val="1559064680"/>
      </p:ext>
    </p:extLst>
  </p:cSld>
  <p:clrMapOvr>
    <a:masterClrMapping/>
  </p:clrMapOvr>
</p:sld>
</file>

<file path=ppt/theme/theme1.xml><?xml version="1.0" encoding="utf-8"?>
<a:theme xmlns:a="http://schemas.openxmlformats.org/drawingml/2006/main" name="Thème Office">
  <a:themeElements>
    <a:clrScheme name="UMons">
      <a:dk1>
        <a:sysClr val="windowText" lastClr="000000"/>
      </a:dk1>
      <a:lt1>
        <a:sysClr val="window" lastClr="FFFFFF"/>
      </a:lt1>
      <a:dk2>
        <a:srgbClr val="1F497D"/>
      </a:dk2>
      <a:lt2>
        <a:srgbClr val="EEECE1"/>
      </a:lt2>
      <a:accent1>
        <a:srgbClr val="00ABCC"/>
      </a:accent1>
      <a:accent2>
        <a:srgbClr val="C40C42"/>
      </a:accent2>
      <a:accent3>
        <a:srgbClr val="A5A5A5"/>
      </a:accent3>
      <a:accent4>
        <a:srgbClr val="94CD7E"/>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ormAutofit fontScale="92500" lnSpcReduction="10000"/>
      </a:bodyPr>
      <a:lstStyle>
        <a:defPPr marL="342900" marR="0" indent="-342900" algn="l" defTabSz="914400" rtl="0" eaLnBrk="0" fontAlgn="base" latinLnBrk="0" hangingPunct="0">
          <a:lnSpc>
            <a:spcPct val="100000"/>
          </a:lnSpc>
          <a:spcBef>
            <a:spcPct val="0"/>
          </a:spcBef>
          <a:spcAft>
            <a:spcPct val="0"/>
          </a:spcAft>
          <a:buClrTx/>
          <a:buSzTx/>
          <a:buFont typeface="Arial" pitchFamily="34" charset="0"/>
          <a:buNone/>
          <a:tabLst/>
          <a:defRPr kumimoji="0" sz="28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defPPr>
      </a:lstStyle>
    </a:txDef>
  </a:objectDefaults>
  <a:extraClrSchemeLst/>
  <a:extLst>
    <a:ext uri="{05A4C25C-085E-4340-85A3-A5531E510DB2}">
      <thm15:themeFamily xmlns:thm15="http://schemas.microsoft.com/office/thememl/2012/main" name="Présentation Europhras Henry-Hayette" id="{B799520C-9EE9-5045-8BEE-3FD795D85DB0}" vid="{0369D2D8-3495-6A45-AA52-9398F3B36D7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C4295EB97E514CB7D500873798BBEF" ma:contentTypeVersion="13" ma:contentTypeDescription="Crée un document." ma:contentTypeScope="" ma:versionID="b3d9746ecced866367670667cc681d23">
  <xsd:schema xmlns:xsd="http://www.w3.org/2001/XMLSchema" xmlns:xs="http://www.w3.org/2001/XMLSchema" xmlns:p="http://schemas.microsoft.com/office/2006/metadata/properties" xmlns:ns3="0d2c3574-7e87-458e-8314-b2109ea3006c" xmlns:ns4="876561c6-67d1-49a8-b027-52beed215d53" targetNamespace="http://schemas.microsoft.com/office/2006/metadata/properties" ma:root="true" ma:fieldsID="2990369ed3f7de18956cb9298bd120c6" ns3:_="" ns4:_="">
    <xsd:import namespace="0d2c3574-7e87-458e-8314-b2109ea3006c"/>
    <xsd:import namespace="876561c6-67d1-49a8-b027-52beed215d5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AutoKeyPoints" minOccurs="0"/>
                <xsd:element ref="ns4:MediaServiceKeyPoint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2c3574-7e87-458e-8314-b2109ea3006c" elementFormDefault="qualified">
    <xsd:import namespace="http://schemas.microsoft.com/office/2006/documentManagement/types"/>
    <xsd:import namespace="http://schemas.microsoft.com/office/infopath/2007/PartnerControls"/>
    <xsd:element name="SharedWithUsers" ma:index="8"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description="" ma:internalName="SharedWithDetails" ma:readOnly="true">
      <xsd:simpleType>
        <xsd:restriction base="dms:Note">
          <xsd:maxLength value="255"/>
        </xsd:restriction>
      </xsd:simpleType>
    </xsd:element>
    <xsd:element name="SharingHintHash" ma:index="10" nillable="true" ma:displayName="Partage du hachage d’indicateur"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6561c6-67d1-49a8-b027-52beed215d5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58CF43-BFFC-4B74-8E0D-3313BB336CC3}">
  <ds:schemaRefs>
    <ds:schemaRef ds:uri="http://schemas.microsoft.com/office/2006/metadata/properties"/>
    <ds:schemaRef ds:uri="http://purl.org/dc/terms/"/>
    <ds:schemaRef ds:uri="0d2c3574-7e87-458e-8314-b2109ea3006c"/>
    <ds:schemaRef ds:uri="http://schemas.microsoft.com/office/2006/documentManagement/types"/>
    <ds:schemaRef ds:uri="876561c6-67d1-49a8-b027-52beed215d53"/>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5BF8650D-4038-4DBF-8B0E-3A53D7AEEE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2c3574-7e87-458e-8314-b2109ea3006c"/>
    <ds:schemaRef ds:uri="876561c6-67d1-49a8-b027-52beed215d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C7A6F4-DD02-4C22-9383-E495BB5ECF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Europhras Henry-Hayette[4162]</Template>
  <TotalTime>891</TotalTime>
  <Words>1695</Words>
  <Application>Microsoft Macintosh PowerPoint</Application>
  <PresentationFormat>Affichage à l'écran (4:3)</PresentationFormat>
  <Paragraphs>143</Paragraphs>
  <Slides>24</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24</vt:i4>
      </vt:variant>
    </vt:vector>
  </HeadingPairs>
  <TitlesOfParts>
    <vt:vector size="29" baseType="lpstr">
      <vt:lpstr>Heiti TC Light</vt:lpstr>
      <vt:lpstr>Arial</vt:lpstr>
      <vt:lpstr>Calibri</vt:lpstr>
      <vt:lpstr>Wingdings</vt:lpstr>
      <vt:lpstr>Thème Office</vt:lpstr>
      <vt:lpstr>De l’exploitation lexicographique des outils d’analyse de corpus pour les chengyu, phrasèmes du chinois mandarin</vt:lpstr>
      <vt:lpstr>Les chengyu : définition</vt:lpstr>
      <vt:lpstr>Les chengyu : définition</vt:lpstr>
      <vt:lpstr>Objet de la recherche</vt:lpstr>
      <vt:lpstr>Corpus d’étude</vt:lpstr>
      <vt:lpstr>Les défis traductifs posés par les chengyu</vt:lpstr>
      <vt:lpstr>Principales lacunes des dictionnaires en matière de chengyu</vt:lpstr>
      <vt:lpstr>Analyse des dictionnaires</vt:lpstr>
      <vt:lpstr>半斤八两 : application Pleco</vt:lpstr>
      <vt:lpstr>半斤八两 : Dictionnaire de chengyu (Doan &amp; Weng 1999 : 11)</vt:lpstr>
      <vt:lpstr>半斤八两 : 《汉法大词典》 Grand dictionnaire chinois-français contemporain (2014 : 43)</vt:lpstr>
      <vt:lpstr>三顾茅庐 : application Pleco</vt:lpstr>
      <vt:lpstr>三顾茅庐 : 《汉法成语词典》 Dictionnaire de chengyu (Doan &amp; Weng 1999 : 11)</vt:lpstr>
      <vt:lpstr>三顾茅庐 : 《汉法大词典》 Grand dictionnaire chinois-français contemporain (2014 : 1327–28)</vt:lpstr>
      <vt:lpstr>Proposition d’amélioration</vt:lpstr>
      <vt:lpstr>Étude de corpus : 半斤八两</vt:lpstr>
      <vt:lpstr>Étude de corpus : 三顾茅庐 </vt:lpstr>
      <vt:lpstr>Étude expérimentale CH-EN</vt:lpstr>
      <vt:lpstr>Présentation PowerPoint</vt:lpstr>
      <vt:lpstr>Étude expérimentale CH-EN </vt:lpstr>
      <vt:lpstr>Patron d’entrée de chengyu pour des apprentis traducteurs</vt:lpstr>
      <vt:lpstr>À suivre </vt:lpstr>
      <vt:lpstr>Bibliographie</vt:lpstr>
      <vt:lpstr>Présentation PowerPoint</vt:lpstr>
    </vt:vector>
  </TitlesOfParts>
  <Company>Faculte Polytechnique de Mons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l’exploitation lexicographique des outils d’analyse de corpus pour les chengyu, phrasèmes du chinois mandarin</dc:title>
  <dc:creator>Manon Hayette</dc:creator>
  <cp:lastModifiedBy>Kevin Henry</cp:lastModifiedBy>
  <cp:revision>14</cp:revision>
  <dcterms:created xsi:type="dcterms:W3CDTF">2021-09-01T12:16:04Z</dcterms:created>
  <dcterms:modified xsi:type="dcterms:W3CDTF">2021-09-07T09:37:01Z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mage">
    <vt:lpwstr/>
  </property>
  <property fmtid="{D5CDD505-2E9C-101B-9397-08002B2CF9AE}" pid="3" name="ContentTypeId">
    <vt:lpwstr>0x0101004AC4295EB97E514CB7D500873798BBEF</vt:lpwstr>
  </property>
  <property fmtid="{D5CDD505-2E9C-101B-9397-08002B2CF9AE}" pid="4" name="Order">
    <vt:r8>600</vt:r8>
  </property>
  <property fmtid="{D5CDD505-2E9C-101B-9397-08002B2CF9AE}" pid="5" name="xd_Signature">
    <vt:bool>false</vt:bool>
  </property>
  <property fmtid="{D5CDD505-2E9C-101B-9397-08002B2CF9AE}" pid="6" name="xd_ProgID">
    <vt:lpwstr/>
  </property>
  <property fmtid="{D5CDD505-2E9C-101B-9397-08002B2CF9AE}" pid="7" name="TemplateUrl">
    <vt:lpwstr/>
  </property>
  <property fmtid="{D5CDD505-2E9C-101B-9397-08002B2CF9AE}" pid="8" name="ComplianceAssetId">
    <vt:lpwstr/>
  </property>
</Properties>
</file>