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0"/>
  </p:notesMasterIdLst>
  <p:handoutMasterIdLst>
    <p:handoutMasterId r:id="rId31"/>
  </p:handoutMasterIdLst>
  <p:sldIdLst>
    <p:sldId id="256" r:id="rId5"/>
    <p:sldId id="266" r:id="rId6"/>
    <p:sldId id="267" r:id="rId7"/>
    <p:sldId id="271" r:id="rId8"/>
    <p:sldId id="268" r:id="rId9"/>
    <p:sldId id="270" r:id="rId10"/>
    <p:sldId id="269" r:id="rId11"/>
    <p:sldId id="272" r:id="rId12"/>
    <p:sldId id="297" r:id="rId13"/>
    <p:sldId id="274" r:id="rId14"/>
    <p:sldId id="276" r:id="rId15"/>
    <p:sldId id="277" r:id="rId16"/>
    <p:sldId id="278" r:id="rId17"/>
    <p:sldId id="279" r:id="rId18"/>
    <p:sldId id="280" r:id="rId19"/>
    <p:sldId id="295" r:id="rId20"/>
    <p:sldId id="282" r:id="rId21"/>
    <p:sldId id="292" r:id="rId22"/>
    <p:sldId id="284" r:id="rId23"/>
    <p:sldId id="285" r:id="rId24"/>
    <p:sldId id="286" r:id="rId25"/>
    <p:sldId id="287" r:id="rId26"/>
    <p:sldId id="294" r:id="rId27"/>
    <p:sldId id="288" r:id="rId28"/>
    <p:sldId id="296" r:id="rId29"/>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FF0000"/>
    <a:srgbClr val="FF9900"/>
    <a:srgbClr val="FF6600"/>
    <a:srgbClr val="FF9933"/>
    <a:srgbClr val="4D4D4D"/>
    <a:srgbClr val="CC00CC"/>
    <a:srgbClr val="009900"/>
    <a:srgbClr val="33CC33"/>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56" autoAdjust="0"/>
    <p:restoredTop sz="86047" autoAdjust="0"/>
  </p:normalViewPr>
  <p:slideViewPr>
    <p:cSldViewPr snapToGrid="0">
      <p:cViewPr varScale="1">
        <p:scale>
          <a:sx n="88" d="100"/>
          <a:sy n="88" d="100"/>
        </p:scale>
        <p:origin x="834" y="6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universitelibrebruxelles-my.sharepoint.com/personal/valentine_jacobs_ulb_ac_be/Documents/Thesis/Data/Valentine_Jacobs/Papier_1/Files/1_Stat_Descriptive_Nace1_Rev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iversitelibrebruxelles-my.sharepoint.com/personal/valentine_jacobs_ulb_ac_be/Documents/Thesis/Data/Valentine_Jacobs/Papier_1/Files/1_Stat_Descriptive_Nace1_Rev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universitelibrebruxelles-my.sharepoint.com/personal/valentine_jacobs_ulb_ac_be/Documents/Thesis/Data/Valentine_Jacobs/Papier_1/Files/1_Stat_Descriptive_Nace1_Rev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Times" panose="02020603050405020304" pitchFamily="18" charset="0"/>
                <a:ea typeface="+mn-ea"/>
                <a:cs typeface="Times" panose="02020603050405020304" pitchFamily="18" charset="0"/>
              </a:defRPr>
            </a:pPr>
            <a:r>
              <a:rPr lang="en-CA" sz="1600" b="1" i="0" u="none" strike="noStrike" cap="none" normalizeH="0" baseline="0" dirty="0" smtClean="0"/>
              <a:t>Graph 1. Incidence of over-education by region of birth</a:t>
            </a:r>
            <a:endParaRPr lang="en-CA" cap="none" baseline="0" dirty="0">
              <a:latin typeface="Times" panose="02020603050405020304" pitchFamily="18" charset="0"/>
              <a:cs typeface="Times" panose="02020603050405020304" pitchFamily="18" charset="0"/>
            </a:endParaRP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Times" panose="02020603050405020304" pitchFamily="18" charset="0"/>
              <a:ea typeface="+mn-ea"/>
              <a:cs typeface="Times" panose="02020603050405020304" pitchFamily="18" charset="0"/>
            </a:defRPr>
          </a:pPr>
          <a:endParaRPr lang="en-US"/>
        </a:p>
      </c:txPr>
    </c:title>
    <c:autoTitleDeleted val="0"/>
    <c:plotArea>
      <c:layout/>
      <c:barChart>
        <c:barDir val="col"/>
        <c:grouping val="clustered"/>
        <c:varyColors val="0"/>
        <c:ser>
          <c:idx val="0"/>
          <c:order val="0"/>
          <c:tx>
            <c:strRef>
              <c:f>'Selected descriptive stat'!$A$2</c:f>
              <c:strCache>
                <c:ptCount val="1"/>
                <c:pt idx="0">
                  <c:v>Over-education</c:v>
                </c:pt>
              </c:strCache>
            </c:strRef>
          </c:tx>
          <c:spPr>
            <a:solidFill>
              <a:srgbClr val="FF990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900" b="0" i="0" u="none" strike="noStrike" kern="1200" baseline="0">
                    <a:solidFill>
                      <a:schemeClr val="tx1">
                        <a:lumMod val="50000"/>
                        <a:lumOff val="50000"/>
                      </a:schemeClr>
                    </a:solidFill>
                    <a:latin typeface="Times" panose="02020603050405020304" pitchFamily="18" charset="0"/>
                    <a:ea typeface="+mn-ea"/>
                    <a:cs typeface="Times"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'Selected descriptive stat'!$B$1:$E$1</c:f>
              <c:strCache>
                <c:ptCount val="4"/>
                <c:pt idx="0">
                  <c:v>Belgium </c:v>
                </c:pt>
                <c:pt idx="1">
                  <c:v>Developed countries</c:v>
                </c:pt>
                <c:pt idx="2">
                  <c:v>Countries in transition</c:v>
                </c:pt>
                <c:pt idx="3">
                  <c:v>Developing countries</c:v>
                </c:pt>
              </c:strCache>
            </c:strRef>
          </c:cat>
          <c:val>
            <c:numRef>
              <c:f>'Selected descriptive stat'!$B$2:$E$2</c:f>
              <c:numCache>
                <c:formatCode>General</c:formatCode>
                <c:ptCount val="4"/>
                <c:pt idx="0">
                  <c:v>19.7</c:v>
                </c:pt>
                <c:pt idx="1">
                  <c:v>20.399999999999999</c:v>
                </c:pt>
                <c:pt idx="2">
                  <c:v>18</c:v>
                </c:pt>
                <c:pt idx="3">
                  <c:v>18.100000000000001</c:v>
                </c:pt>
              </c:numCache>
            </c:numRef>
          </c:val>
          <c:extLst>
            <c:ext xmlns:c16="http://schemas.microsoft.com/office/drawing/2014/chart" uri="{C3380CC4-5D6E-409C-BE32-E72D297353CC}">
              <c16:uniqueId val="{00000000-779C-476C-8FF7-A8E6FF616FB0}"/>
            </c:ext>
          </c:extLst>
        </c:ser>
        <c:dLbls>
          <c:dLblPos val="outEnd"/>
          <c:showLegendKey val="0"/>
          <c:showVal val="1"/>
          <c:showCatName val="0"/>
          <c:showSerName val="0"/>
          <c:showPercent val="0"/>
          <c:showBubbleSize val="0"/>
        </c:dLbls>
        <c:gapWidth val="444"/>
        <c:overlap val="-90"/>
        <c:axId val="556436816"/>
        <c:axId val="556445344"/>
      </c:barChart>
      <c:catAx>
        <c:axId val="5564368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120" normalizeH="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6445344"/>
        <c:crosses val="autoZero"/>
        <c:auto val="1"/>
        <c:lblAlgn val="ctr"/>
        <c:lblOffset val="100"/>
        <c:noMultiLvlLbl val="0"/>
      </c:catAx>
      <c:valAx>
        <c:axId val="556445344"/>
        <c:scaling>
          <c:orientation val="minMax"/>
        </c:scaling>
        <c:delete val="1"/>
        <c:axPos val="l"/>
        <c:numFmt formatCode="General" sourceLinked="1"/>
        <c:majorTickMark val="none"/>
        <c:minorTickMark val="none"/>
        <c:tickLblPos val="nextTo"/>
        <c:crossAx val="556436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800" b="1" i="0" baseline="0" dirty="0" smtClean="0">
                <a:effectLst/>
              </a:rPr>
              <a:t>Graph 2. Incidence of over-education by region of birth by level of education</a:t>
            </a:r>
            <a:endParaRPr lang="en-CA" sz="20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'Over-education stat'!$B$26</c:f>
              <c:strCache>
                <c:ptCount val="1"/>
                <c:pt idx="0">
                  <c:v>Tertiary educated</c:v>
                </c:pt>
              </c:strCache>
            </c:strRef>
          </c:tx>
          <c:spPr>
            <a:solidFill>
              <a:schemeClr val="accent1"/>
            </a:solidFill>
            <a:ln>
              <a:noFill/>
            </a:ln>
            <a:effectLst/>
          </c:spPr>
          <c:invertIfNegative val="0"/>
          <c:cat>
            <c:strRef>
              <c:f>('Over-education stat'!$A$29,'Over-education stat'!$A$30,'Over-education stat'!$A$35,'Over-education stat'!$A$37)</c:f>
              <c:strCache>
                <c:ptCount val="4"/>
                <c:pt idx="0">
                  <c:v>Belgium</c:v>
                </c:pt>
                <c:pt idx="1">
                  <c:v>Developed countries</c:v>
                </c:pt>
                <c:pt idx="2">
                  <c:v>Countries in transition</c:v>
                </c:pt>
                <c:pt idx="3">
                  <c:v>Developing countries</c:v>
                </c:pt>
              </c:strCache>
            </c:strRef>
          </c:cat>
          <c:val>
            <c:numRef>
              <c:f>('Over-education stat'!$B$29,'Over-education stat'!$B$30,'Over-education stat'!$B$35,'Over-education stat'!$B$37)</c:f>
              <c:numCache>
                <c:formatCode>0.0</c:formatCode>
                <c:ptCount val="4"/>
                <c:pt idx="0">
                  <c:v>45.648899999999998</c:v>
                </c:pt>
                <c:pt idx="1">
                  <c:v>43.304830000000003</c:v>
                </c:pt>
                <c:pt idx="2">
                  <c:v>57.394400000000005</c:v>
                </c:pt>
                <c:pt idx="3">
                  <c:v>51.267440000000001</c:v>
                </c:pt>
              </c:numCache>
            </c:numRef>
          </c:val>
          <c:extLst>
            <c:ext xmlns:c16="http://schemas.microsoft.com/office/drawing/2014/chart" uri="{C3380CC4-5D6E-409C-BE32-E72D297353CC}">
              <c16:uniqueId val="{00000000-94FE-4222-B43D-600EA795B54C}"/>
            </c:ext>
          </c:extLst>
        </c:ser>
        <c:ser>
          <c:idx val="1"/>
          <c:order val="1"/>
          <c:tx>
            <c:strRef>
              <c:f>'Over-education stat'!$C$26</c:f>
              <c:strCache>
                <c:ptCount val="1"/>
                <c:pt idx="0">
                  <c:v>Lower educated</c:v>
                </c:pt>
              </c:strCache>
            </c:strRef>
          </c:tx>
          <c:spPr>
            <a:solidFill>
              <a:schemeClr val="accent2"/>
            </a:solidFill>
            <a:ln>
              <a:noFill/>
            </a:ln>
            <a:effectLst/>
          </c:spPr>
          <c:invertIfNegative val="0"/>
          <c:cat>
            <c:strRef>
              <c:f>('Over-education stat'!$A$29,'Over-education stat'!$A$30,'Over-education stat'!$A$35,'Over-education stat'!$A$37)</c:f>
              <c:strCache>
                <c:ptCount val="4"/>
                <c:pt idx="0">
                  <c:v>Belgium</c:v>
                </c:pt>
                <c:pt idx="1">
                  <c:v>Developed countries</c:v>
                </c:pt>
                <c:pt idx="2">
                  <c:v>Countries in transition</c:v>
                </c:pt>
                <c:pt idx="3">
                  <c:v>Developing countries</c:v>
                </c:pt>
              </c:strCache>
            </c:strRef>
          </c:cat>
          <c:val>
            <c:numRef>
              <c:f>('Over-education stat'!$C$29,'Over-education stat'!$C$30,'Over-education stat'!$C$35,'Over-education stat'!$C$37)</c:f>
              <c:numCache>
                <c:formatCode>General</c:formatCode>
                <c:ptCount val="4"/>
                <c:pt idx="0">
                  <c:v>1.6</c:v>
                </c:pt>
                <c:pt idx="1">
                  <c:v>1.6</c:v>
                </c:pt>
                <c:pt idx="2" formatCode="0.0">
                  <c:v>1</c:v>
                </c:pt>
                <c:pt idx="3">
                  <c:v>1.7</c:v>
                </c:pt>
              </c:numCache>
            </c:numRef>
          </c:val>
          <c:extLst>
            <c:ext xmlns:c16="http://schemas.microsoft.com/office/drawing/2014/chart" uri="{C3380CC4-5D6E-409C-BE32-E72D297353CC}">
              <c16:uniqueId val="{00000001-94FE-4222-B43D-600EA795B54C}"/>
            </c:ext>
          </c:extLst>
        </c:ser>
        <c:dLbls>
          <c:showLegendKey val="0"/>
          <c:showVal val="0"/>
          <c:showCatName val="0"/>
          <c:showSerName val="0"/>
          <c:showPercent val="0"/>
          <c:showBubbleSize val="0"/>
        </c:dLbls>
        <c:gapWidth val="219"/>
        <c:overlap val="-27"/>
        <c:axId val="398160128"/>
        <c:axId val="398158816"/>
      </c:barChart>
      <c:catAx>
        <c:axId val="39816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8158816"/>
        <c:crosses val="autoZero"/>
        <c:auto val="1"/>
        <c:lblAlgn val="ctr"/>
        <c:lblOffset val="100"/>
        <c:noMultiLvlLbl val="0"/>
      </c:catAx>
      <c:valAx>
        <c:axId val="39815881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8160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800" b="1" i="0" baseline="0" dirty="0" smtClean="0">
                <a:effectLst/>
              </a:rPr>
              <a:t>Graph 3. Incidence of over-education by region of birth by level of gender</a:t>
            </a:r>
            <a:endParaRPr lang="en-CA" sz="20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'Over-education stat'!$E$26</c:f>
              <c:strCache>
                <c:ptCount val="1"/>
                <c:pt idx="0">
                  <c:v>Female</c:v>
                </c:pt>
              </c:strCache>
            </c:strRef>
          </c:tx>
          <c:spPr>
            <a:solidFill>
              <a:schemeClr val="accent1"/>
            </a:solidFill>
            <a:ln>
              <a:noFill/>
            </a:ln>
            <a:effectLst/>
          </c:spPr>
          <c:invertIfNegative val="0"/>
          <c:cat>
            <c:strRef>
              <c:f>('Over-education stat'!$D$29:$D$30,'Over-education stat'!$D$35,'Over-education stat'!$D$37)</c:f>
              <c:strCache>
                <c:ptCount val="4"/>
                <c:pt idx="0">
                  <c:v>Belgium</c:v>
                </c:pt>
                <c:pt idx="1">
                  <c:v>Developed countries</c:v>
                </c:pt>
                <c:pt idx="2">
                  <c:v>Countries in transition</c:v>
                </c:pt>
                <c:pt idx="3">
                  <c:v>Developing countries</c:v>
                </c:pt>
              </c:strCache>
            </c:strRef>
          </c:cat>
          <c:val>
            <c:numRef>
              <c:f>('Over-education stat'!$E$29:$E$30,'Over-education stat'!$E$35,'Over-education stat'!$E$37)</c:f>
              <c:numCache>
                <c:formatCode>0.0</c:formatCode>
                <c:ptCount val="4"/>
                <c:pt idx="0">
                  <c:v>20.604310000000002</c:v>
                </c:pt>
                <c:pt idx="1">
                  <c:v>22.128149999999998</c:v>
                </c:pt>
                <c:pt idx="2">
                  <c:v>20.61084</c:v>
                </c:pt>
                <c:pt idx="3">
                  <c:v>20.01108</c:v>
                </c:pt>
              </c:numCache>
            </c:numRef>
          </c:val>
          <c:extLst>
            <c:ext xmlns:c16="http://schemas.microsoft.com/office/drawing/2014/chart" uri="{C3380CC4-5D6E-409C-BE32-E72D297353CC}">
              <c16:uniqueId val="{00000000-4B0E-4645-8BB1-C120D0A412AA}"/>
            </c:ext>
          </c:extLst>
        </c:ser>
        <c:ser>
          <c:idx val="1"/>
          <c:order val="1"/>
          <c:tx>
            <c:strRef>
              <c:f>'Over-education stat'!$F$26</c:f>
              <c:strCache>
                <c:ptCount val="1"/>
                <c:pt idx="0">
                  <c:v>Male</c:v>
                </c:pt>
              </c:strCache>
            </c:strRef>
          </c:tx>
          <c:spPr>
            <a:solidFill>
              <a:schemeClr val="accent2"/>
            </a:solidFill>
            <a:ln>
              <a:noFill/>
            </a:ln>
            <a:effectLst/>
          </c:spPr>
          <c:invertIfNegative val="0"/>
          <c:cat>
            <c:strRef>
              <c:f>('Over-education stat'!$D$29:$D$30,'Over-education stat'!$D$35,'Over-education stat'!$D$37)</c:f>
              <c:strCache>
                <c:ptCount val="4"/>
                <c:pt idx="0">
                  <c:v>Belgium</c:v>
                </c:pt>
                <c:pt idx="1">
                  <c:v>Developed countries</c:v>
                </c:pt>
                <c:pt idx="2">
                  <c:v>Countries in transition</c:v>
                </c:pt>
                <c:pt idx="3">
                  <c:v>Developing countries</c:v>
                </c:pt>
              </c:strCache>
            </c:strRef>
          </c:cat>
          <c:val>
            <c:numRef>
              <c:f>('Over-education stat'!$F$29:$F$30,'Over-education stat'!$F$35,'Over-education stat'!$F$37)</c:f>
              <c:numCache>
                <c:formatCode>General</c:formatCode>
                <c:ptCount val="4"/>
                <c:pt idx="0">
                  <c:v>19.3</c:v>
                </c:pt>
                <c:pt idx="1">
                  <c:v>19.8</c:v>
                </c:pt>
                <c:pt idx="2" formatCode="0.0">
                  <c:v>17</c:v>
                </c:pt>
                <c:pt idx="3" formatCode="0.0">
                  <c:v>17.600000000000001</c:v>
                </c:pt>
              </c:numCache>
            </c:numRef>
          </c:val>
          <c:extLst>
            <c:ext xmlns:c16="http://schemas.microsoft.com/office/drawing/2014/chart" uri="{C3380CC4-5D6E-409C-BE32-E72D297353CC}">
              <c16:uniqueId val="{00000001-4B0E-4645-8BB1-C120D0A412AA}"/>
            </c:ext>
          </c:extLst>
        </c:ser>
        <c:dLbls>
          <c:showLegendKey val="0"/>
          <c:showVal val="0"/>
          <c:showCatName val="0"/>
          <c:showSerName val="0"/>
          <c:showPercent val="0"/>
          <c:showBubbleSize val="0"/>
        </c:dLbls>
        <c:gapWidth val="219"/>
        <c:overlap val="-27"/>
        <c:axId val="556822808"/>
        <c:axId val="556824120"/>
      </c:barChart>
      <c:catAx>
        <c:axId val="556822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6824120"/>
        <c:crosses val="autoZero"/>
        <c:auto val="1"/>
        <c:lblAlgn val="ctr"/>
        <c:lblOffset val="100"/>
        <c:noMultiLvlLbl val="0"/>
      </c:catAx>
      <c:valAx>
        <c:axId val="5568241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6822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CA" sz="1800" b="1" i="0" baseline="0" dirty="0" smtClean="0">
                <a:effectLst/>
              </a:rPr>
              <a:t>Graph 4. Incidence of over-education by region of birth by years of tenure</a:t>
            </a:r>
            <a:endParaRPr lang="en-CA" sz="20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'Over-education stat'!$H$26</c:f>
              <c:strCache>
                <c:ptCount val="1"/>
                <c:pt idx="0">
                  <c:v>More than 10 years</c:v>
                </c:pt>
              </c:strCache>
            </c:strRef>
          </c:tx>
          <c:spPr>
            <a:solidFill>
              <a:schemeClr val="accent1"/>
            </a:solidFill>
            <a:ln>
              <a:noFill/>
            </a:ln>
            <a:effectLst/>
          </c:spPr>
          <c:invertIfNegative val="0"/>
          <c:cat>
            <c:strRef>
              <c:f>('Over-education stat'!$G$29:$G$30,'Over-education stat'!$G$35,'Over-education stat'!$G$37)</c:f>
              <c:strCache>
                <c:ptCount val="4"/>
                <c:pt idx="0">
                  <c:v>Belgium</c:v>
                </c:pt>
                <c:pt idx="1">
                  <c:v>Developed countries</c:v>
                </c:pt>
                <c:pt idx="2">
                  <c:v>Countries in transition</c:v>
                </c:pt>
                <c:pt idx="3">
                  <c:v>Developing countries</c:v>
                </c:pt>
              </c:strCache>
            </c:strRef>
          </c:cat>
          <c:val>
            <c:numRef>
              <c:f>('Over-education stat'!$H$29:$H$30,'Over-education stat'!$H$35,'Over-education stat'!$H$37)</c:f>
              <c:numCache>
                <c:formatCode>0.0</c:formatCode>
                <c:ptCount val="4"/>
                <c:pt idx="0">
                  <c:v>17.370340000000002</c:v>
                </c:pt>
                <c:pt idx="1">
                  <c:v>17.39931</c:v>
                </c:pt>
                <c:pt idx="2">
                  <c:v>18.898060000000001</c:v>
                </c:pt>
                <c:pt idx="3">
                  <c:v>15.90696</c:v>
                </c:pt>
              </c:numCache>
            </c:numRef>
          </c:val>
          <c:extLst>
            <c:ext xmlns:c16="http://schemas.microsoft.com/office/drawing/2014/chart" uri="{C3380CC4-5D6E-409C-BE32-E72D297353CC}">
              <c16:uniqueId val="{00000000-B9EC-430D-A444-4520145A986F}"/>
            </c:ext>
          </c:extLst>
        </c:ser>
        <c:ser>
          <c:idx val="1"/>
          <c:order val="1"/>
          <c:tx>
            <c:strRef>
              <c:f>'Over-education stat'!$I$26</c:f>
              <c:strCache>
                <c:ptCount val="1"/>
                <c:pt idx="0">
                  <c:v>Less than 10 years</c:v>
                </c:pt>
              </c:strCache>
            </c:strRef>
          </c:tx>
          <c:spPr>
            <a:solidFill>
              <a:schemeClr val="accent2"/>
            </a:solidFill>
            <a:ln>
              <a:noFill/>
            </a:ln>
            <a:effectLst/>
          </c:spPr>
          <c:invertIfNegative val="0"/>
          <c:cat>
            <c:strRef>
              <c:f>('Over-education stat'!$G$29:$G$30,'Over-education stat'!$G$35,'Over-education stat'!$G$37)</c:f>
              <c:strCache>
                <c:ptCount val="4"/>
                <c:pt idx="0">
                  <c:v>Belgium</c:v>
                </c:pt>
                <c:pt idx="1">
                  <c:v>Developed countries</c:v>
                </c:pt>
                <c:pt idx="2">
                  <c:v>Countries in transition</c:v>
                </c:pt>
                <c:pt idx="3">
                  <c:v>Developing countries</c:v>
                </c:pt>
              </c:strCache>
            </c:strRef>
          </c:cat>
          <c:val>
            <c:numRef>
              <c:f>('Over-education stat'!$I$29:$I$30,'Over-education stat'!$I$35,'Over-education stat'!$I$37)</c:f>
              <c:numCache>
                <c:formatCode>General</c:formatCode>
                <c:ptCount val="4"/>
                <c:pt idx="0">
                  <c:v>21.3</c:v>
                </c:pt>
                <c:pt idx="1">
                  <c:v>22.2</c:v>
                </c:pt>
                <c:pt idx="2" formatCode="0.0">
                  <c:v>18</c:v>
                </c:pt>
                <c:pt idx="3" formatCode="0.0">
                  <c:v>18.7</c:v>
                </c:pt>
              </c:numCache>
            </c:numRef>
          </c:val>
          <c:extLst>
            <c:ext xmlns:c16="http://schemas.microsoft.com/office/drawing/2014/chart" uri="{C3380CC4-5D6E-409C-BE32-E72D297353CC}">
              <c16:uniqueId val="{00000001-B9EC-430D-A444-4520145A986F}"/>
            </c:ext>
          </c:extLst>
        </c:ser>
        <c:dLbls>
          <c:showLegendKey val="0"/>
          <c:showVal val="0"/>
          <c:showCatName val="0"/>
          <c:showSerName val="0"/>
          <c:showPercent val="0"/>
          <c:showBubbleSize val="0"/>
        </c:dLbls>
        <c:gapWidth val="219"/>
        <c:overlap val="-27"/>
        <c:axId val="398151272"/>
        <c:axId val="398147664"/>
      </c:barChart>
      <c:catAx>
        <c:axId val="398151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8147664"/>
        <c:crosses val="autoZero"/>
        <c:auto val="1"/>
        <c:lblAlgn val="ctr"/>
        <c:lblOffset val="100"/>
        <c:noMultiLvlLbl val="0"/>
      </c:catAx>
      <c:valAx>
        <c:axId val="3981476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8151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800" b="1" i="0" baseline="0" dirty="0" smtClean="0">
                <a:effectLst/>
                <a:latin typeface="Times New Roman" panose="02020603050405020304" pitchFamily="18" charset="0"/>
                <a:cs typeface="Times New Roman" panose="02020603050405020304" pitchFamily="18" charset="0"/>
              </a:rPr>
              <a:t>Graph 5. Incidence of over-education by region of birth by status of naturalisation</a:t>
            </a:r>
            <a:endParaRPr lang="en-CA" sz="2000" dirty="0">
              <a:effectLst/>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'Over-education stat'!$K$27</c:f>
              <c:strCache>
                <c:ptCount val="1"/>
                <c:pt idx="0">
                  <c:v>Naturalised</c:v>
                </c:pt>
              </c:strCache>
            </c:strRef>
          </c:tx>
          <c:spPr>
            <a:solidFill>
              <a:schemeClr val="accent1"/>
            </a:solidFill>
            <a:ln>
              <a:noFill/>
            </a:ln>
            <a:effectLst/>
          </c:spPr>
          <c:invertIfNegative val="0"/>
          <c:cat>
            <c:strRef>
              <c:f>('Over-education stat'!$J$30:$J$31,'Over-education stat'!$J$36,'Over-education stat'!$J$38)</c:f>
              <c:strCache>
                <c:ptCount val="4"/>
                <c:pt idx="0">
                  <c:v>Belgium</c:v>
                </c:pt>
                <c:pt idx="1">
                  <c:v>Developed countries</c:v>
                </c:pt>
                <c:pt idx="2">
                  <c:v>Countries in transition</c:v>
                </c:pt>
                <c:pt idx="3">
                  <c:v>Developing countries</c:v>
                </c:pt>
              </c:strCache>
            </c:strRef>
          </c:cat>
          <c:val>
            <c:numRef>
              <c:f>('Over-education stat'!$K$30:$K$31,'Over-education stat'!$K$36,'Over-education stat'!$K$38)</c:f>
              <c:numCache>
                <c:formatCode>0.0</c:formatCode>
                <c:ptCount val="4"/>
                <c:pt idx="0">
                  <c:v>17.456409999999998</c:v>
                </c:pt>
                <c:pt idx="1">
                  <c:v>18.2637</c:v>
                </c:pt>
                <c:pt idx="2">
                  <c:v>18.07226</c:v>
                </c:pt>
                <c:pt idx="3">
                  <c:v>16.745529999999999</c:v>
                </c:pt>
              </c:numCache>
            </c:numRef>
          </c:val>
          <c:extLst>
            <c:ext xmlns:c16="http://schemas.microsoft.com/office/drawing/2014/chart" uri="{C3380CC4-5D6E-409C-BE32-E72D297353CC}">
              <c16:uniqueId val="{00000000-9994-4F88-B471-30379B626FCF}"/>
            </c:ext>
          </c:extLst>
        </c:ser>
        <c:ser>
          <c:idx val="1"/>
          <c:order val="1"/>
          <c:tx>
            <c:strRef>
              <c:f>'Over-education stat'!$L$27</c:f>
              <c:strCache>
                <c:ptCount val="1"/>
                <c:pt idx="0">
                  <c:v>Non-naturalised</c:v>
                </c:pt>
              </c:strCache>
            </c:strRef>
          </c:tx>
          <c:spPr>
            <a:solidFill>
              <a:schemeClr val="accent2"/>
            </a:solidFill>
            <a:ln>
              <a:noFill/>
            </a:ln>
            <a:effectLst/>
          </c:spPr>
          <c:invertIfNegative val="0"/>
          <c:cat>
            <c:strRef>
              <c:f>('Over-education stat'!$J$30:$J$31,'Over-education stat'!$J$36,'Over-education stat'!$J$38)</c:f>
              <c:strCache>
                <c:ptCount val="4"/>
                <c:pt idx="0">
                  <c:v>Belgium</c:v>
                </c:pt>
                <c:pt idx="1">
                  <c:v>Developed countries</c:v>
                </c:pt>
                <c:pt idx="2">
                  <c:v>Countries in transition</c:v>
                </c:pt>
                <c:pt idx="3">
                  <c:v>Developing countries</c:v>
                </c:pt>
              </c:strCache>
            </c:strRef>
          </c:cat>
          <c:val>
            <c:numRef>
              <c:f>('Over-education stat'!$L$30:$L$31,'Over-education stat'!$L$36,'Over-education stat'!$L$38)</c:f>
              <c:numCache>
                <c:formatCode>0.0</c:formatCode>
                <c:ptCount val="4"/>
                <c:pt idx="0">
                  <c:v>16.5382</c:v>
                </c:pt>
                <c:pt idx="1">
                  <c:v>20.886569999999999</c:v>
                </c:pt>
                <c:pt idx="2">
                  <c:v>17.722099999999998</c:v>
                </c:pt>
                <c:pt idx="3">
                  <c:v>18.02337</c:v>
                </c:pt>
              </c:numCache>
            </c:numRef>
          </c:val>
          <c:extLst>
            <c:ext xmlns:c16="http://schemas.microsoft.com/office/drawing/2014/chart" uri="{C3380CC4-5D6E-409C-BE32-E72D297353CC}">
              <c16:uniqueId val="{00000001-9994-4F88-B471-30379B626FCF}"/>
            </c:ext>
          </c:extLst>
        </c:ser>
        <c:dLbls>
          <c:showLegendKey val="0"/>
          <c:showVal val="0"/>
          <c:showCatName val="0"/>
          <c:showSerName val="0"/>
          <c:showPercent val="0"/>
          <c:showBubbleSize val="0"/>
        </c:dLbls>
        <c:gapWidth val="219"/>
        <c:overlap val="-27"/>
        <c:axId val="556808048"/>
        <c:axId val="556813952"/>
      </c:barChart>
      <c:catAx>
        <c:axId val="556808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6813952"/>
        <c:crosses val="autoZero"/>
        <c:auto val="1"/>
        <c:lblAlgn val="ctr"/>
        <c:lblOffset val="100"/>
        <c:noMultiLvlLbl val="0"/>
      </c:catAx>
      <c:valAx>
        <c:axId val="5568139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56808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100013" tIns="49213" rIns="100013" bIns="49213" numCol="1" anchor="t" anchorCtr="0" compatLnSpc="1">
            <a:prstTxWarp prst="textNoShape">
              <a:avLst/>
            </a:prstTxWarp>
          </a:bodyPr>
          <a:lstStyle>
            <a:lvl1pPr defTabSz="992188">
              <a:defRPr sz="12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4021138" y="0"/>
            <a:ext cx="3074987" cy="512763"/>
          </a:xfrm>
          <a:prstGeom prst="rect">
            <a:avLst/>
          </a:prstGeom>
          <a:noFill/>
          <a:ln w="9525">
            <a:noFill/>
            <a:miter lim="800000"/>
            <a:headEnd/>
            <a:tailEnd/>
          </a:ln>
          <a:effectLst/>
        </p:spPr>
        <p:txBody>
          <a:bodyPr vert="horz" wrap="square" lIns="100013" tIns="49213" rIns="100013" bIns="49213" numCol="1" anchor="t" anchorCtr="0" compatLnSpc="1">
            <a:prstTxWarp prst="textNoShape">
              <a:avLst/>
            </a:prstTxWarp>
          </a:bodyPr>
          <a:lstStyle>
            <a:lvl1pPr algn="r" defTabSz="992188">
              <a:defRPr sz="12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9721850"/>
            <a:ext cx="3074988" cy="509588"/>
          </a:xfrm>
          <a:prstGeom prst="rect">
            <a:avLst/>
          </a:prstGeom>
          <a:noFill/>
          <a:ln w="9525">
            <a:noFill/>
            <a:miter lim="800000"/>
            <a:headEnd/>
            <a:tailEnd/>
          </a:ln>
          <a:effectLst/>
        </p:spPr>
        <p:txBody>
          <a:bodyPr vert="horz" wrap="square" lIns="100013" tIns="49213" rIns="100013" bIns="49213" numCol="1" anchor="b" anchorCtr="0" compatLnSpc="1">
            <a:prstTxWarp prst="textNoShape">
              <a:avLst/>
            </a:prstTxWarp>
          </a:bodyPr>
          <a:lstStyle>
            <a:lvl1pPr defTabSz="992188">
              <a:defRPr sz="12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4021138" y="9721850"/>
            <a:ext cx="3074987" cy="509588"/>
          </a:xfrm>
          <a:prstGeom prst="rect">
            <a:avLst/>
          </a:prstGeom>
          <a:noFill/>
          <a:ln w="9525">
            <a:noFill/>
            <a:miter lim="800000"/>
            <a:headEnd/>
            <a:tailEnd/>
          </a:ln>
          <a:effectLst/>
        </p:spPr>
        <p:txBody>
          <a:bodyPr vert="horz" wrap="square" lIns="100013" tIns="49213" rIns="100013" bIns="49213" numCol="1" anchor="b" anchorCtr="0" compatLnSpc="1">
            <a:prstTxWarp prst="textNoShape">
              <a:avLst/>
            </a:prstTxWarp>
          </a:bodyPr>
          <a:lstStyle>
            <a:lvl1pPr algn="r" defTabSz="992188">
              <a:defRPr sz="1200">
                <a:cs typeface="+mn-cs"/>
              </a:defRPr>
            </a:lvl1pPr>
          </a:lstStyle>
          <a:p>
            <a:pPr>
              <a:defRPr/>
            </a:pPr>
            <a:fld id="{0EAA6662-4C56-4A79-86CF-722A319D3666}" type="slidenum">
              <a:rPr lang="en-US"/>
              <a:pPr>
                <a:defRPr/>
              </a:pPr>
              <a:t>‹N°›</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100013" tIns="49213" rIns="100013" bIns="49213" numCol="1" anchor="t" anchorCtr="0" compatLnSpc="1">
            <a:prstTxWarp prst="textNoShape">
              <a:avLst/>
            </a:prstTxWarp>
          </a:bodyPr>
          <a:lstStyle>
            <a:lvl1pPr defTabSz="992188">
              <a:defRPr sz="1200">
                <a:cs typeface="+mn-cs"/>
              </a:defRPr>
            </a:lvl1pPr>
          </a:lstStyle>
          <a:p>
            <a:pPr>
              <a:defRPr/>
            </a:pPr>
            <a:endParaRPr lang="en-US" dirty="0"/>
          </a:p>
        </p:txBody>
      </p:sp>
      <p:sp>
        <p:nvSpPr>
          <p:cNvPr id="3075" name="Rectangle 3"/>
          <p:cNvSpPr>
            <a:spLocks noGrp="1" noChangeArrowheads="1"/>
          </p:cNvSpPr>
          <p:nvPr>
            <p:ph type="dt" idx="1"/>
          </p:nvPr>
        </p:nvSpPr>
        <p:spPr bwMode="auto">
          <a:xfrm>
            <a:off x="4024313" y="0"/>
            <a:ext cx="3074987" cy="512763"/>
          </a:xfrm>
          <a:prstGeom prst="rect">
            <a:avLst/>
          </a:prstGeom>
          <a:noFill/>
          <a:ln w="9525">
            <a:noFill/>
            <a:miter lim="800000"/>
            <a:headEnd/>
            <a:tailEnd/>
          </a:ln>
          <a:effectLst/>
        </p:spPr>
        <p:txBody>
          <a:bodyPr vert="horz" wrap="square" lIns="100013" tIns="49213" rIns="100013" bIns="49213" numCol="1" anchor="t" anchorCtr="0" compatLnSpc="1">
            <a:prstTxWarp prst="textNoShape">
              <a:avLst/>
            </a:prstTxWarp>
          </a:bodyPr>
          <a:lstStyle>
            <a:lvl1pPr algn="r" defTabSz="992188">
              <a:defRPr sz="1200">
                <a:cs typeface="+mn-cs"/>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993775" y="769938"/>
            <a:ext cx="5113338" cy="3835400"/>
          </a:xfrm>
          <a:prstGeom prst="rect">
            <a:avLst/>
          </a:prstGeom>
          <a:noFill/>
          <a:ln w="12700">
            <a:solidFill>
              <a:srgbClr val="000000"/>
            </a:solidFill>
            <a:miter lim="800000"/>
            <a:headEnd/>
            <a:tailEnd/>
          </a:ln>
        </p:spPr>
      </p:sp>
      <p:sp>
        <p:nvSpPr>
          <p:cNvPr id="3077" name="Rectangle 5"/>
          <p:cNvSpPr>
            <a:spLocks noGrp="1" noChangeArrowheads="1"/>
          </p:cNvSpPr>
          <p:nvPr>
            <p:ph type="body" sz="quarter" idx="3"/>
          </p:nvPr>
        </p:nvSpPr>
        <p:spPr bwMode="auto">
          <a:xfrm>
            <a:off x="944563" y="4862513"/>
            <a:ext cx="5210175" cy="4605337"/>
          </a:xfrm>
          <a:prstGeom prst="rect">
            <a:avLst/>
          </a:prstGeom>
          <a:noFill/>
          <a:ln w="9525">
            <a:noFill/>
            <a:miter lim="800000"/>
            <a:headEnd/>
            <a:tailEnd/>
          </a:ln>
          <a:effectLst/>
        </p:spPr>
        <p:txBody>
          <a:bodyPr vert="horz" wrap="square" lIns="100013" tIns="49213" rIns="100013" bIns="49213"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3078" name="Rectangle 6"/>
          <p:cNvSpPr>
            <a:spLocks noGrp="1" noChangeArrowheads="1"/>
          </p:cNvSpPr>
          <p:nvPr>
            <p:ph type="ftr" sz="quarter" idx="4"/>
          </p:nvPr>
        </p:nvSpPr>
        <p:spPr bwMode="auto">
          <a:xfrm>
            <a:off x="0" y="9721850"/>
            <a:ext cx="3074988" cy="512763"/>
          </a:xfrm>
          <a:prstGeom prst="rect">
            <a:avLst/>
          </a:prstGeom>
          <a:noFill/>
          <a:ln w="9525">
            <a:noFill/>
            <a:miter lim="800000"/>
            <a:headEnd/>
            <a:tailEnd/>
          </a:ln>
          <a:effectLst/>
        </p:spPr>
        <p:txBody>
          <a:bodyPr vert="horz" wrap="square" lIns="100013" tIns="49213" rIns="100013" bIns="49213" numCol="1" anchor="b" anchorCtr="0" compatLnSpc="1">
            <a:prstTxWarp prst="textNoShape">
              <a:avLst/>
            </a:prstTxWarp>
          </a:bodyPr>
          <a:lstStyle>
            <a:lvl1pPr defTabSz="992188">
              <a:defRPr sz="120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4024313" y="9721850"/>
            <a:ext cx="3074987" cy="512763"/>
          </a:xfrm>
          <a:prstGeom prst="rect">
            <a:avLst/>
          </a:prstGeom>
          <a:noFill/>
          <a:ln w="9525">
            <a:noFill/>
            <a:miter lim="800000"/>
            <a:headEnd/>
            <a:tailEnd/>
          </a:ln>
          <a:effectLst/>
        </p:spPr>
        <p:txBody>
          <a:bodyPr vert="horz" wrap="square" lIns="100013" tIns="49213" rIns="100013" bIns="49213" numCol="1" anchor="b" anchorCtr="0" compatLnSpc="1">
            <a:prstTxWarp prst="textNoShape">
              <a:avLst/>
            </a:prstTxWarp>
          </a:bodyPr>
          <a:lstStyle>
            <a:lvl1pPr algn="r" defTabSz="992188">
              <a:defRPr sz="1200">
                <a:cs typeface="+mn-cs"/>
              </a:defRPr>
            </a:lvl1pPr>
          </a:lstStyle>
          <a:p>
            <a:pPr>
              <a:defRPr/>
            </a:pPr>
            <a:fld id="{13A2D3BC-402D-4C07-92CF-B45E6FD9259C}" type="slidenum">
              <a:rPr lang="en-US"/>
              <a:pPr>
                <a:defRPr/>
              </a:pPr>
              <a:t>‹N°›</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8BE3B1D-4A42-4FA1-866E-0E669450E2C0}" type="slidenum">
              <a:rPr lang="en-US" smtClean="0">
                <a:cs typeface="Arial" charset="0"/>
              </a:rPr>
              <a:pPr/>
              <a:t>1</a:t>
            </a:fld>
            <a:endParaRPr lang="en-US" dirty="0">
              <a:cs typeface="Arial" charset="0"/>
            </a:endParaRPr>
          </a:p>
        </p:txBody>
      </p:sp>
      <p:sp>
        <p:nvSpPr>
          <p:cNvPr id="10243" name="Rectangle 2"/>
          <p:cNvSpPr>
            <a:spLocks noGrp="1" noRot="1" noChangeAspect="1" noChangeArrowheads="1" noTextEdit="1"/>
          </p:cNvSpPr>
          <p:nvPr>
            <p:ph type="sldImg"/>
          </p:nvPr>
        </p:nvSpPr>
        <p:spPr>
          <a:ln cap="flat"/>
        </p:spPr>
      </p:sp>
      <p:sp>
        <p:nvSpPr>
          <p:cNvPr id="10244" name="Rectangle 3"/>
          <p:cNvSpPr>
            <a:spLocks noGrp="1" noChangeArrowheads="1"/>
          </p:cNvSpPr>
          <p:nvPr>
            <p:ph type="body" idx="1"/>
          </p:nvPr>
        </p:nvSpPr>
        <p:spPr>
          <a:noFill/>
          <a:ln/>
        </p:spPr>
        <p:txBody>
          <a:bodyPr/>
          <a:lstStyle/>
          <a:p>
            <a:pPr eaLnBrk="1" hangingPunct="1"/>
            <a:r>
              <a:rPr lang="fr-FR" dirty="0" smtClean="0"/>
              <a:t>Les effets hétérogènes du pays de naissance sur la sur-éducation</a:t>
            </a:r>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BE" sz="1200" b="0" i="0" u="none" strike="noStrike" kern="1200" cap="all" dirty="0" smtClean="0">
                <a:solidFill>
                  <a:schemeClr val="tx1"/>
                </a:solidFill>
                <a:effectLst/>
                <a:latin typeface="Arial" charset="0"/>
                <a:ea typeface="+mn-ea"/>
                <a:cs typeface="+mn-cs"/>
              </a:rPr>
              <a:t>L’enquête sur la structure des salaires (SES) </a:t>
            </a: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10</a:t>
            </a:fld>
            <a:endParaRPr lang="en-US" dirty="0"/>
          </a:p>
        </p:txBody>
      </p:sp>
    </p:spTree>
    <p:extLst>
      <p:ext uri="{BB962C8B-B14F-4D97-AF65-F5344CB8AC3E}">
        <p14:creationId xmlns:p14="http://schemas.microsoft.com/office/powerpoint/2010/main" val="3486065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Around 20% of workers born in Belgium appear to be over-educated. A similar frequency (ranging between 18 to 20%) is found for those born respectively in developed, transition and developing countries.</a:t>
            </a:r>
          </a:p>
          <a:p>
            <a:r>
              <a:rPr lang="en-CA" sz="1200" b="0" i="0" u="none" strike="noStrike" kern="1200" baseline="0" dirty="0" smtClean="0">
                <a:solidFill>
                  <a:schemeClr val="tx1"/>
                </a:solidFill>
                <a:latin typeface="Arial" charset="0"/>
                <a:ea typeface="+mn-ea"/>
                <a:cs typeface="+mn-cs"/>
              </a:rPr>
              <a:t>The reason for this outcome is that this share is computed across all workers, regardless of their level of education</a:t>
            </a:r>
            <a:r>
              <a:rPr lang="en-US" sz="1200" kern="1200" dirty="0" smtClean="0">
                <a:solidFill>
                  <a:schemeClr val="tx1"/>
                </a:solidFill>
                <a:effectLst/>
                <a:latin typeface="Arial" charset="0"/>
                <a:ea typeface="+mn-ea"/>
                <a:cs typeface="+mn-cs"/>
              </a:rPr>
              <a:t>.</a:t>
            </a:r>
            <a:r>
              <a:rPr lang="en-US" sz="1200" kern="1200" baseline="0" dirty="0" smtClean="0">
                <a:solidFill>
                  <a:schemeClr val="tx1"/>
                </a:solidFill>
                <a:effectLst/>
                <a:latin typeface="Arial" charset="0"/>
                <a:ea typeface="+mn-ea"/>
                <a:cs typeface="+mn-cs"/>
              </a:rPr>
              <a:t> Do not take into account the heterogeneity of workers.</a:t>
            </a:r>
            <a:endParaRPr lang="en-US" sz="1200" kern="1200" dirty="0" smtClean="0">
              <a:solidFill>
                <a:schemeClr val="tx1"/>
              </a:solidFill>
              <a:effectLst/>
              <a:latin typeface="Arial"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11</a:t>
            </a:fld>
            <a:endParaRPr lang="en-US" dirty="0"/>
          </a:p>
        </p:txBody>
      </p:sp>
    </p:spTree>
    <p:extLst>
      <p:ext uri="{BB962C8B-B14F-4D97-AF65-F5344CB8AC3E}">
        <p14:creationId xmlns:p14="http://schemas.microsoft.com/office/powerpoint/2010/main" val="2262703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kern="1200" dirty="0" smtClean="0">
                <a:solidFill>
                  <a:schemeClr val="tx1"/>
                </a:solidFill>
                <a:effectLst/>
                <a:latin typeface="Arial" charset="0"/>
                <a:ea typeface="+mn-ea"/>
                <a:cs typeface="+mn-cs"/>
              </a:rPr>
              <a:t>More precisely, estimates show that a worker born in a developing (transition) country faces a 4% (almost 5%) points higher probability of being over-educated than a worker born in Belgium, whose likelihood to be over-educated is already at around 20%. </a:t>
            </a:r>
          </a:p>
          <a:p>
            <a:endParaRPr lang="fr-BE" sz="1200" kern="1200" dirty="0" smtClean="0">
              <a:solidFill>
                <a:schemeClr val="tx1"/>
              </a:solidFill>
              <a:effectLst/>
              <a:latin typeface="Arial" charset="0"/>
              <a:ea typeface="+mn-ea"/>
              <a:cs typeface="+mn-cs"/>
            </a:endParaRPr>
          </a:p>
          <a:p>
            <a:r>
              <a:rPr lang="fr-BE" sz="1200" kern="1200" dirty="0" smtClean="0">
                <a:solidFill>
                  <a:schemeClr val="tx1"/>
                </a:solidFill>
                <a:effectLst/>
                <a:latin typeface="Arial" charset="0"/>
                <a:ea typeface="+mn-ea"/>
                <a:cs typeface="+mn-cs"/>
              </a:rPr>
              <a:t>Over-education appears to be more pronounced for those born in Latin and Central America, the Maghreb and in particular Asia (between 5 and 7% points). </a:t>
            </a:r>
            <a:endParaRPr lang="en-GB"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12</a:t>
            </a:fld>
            <a:endParaRPr lang="en-US" dirty="0"/>
          </a:p>
        </p:txBody>
      </p:sp>
    </p:spTree>
    <p:extLst>
      <p:ext uri="{BB962C8B-B14F-4D97-AF65-F5344CB8AC3E}">
        <p14:creationId xmlns:p14="http://schemas.microsoft.com/office/powerpoint/2010/main" val="1466613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28600" indent="-228600">
              <a:buAutoNum type="arabicParenR"/>
            </a:pPr>
            <a:r>
              <a:rPr lang="en-CA" sz="1200" b="0" i="0" u="none" strike="noStrike" kern="1200" baseline="0" dirty="0" smtClean="0">
                <a:solidFill>
                  <a:schemeClr val="tx1"/>
                </a:solidFill>
                <a:latin typeface="Arial" charset="0"/>
                <a:ea typeface="+mn-ea"/>
                <a:cs typeface="+mn-cs"/>
              </a:rPr>
              <a:t>Estimates indicate that lower-educated immigrants are about as likely to be over-educated as their lower-educated opposite numbers born in Belgium. </a:t>
            </a:r>
          </a:p>
          <a:p>
            <a:pPr marL="228600" indent="-228600">
              <a:buAutoNum type="arabicParenR"/>
            </a:pPr>
            <a:r>
              <a:rPr lang="en-CA" sz="1200" b="0" i="0" u="none" strike="noStrike" kern="1200" baseline="0" dirty="0" smtClean="0">
                <a:solidFill>
                  <a:schemeClr val="tx1"/>
                </a:solidFill>
                <a:latin typeface="Arial" charset="0"/>
                <a:ea typeface="+mn-ea"/>
                <a:cs typeface="+mn-cs"/>
              </a:rPr>
              <a:t>In contrast, we find that tertiary-educated immigrants are overall significantly more likely to be over-educated than both: i) tertiary-educated workers born in Belgium, and ii) lower-educated immigrants.</a:t>
            </a:r>
          </a:p>
          <a:p>
            <a:pPr marL="0" indent="0">
              <a:buNone/>
            </a:pPr>
            <a:r>
              <a:rPr lang="en-CA" sz="1200" b="0" i="0" u="none" strike="noStrike" kern="1200" baseline="0" dirty="0" smtClean="0">
                <a:solidFill>
                  <a:schemeClr val="tx1"/>
                </a:solidFill>
                <a:latin typeface="Arial" charset="0"/>
                <a:ea typeface="+mn-ea"/>
                <a:cs typeface="+mn-cs"/>
              </a:rPr>
              <a:t>Again, strong heterogeneity is observed across regions and the probability to be over-educated is particularly higher for higher educated immigrants  born in Eastern Europe (both UE and non UE) and in the Maghreb.</a:t>
            </a:r>
            <a:endParaRPr lang="en-CA"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13</a:t>
            </a:fld>
            <a:endParaRPr lang="en-US" dirty="0"/>
          </a:p>
        </p:txBody>
      </p:sp>
    </p:spTree>
    <p:extLst>
      <p:ext uri="{BB962C8B-B14F-4D97-AF65-F5344CB8AC3E}">
        <p14:creationId xmlns:p14="http://schemas.microsoft.com/office/powerpoint/2010/main" val="2767842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b="0" i="0" u="none" strike="noStrike" kern="1200" baseline="0" dirty="0" smtClean="0">
                <a:solidFill>
                  <a:schemeClr val="tx1"/>
                </a:solidFill>
                <a:latin typeface="Arial" charset="0"/>
                <a:ea typeface="+mn-ea"/>
                <a:cs typeface="+mn-cs"/>
              </a:rPr>
              <a:t>The estimates show that both female and male immigrants are significantly more likely to be over-educated than their same-sex counterparts born in Belgium.</a:t>
            </a:r>
          </a:p>
          <a:p>
            <a:r>
              <a:rPr lang="en-CA" sz="1200" b="0" i="0" u="none" strike="noStrike" kern="1200" baseline="0" dirty="0" smtClean="0">
                <a:solidFill>
                  <a:schemeClr val="tx1"/>
                </a:solidFill>
                <a:latin typeface="Arial" charset="0"/>
                <a:ea typeface="+mn-ea"/>
                <a:cs typeface="+mn-cs"/>
              </a:rPr>
              <a:t>Whether female immigrants are more likely to be over-educated than male immigrants depends not only on the magnitude of the regression coefficients in columns (1) and (2), but also on the probability of over-education for the reference categories. </a:t>
            </a:r>
          </a:p>
          <a:p>
            <a:r>
              <a:rPr lang="en-CA" sz="1200" b="0" i="0" u="none" strike="noStrike" kern="1200" baseline="0" dirty="0" smtClean="0">
                <a:solidFill>
                  <a:schemeClr val="tx1"/>
                </a:solidFill>
                <a:latin typeface="Arial" charset="0"/>
                <a:ea typeface="+mn-ea"/>
                <a:cs typeface="+mn-cs"/>
              </a:rPr>
              <a:t>On the one hand, we find higher regression coefficients among female than among male immigrants. The value of this differential generally stands at around 2% points. </a:t>
            </a:r>
          </a:p>
          <a:p>
            <a:r>
              <a:rPr lang="en-CA" sz="1200" b="0" i="0" u="none" strike="noStrike" kern="1200" baseline="0" dirty="0" smtClean="0">
                <a:solidFill>
                  <a:schemeClr val="tx1"/>
                </a:solidFill>
                <a:latin typeface="Arial" charset="0"/>
                <a:ea typeface="+mn-ea"/>
                <a:cs typeface="+mn-cs"/>
              </a:rPr>
              <a:t>On the other hand, the estimates show that women born in Belgium are </a:t>
            </a:r>
            <a:r>
              <a:rPr lang="en-CA" sz="1200" b="0" i="1" u="none" strike="noStrike" kern="1200" baseline="0" dirty="0" smtClean="0">
                <a:solidFill>
                  <a:schemeClr val="tx1"/>
                </a:solidFill>
                <a:latin typeface="Arial" charset="0"/>
                <a:ea typeface="+mn-ea"/>
                <a:cs typeface="+mn-cs"/>
              </a:rPr>
              <a:t>ceteris paribus </a:t>
            </a:r>
            <a:r>
              <a:rPr lang="en-CA" sz="1200" b="0" i="0" u="none" strike="noStrike" kern="1200" baseline="0" dirty="0" smtClean="0">
                <a:solidFill>
                  <a:schemeClr val="tx1"/>
                </a:solidFill>
                <a:latin typeface="Arial" charset="0"/>
                <a:ea typeface="+mn-ea"/>
                <a:cs typeface="+mn-cs"/>
              </a:rPr>
              <a:t>2.1% points less likely to be over-educated than men born in Belgium. </a:t>
            </a:r>
          </a:p>
          <a:p>
            <a:r>
              <a:rPr lang="en-CA" sz="1200" b="0" i="0" u="none" strike="noStrike" kern="1200" baseline="0" dirty="0" smtClean="0">
                <a:solidFill>
                  <a:schemeClr val="tx1"/>
                </a:solidFill>
                <a:latin typeface="Arial" charset="0"/>
                <a:ea typeface="+mn-ea"/>
                <a:cs typeface="+mn-cs"/>
              </a:rPr>
              <a:t>Overall, this leads to the conclusion that, among most categories of immigrants, the likelihood of being over-educated is almost identical for women and men. The two main exceptions are women born in the Middle and Near East or in the Maghreb, who face a 2% points penalty on top of that recorded for male immigrants born in the same regions. </a:t>
            </a:r>
            <a:endParaRPr lang="en-CA"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14</a:t>
            </a:fld>
            <a:endParaRPr lang="en-US" dirty="0"/>
          </a:p>
        </p:txBody>
      </p:sp>
    </p:spTree>
    <p:extLst>
      <p:ext uri="{BB962C8B-B14F-4D97-AF65-F5344CB8AC3E}">
        <p14:creationId xmlns:p14="http://schemas.microsoft.com/office/powerpoint/2010/main" val="4178182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b="0" i="0" u="none" strike="noStrike" kern="1200" baseline="0" dirty="0" smtClean="0">
                <a:solidFill>
                  <a:schemeClr val="tx1"/>
                </a:solidFill>
                <a:latin typeface="Arial" charset="0"/>
                <a:ea typeface="+mn-ea"/>
                <a:cs typeface="+mn-cs"/>
              </a:rPr>
              <a:t>For all categories of immigrants born in developing countries, the penalty is significantly smaller for those having more than 10 years of tenure,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b="0" i="0" u="none" strike="noStrike" kern="1200" baseline="0" dirty="0" smtClean="0">
                <a:solidFill>
                  <a:schemeClr val="tx1"/>
                </a:solidFill>
                <a:latin typeface="Arial" charset="0"/>
                <a:ea typeface="+mn-ea"/>
                <a:cs typeface="+mn-cs"/>
              </a:rPr>
              <a:t>All else equal, the latter’s tenure reduces their likelihood of being over-educated by a percentage varying from 25% to (more than) 100%, depending on their region of birth. The absolute reduction is the greatest for workers born in Sub-Saharan Africa, Asia and the Maghreb.</a:t>
            </a:r>
            <a:endParaRPr lang="en-CA"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15</a:t>
            </a:fld>
            <a:endParaRPr lang="en-US" dirty="0"/>
          </a:p>
        </p:txBody>
      </p:sp>
    </p:spTree>
    <p:extLst>
      <p:ext uri="{BB962C8B-B14F-4D97-AF65-F5344CB8AC3E}">
        <p14:creationId xmlns:p14="http://schemas.microsoft.com/office/powerpoint/2010/main" val="1312270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b="0" i="0" u="none" strike="noStrike" kern="1200" baseline="0" dirty="0" smtClean="0">
                <a:solidFill>
                  <a:schemeClr val="tx1"/>
                </a:solidFill>
                <a:latin typeface="Arial" charset="0"/>
                <a:ea typeface="+mn-ea"/>
                <a:cs typeface="+mn-cs"/>
              </a:rPr>
              <a:t>Citizenship acquisition significantly improves the situation of all those originating from developing countries (with the exception of Sub-Saharan Africa), especially for workers born in the Maghreb, the Middle and Near East or Asia.</a:t>
            </a: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16</a:t>
            </a:fld>
            <a:endParaRPr lang="en-US" dirty="0"/>
          </a:p>
        </p:txBody>
      </p:sp>
    </p:spTree>
    <p:extLst>
      <p:ext uri="{BB962C8B-B14F-4D97-AF65-F5344CB8AC3E}">
        <p14:creationId xmlns:p14="http://schemas.microsoft.com/office/powerpoint/2010/main" val="2328614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Arial" charset="0"/>
                <a:ea typeface="+mn-ea"/>
                <a:cs typeface="+mn-cs"/>
              </a:rPr>
              <a:t>Tenure: decrease statistical discrimination, i.e. stereotypes and asymmetrical information on immigrants’ true productivity, or by firms’ monopsonistic discrimination towards new immigrants, which subjects the latter to more frictions in the host labour market than natives.</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effectLst/>
                <a:latin typeface="Arial" charset="0"/>
                <a:ea typeface="+mn-ea"/>
                <a:cs typeface="+mn-cs"/>
              </a:rPr>
              <a:t>Monopsonistic: soutient que certains travailleurs possèdent une moindre connaissance du marché du travail dans lequel ils évoluent ou un coût de mobilité plus élevé vers d’autres emplois et sont donc plus sujets aux pouvoirs des employeurs à les rémunérer de manière plus faible, sans possibilité pour eux de changer d’employeur. </a:t>
            </a:r>
            <a:endParaRPr lang="en-CA" sz="1200" kern="1200" dirty="0" smtClean="0">
              <a:solidFill>
                <a:schemeClr val="tx1"/>
              </a:solidFill>
              <a:effectLst/>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dirty="0" smtClean="0">
              <a:solidFill>
                <a:schemeClr val="tx1">
                  <a:lumMod val="75000"/>
                  <a:lumOff val="25000"/>
                </a:schemeClr>
              </a:solidFill>
              <a:latin typeface="Century Schoolbook" panose="02040604050505020304" pitchFamily="18" charset="0"/>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17</a:t>
            </a:fld>
            <a:endParaRPr lang="en-US" dirty="0"/>
          </a:p>
        </p:txBody>
      </p:sp>
    </p:spTree>
    <p:extLst>
      <p:ext uri="{BB962C8B-B14F-4D97-AF65-F5344CB8AC3E}">
        <p14:creationId xmlns:p14="http://schemas.microsoft.com/office/powerpoint/2010/main" val="2631818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22</a:t>
            </a:fld>
            <a:endParaRPr lang="en-US" dirty="0"/>
          </a:p>
        </p:txBody>
      </p:sp>
    </p:spTree>
    <p:extLst>
      <p:ext uri="{BB962C8B-B14F-4D97-AF65-F5344CB8AC3E}">
        <p14:creationId xmlns:p14="http://schemas.microsoft.com/office/powerpoint/2010/main" val="363189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EE86A04-3ABB-417A-BA19-4F9477F7ACE6}" type="slidenum">
              <a:rPr lang="en-US" smtClean="0">
                <a:cs typeface="Arial" charset="0"/>
              </a:rPr>
              <a:pPr/>
              <a:t>2</a:t>
            </a:fld>
            <a:endParaRPr lang="en-US" dirty="0">
              <a:cs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3</a:t>
            </a:fld>
            <a:endParaRPr lang="en-US" dirty="0"/>
          </a:p>
        </p:txBody>
      </p:sp>
    </p:spTree>
    <p:extLst>
      <p:ext uri="{BB962C8B-B14F-4D97-AF65-F5344CB8AC3E}">
        <p14:creationId xmlns:p14="http://schemas.microsoft.com/office/powerpoint/2010/main" val="276365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b="0" i="0" u="none" strike="noStrike" kern="1200" baseline="0" dirty="0" smtClean="0">
                <a:solidFill>
                  <a:schemeClr val="tx1"/>
                </a:solidFill>
                <a:latin typeface="Arial" charset="0"/>
                <a:ea typeface="+mn-ea"/>
                <a:cs typeface="+mn-cs"/>
              </a:rPr>
              <a:t>Given that information on workers’ levels of education have been provided by firms’ HR departments, the latter might be somewhat under-estimated for immigrants. The findings reported in this paper should therefore be considered as a lower bound. </a:t>
            </a:r>
            <a:endParaRPr lang="fr-BE" sz="1200" dirty="0" smtClean="0">
              <a:solidFill>
                <a:schemeClr val="tx1">
                  <a:lumMod val="75000"/>
                  <a:lumOff val="25000"/>
                </a:schemeClr>
              </a:solidFill>
              <a:latin typeface="Century Schoolbook" panose="02040604050505020304" pitchFamily="18" charset="0"/>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4</a:t>
            </a:fld>
            <a:endParaRPr lang="en-US" dirty="0"/>
          </a:p>
        </p:txBody>
      </p:sp>
    </p:spTree>
    <p:extLst>
      <p:ext uri="{BB962C8B-B14F-4D97-AF65-F5344CB8AC3E}">
        <p14:creationId xmlns:p14="http://schemas.microsoft.com/office/powerpoint/2010/main" val="2806982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5</a:t>
            </a:fld>
            <a:endParaRPr lang="en-US" dirty="0"/>
          </a:p>
        </p:txBody>
      </p:sp>
    </p:spTree>
    <p:extLst>
      <p:ext uri="{BB962C8B-B14F-4D97-AF65-F5344CB8AC3E}">
        <p14:creationId xmlns:p14="http://schemas.microsoft.com/office/powerpoint/2010/main" val="218082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noProof="0" dirty="0" smtClean="0">
              <a:solidFill>
                <a:schemeClr val="tx1">
                  <a:lumMod val="75000"/>
                  <a:lumOff val="25000"/>
                </a:schemeClr>
              </a:solidFill>
              <a:latin typeface="Century Schoolbook" panose="02040604050505020304" pitchFamily="18" charset="0"/>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6</a:t>
            </a:fld>
            <a:endParaRPr lang="en-US" dirty="0"/>
          </a:p>
        </p:txBody>
      </p:sp>
    </p:spTree>
    <p:extLst>
      <p:ext uri="{BB962C8B-B14F-4D97-AF65-F5344CB8AC3E}">
        <p14:creationId xmlns:p14="http://schemas.microsoft.com/office/powerpoint/2010/main" val="20335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smtClean="0"/>
              <a:t>Détenu</a:t>
            </a:r>
            <a:r>
              <a:rPr lang="fr-BE" baseline="0" dirty="0" smtClean="0"/>
              <a:t> par le secteur publique, </a:t>
            </a:r>
            <a:r>
              <a:rPr lang="fr-BE" dirty="0" smtClean="0"/>
              <a:t>convention collective au niveau de l'entreprise </a:t>
            </a:r>
            <a:endParaRPr lang="en-GB"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7</a:t>
            </a:fld>
            <a:endParaRPr lang="en-US" dirty="0"/>
          </a:p>
        </p:txBody>
      </p:sp>
    </p:spTree>
    <p:extLst>
      <p:ext uri="{BB962C8B-B14F-4D97-AF65-F5344CB8AC3E}">
        <p14:creationId xmlns:p14="http://schemas.microsoft.com/office/powerpoint/2010/main" val="3420042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8</a:t>
            </a:fld>
            <a:endParaRPr lang="en-US" dirty="0"/>
          </a:p>
        </p:txBody>
      </p:sp>
    </p:spTree>
    <p:extLst>
      <p:ext uri="{BB962C8B-B14F-4D97-AF65-F5344CB8AC3E}">
        <p14:creationId xmlns:p14="http://schemas.microsoft.com/office/powerpoint/2010/main" val="1897228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sz="1200" kern="1200" dirty="0">
              <a:solidFill>
                <a:schemeClr val="tx1"/>
              </a:solidFill>
              <a:effectLst/>
              <a:latin typeface="Arial"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13A2D3BC-402D-4C07-92CF-B45E6FD9259C}" type="slidenum">
              <a:rPr lang="en-US" smtClean="0"/>
              <a:pPr>
                <a:defRPr/>
              </a:pPr>
              <a:t>9</a:t>
            </a:fld>
            <a:endParaRPr lang="en-US" dirty="0"/>
          </a:p>
        </p:txBody>
      </p:sp>
    </p:spTree>
    <p:extLst>
      <p:ext uri="{BB962C8B-B14F-4D97-AF65-F5344CB8AC3E}">
        <p14:creationId xmlns:p14="http://schemas.microsoft.com/office/powerpoint/2010/main" val="1233358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6"/>
          <p:cNvSpPr>
            <a:spLocks noChangeShapeType="1"/>
          </p:cNvSpPr>
          <p:nvPr/>
        </p:nvSpPr>
        <p:spPr bwMode="auto">
          <a:xfrm>
            <a:off x="1812925" y="2819400"/>
            <a:ext cx="0" cy="420688"/>
          </a:xfrm>
          <a:prstGeom prst="line">
            <a:avLst/>
          </a:prstGeom>
          <a:noFill/>
          <a:ln w="12700">
            <a:solidFill>
              <a:schemeClr val="bg2"/>
            </a:solidFill>
            <a:round/>
            <a:headEnd type="none" w="sm" len="sm"/>
            <a:tailEnd type="none" w="sm" len="sm"/>
          </a:ln>
          <a:effectLst/>
        </p:spPr>
        <p:txBody>
          <a:bodyPr/>
          <a:lstStyle/>
          <a:p>
            <a:pPr>
              <a:defRPr/>
            </a:pPr>
            <a:endParaRPr lang="fr-FR" dirty="0">
              <a:cs typeface="+mn-cs"/>
            </a:endParaRPr>
          </a:p>
        </p:txBody>
      </p:sp>
      <p:sp>
        <p:nvSpPr>
          <p:cNvPr id="5" name="Rectangle 7"/>
          <p:cNvSpPr>
            <a:spLocks noChangeArrowheads="1"/>
          </p:cNvSpPr>
          <p:nvPr/>
        </p:nvSpPr>
        <p:spPr bwMode="auto">
          <a:xfrm>
            <a:off x="1262063" y="1331913"/>
            <a:ext cx="1587" cy="1587"/>
          </a:xfrm>
          <a:prstGeom prst="rect">
            <a:avLst/>
          </a:prstGeom>
          <a:solidFill>
            <a:srgbClr val="FF4C00"/>
          </a:solidFill>
          <a:ln w="9525">
            <a:noFill/>
            <a:miter lim="800000"/>
            <a:headEnd/>
            <a:tailEnd/>
          </a:ln>
          <a:effectLst/>
        </p:spPr>
        <p:txBody>
          <a:bodyPr wrap="none" anchor="ctr"/>
          <a:lstStyle/>
          <a:p>
            <a:pPr>
              <a:defRPr/>
            </a:pPr>
            <a:endParaRPr lang="fr-FR" dirty="0">
              <a:cs typeface="+mn-cs"/>
            </a:endParaRPr>
          </a:p>
        </p:txBody>
      </p:sp>
      <p:sp useBgFill="1">
        <p:nvSpPr>
          <p:cNvPr id="6" name="Freeform 11"/>
          <p:cNvSpPr>
            <a:spLocks/>
          </p:cNvSpPr>
          <p:nvPr/>
        </p:nvSpPr>
        <p:spPr bwMode="auto">
          <a:xfrm>
            <a:off x="0" y="588963"/>
            <a:ext cx="9148763" cy="1036637"/>
          </a:xfrm>
          <a:custGeom>
            <a:avLst/>
            <a:gdLst/>
            <a:ahLst/>
            <a:cxnLst>
              <a:cxn ang="0">
                <a:pos x="5762" y="652"/>
              </a:cxn>
              <a:cxn ang="0">
                <a:pos x="0" y="650"/>
              </a:cxn>
              <a:cxn ang="0">
                <a:pos x="5" y="613"/>
              </a:cxn>
              <a:cxn ang="0">
                <a:pos x="25" y="611"/>
              </a:cxn>
              <a:cxn ang="0">
                <a:pos x="78" y="611"/>
              </a:cxn>
              <a:cxn ang="0">
                <a:pos x="161" y="611"/>
              </a:cxn>
              <a:cxn ang="0">
                <a:pos x="272" y="611"/>
              </a:cxn>
              <a:cxn ang="0">
                <a:pos x="408" y="609"/>
              </a:cxn>
              <a:cxn ang="0">
                <a:pos x="567" y="609"/>
              </a:cxn>
              <a:cxn ang="0">
                <a:pos x="747" y="606"/>
              </a:cxn>
              <a:cxn ang="0">
                <a:pos x="945" y="604"/>
              </a:cxn>
              <a:cxn ang="0">
                <a:pos x="1157" y="602"/>
              </a:cxn>
              <a:cxn ang="0">
                <a:pos x="1383" y="597"/>
              </a:cxn>
              <a:cxn ang="0">
                <a:pos x="1862" y="581"/>
              </a:cxn>
              <a:cxn ang="0">
                <a:pos x="2365" y="558"/>
              </a:cxn>
              <a:cxn ang="0">
                <a:pos x="2867" y="526"/>
              </a:cxn>
              <a:cxn ang="0">
                <a:pos x="3135" y="505"/>
              </a:cxn>
              <a:cxn ang="0">
                <a:pos x="3386" y="482"/>
              </a:cxn>
              <a:cxn ang="0">
                <a:pos x="3851" y="431"/>
              </a:cxn>
              <a:cxn ang="0">
                <a:pos x="4268" y="371"/>
              </a:cxn>
              <a:cxn ang="0">
                <a:pos x="4640" y="304"/>
              </a:cxn>
              <a:cxn ang="0">
                <a:pos x="4969" y="233"/>
              </a:cxn>
              <a:cxn ang="0">
                <a:pos x="5264" y="157"/>
              </a:cxn>
              <a:cxn ang="0">
                <a:pos x="5527" y="78"/>
              </a:cxn>
              <a:cxn ang="0">
                <a:pos x="5762" y="0"/>
              </a:cxn>
              <a:cxn ang="0">
                <a:pos x="5762" y="2"/>
              </a:cxn>
              <a:cxn ang="0">
                <a:pos x="5762" y="21"/>
              </a:cxn>
              <a:cxn ang="0">
                <a:pos x="5762" y="92"/>
              </a:cxn>
              <a:cxn ang="0">
                <a:pos x="5762" y="196"/>
              </a:cxn>
              <a:cxn ang="0">
                <a:pos x="5762" y="316"/>
              </a:cxn>
              <a:cxn ang="0">
                <a:pos x="5762" y="440"/>
              </a:cxn>
              <a:cxn ang="0">
                <a:pos x="5762" y="546"/>
              </a:cxn>
              <a:cxn ang="0">
                <a:pos x="5762" y="622"/>
              </a:cxn>
              <a:cxn ang="0">
                <a:pos x="5762" y="645"/>
              </a:cxn>
              <a:cxn ang="0">
                <a:pos x="5762" y="652"/>
              </a:cxn>
            </a:cxnLst>
            <a:rect l="0" t="0" r="r" b="b"/>
            <a:pathLst>
              <a:path w="5763" h="653">
                <a:moveTo>
                  <a:pt x="5762" y="652"/>
                </a:moveTo>
                <a:lnTo>
                  <a:pt x="0" y="650"/>
                </a:lnTo>
                <a:lnTo>
                  <a:pt x="5" y="613"/>
                </a:lnTo>
                <a:lnTo>
                  <a:pt x="25" y="611"/>
                </a:lnTo>
                <a:lnTo>
                  <a:pt x="78" y="611"/>
                </a:lnTo>
                <a:lnTo>
                  <a:pt x="161" y="611"/>
                </a:lnTo>
                <a:lnTo>
                  <a:pt x="272" y="611"/>
                </a:lnTo>
                <a:lnTo>
                  <a:pt x="408" y="609"/>
                </a:lnTo>
                <a:lnTo>
                  <a:pt x="567" y="609"/>
                </a:lnTo>
                <a:lnTo>
                  <a:pt x="747" y="606"/>
                </a:lnTo>
                <a:lnTo>
                  <a:pt x="945" y="604"/>
                </a:lnTo>
                <a:lnTo>
                  <a:pt x="1157" y="602"/>
                </a:lnTo>
                <a:lnTo>
                  <a:pt x="1383" y="597"/>
                </a:lnTo>
                <a:lnTo>
                  <a:pt x="1862" y="581"/>
                </a:lnTo>
                <a:lnTo>
                  <a:pt x="2365" y="558"/>
                </a:lnTo>
                <a:lnTo>
                  <a:pt x="2867" y="526"/>
                </a:lnTo>
                <a:lnTo>
                  <a:pt x="3135" y="505"/>
                </a:lnTo>
                <a:lnTo>
                  <a:pt x="3386" y="482"/>
                </a:lnTo>
                <a:lnTo>
                  <a:pt x="3851" y="431"/>
                </a:lnTo>
                <a:lnTo>
                  <a:pt x="4268" y="371"/>
                </a:lnTo>
                <a:lnTo>
                  <a:pt x="4640" y="304"/>
                </a:lnTo>
                <a:lnTo>
                  <a:pt x="4969" y="233"/>
                </a:lnTo>
                <a:lnTo>
                  <a:pt x="5264" y="157"/>
                </a:lnTo>
                <a:lnTo>
                  <a:pt x="5527" y="78"/>
                </a:lnTo>
                <a:lnTo>
                  <a:pt x="5762" y="0"/>
                </a:lnTo>
                <a:lnTo>
                  <a:pt x="5762" y="2"/>
                </a:lnTo>
                <a:lnTo>
                  <a:pt x="5762" y="21"/>
                </a:lnTo>
                <a:lnTo>
                  <a:pt x="5762" y="92"/>
                </a:lnTo>
                <a:lnTo>
                  <a:pt x="5762" y="196"/>
                </a:lnTo>
                <a:lnTo>
                  <a:pt x="5762" y="316"/>
                </a:lnTo>
                <a:lnTo>
                  <a:pt x="5762" y="440"/>
                </a:lnTo>
                <a:lnTo>
                  <a:pt x="5762" y="546"/>
                </a:lnTo>
                <a:lnTo>
                  <a:pt x="5762" y="622"/>
                </a:lnTo>
                <a:lnTo>
                  <a:pt x="5762" y="645"/>
                </a:lnTo>
                <a:lnTo>
                  <a:pt x="5762" y="652"/>
                </a:lnTo>
              </a:path>
            </a:pathLst>
          </a:custGeom>
          <a:ln w="9525" cap="rnd">
            <a:noFill/>
            <a:round/>
            <a:headEnd type="none" w="sm" len="sm"/>
            <a:tailEnd type="none" w="sm" len="sm"/>
          </a:ln>
          <a:effectLst/>
        </p:spPr>
        <p:txBody>
          <a:bodyPr/>
          <a:lstStyle/>
          <a:p>
            <a:pPr>
              <a:defRPr/>
            </a:pPr>
            <a:endParaRPr lang="fr-FR" dirty="0">
              <a:cs typeface="+mn-cs"/>
            </a:endParaRPr>
          </a:p>
        </p:txBody>
      </p:sp>
      <p:sp>
        <p:nvSpPr>
          <p:cNvPr id="8" name="Freeform 236"/>
          <p:cNvSpPr>
            <a:spLocks/>
          </p:cNvSpPr>
          <p:nvPr/>
        </p:nvSpPr>
        <p:spPr bwMode="auto">
          <a:xfrm>
            <a:off x="-46038" y="5038725"/>
            <a:ext cx="10177463" cy="1243013"/>
          </a:xfrm>
          <a:custGeom>
            <a:avLst/>
            <a:gdLst/>
            <a:ahLst/>
            <a:cxnLst>
              <a:cxn ang="0">
                <a:pos x="0" y="679"/>
              </a:cxn>
              <a:cxn ang="0">
                <a:pos x="2264" y="518"/>
              </a:cxn>
              <a:cxn ang="0">
                <a:pos x="5605" y="697"/>
              </a:cxn>
              <a:cxn ang="0">
                <a:pos x="6411" y="0"/>
              </a:cxn>
            </a:cxnLst>
            <a:rect l="0" t="0" r="r" b="b"/>
            <a:pathLst>
              <a:path w="6411" h="783">
                <a:moveTo>
                  <a:pt x="0" y="679"/>
                </a:moveTo>
                <a:cubicBezTo>
                  <a:pt x="665" y="597"/>
                  <a:pt x="1330" y="515"/>
                  <a:pt x="2264" y="518"/>
                </a:cubicBezTo>
                <a:cubicBezTo>
                  <a:pt x="3198" y="521"/>
                  <a:pt x="4914" y="783"/>
                  <a:pt x="5605" y="697"/>
                </a:cubicBezTo>
                <a:cubicBezTo>
                  <a:pt x="6296" y="611"/>
                  <a:pt x="6277" y="116"/>
                  <a:pt x="6411" y="0"/>
                </a:cubicBezTo>
              </a:path>
            </a:pathLst>
          </a:custGeom>
          <a:noFill/>
          <a:ln w="12700" cap="flat" cmpd="sng">
            <a:solidFill>
              <a:srgbClr val="FF9900"/>
            </a:solidFill>
            <a:prstDash val="solid"/>
            <a:round/>
            <a:headEnd type="none" w="sm" len="sm"/>
            <a:tailEnd type="none" w="sm" len="sm"/>
          </a:ln>
          <a:effectLst/>
        </p:spPr>
        <p:txBody>
          <a:bodyPr/>
          <a:lstStyle/>
          <a:p>
            <a:pPr>
              <a:defRPr/>
            </a:pPr>
            <a:endParaRPr lang="fr-FR" dirty="0">
              <a:cs typeface="+mn-cs"/>
            </a:endParaRPr>
          </a:p>
        </p:txBody>
      </p:sp>
      <p:sp>
        <p:nvSpPr>
          <p:cNvPr id="9" name="Freeform 237"/>
          <p:cNvSpPr>
            <a:spLocks/>
          </p:cNvSpPr>
          <p:nvPr/>
        </p:nvSpPr>
        <p:spPr bwMode="auto">
          <a:xfrm rot="10800000">
            <a:off x="-865188" y="5745163"/>
            <a:ext cx="10177463" cy="1243012"/>
          </a:xfrm>
          <a:custGeom>
            <a:avLst/>
            <a:gdLst/>
            <a:ahLst/>
            <a:cxnLst>
              <a:cxn ang="0">
                <a:pos x="0" y="679"/>
              </a:cxn>
              <a:cxn ang="0">
                <a:pos x="2264" y="518"/>
              </a:cxn>
              <a:cxn ang="0">
                <a:pos x="5605" y="697"/>
              </a:cxn>
              <a:cxn ang="0">
                <a:pos x="6411" y="0"/>
              </a:cxn>
            </a:cxnLst>
            <a:rect l="0" t="0" r="r" b="b"/>
            <a:pathLst>
              <a:path w="6411" h="783">
                <a:moveTo>
                  <a:pt x="0" y="679"/>
                </a:moveTo>
                <a:cubicBezTo>
                  <a:pt x="665" y="597"/>
                  <a:pt x="1330" y="515"/>
                  <a:pt x="2264" y="518"/>
                </a:cubicBezTo>
                <a:cubicBezTo>
                  <a:pt x="3198" y="521"/>
                  <a:pt x="4914" y="783"/>
                  <a:pt x="5605" y="697"/>
                </a:cubicBezTo>
                <a:cubicBezTo>
                  <a:pt x="6296" y="611"/>
                  <a:pt x="6277" y="116"/>
                  <a:pt x="6411" y="0"/>
                </a:cubicBezTo>
              </a:path>
            </a:pathLst>
          </a:custGeom>
          <a:noFill/>
          <a:ln w="12700" cap="flat" cmpd="sng">
            <a:solidFill>
              <a:srgbClr val="808080"/>
            </a:solidFill>
            <a:prstDash val="solid"/>
            <a:round/>
            <a:headEnd type="none" w="sm" len="sm"/>
            <a:tailEnd type="none" w="sm" len="sm"/>
          </a:ln>
          <a:effectLst/>
        </p:spPr>
        <p:txBody>
          <a:bodyPr/>
          <a:lstStyle/>
          <a:p>
            <a:pPr>
              <a:defRPr/>
            </a:pPr>
            <a:endParaRPr lang="fr-FR" dirty="0">
              <a:cs typeface="+mn-cs"/>
            </a:endParaRPr>
          </a:p>
        </p:txBody>
      </p:sp>
      <p:pic>
        <p:nvPicPr>
          <p:cNvPr id="10" name="Picture 239" descr="ULB_texte_2l_gauche [Converted]"/>
          <p:cNvPicPr>
            <a:picLocks noChangeAspect="1" noChangeArrowheads="1"/>
          </p:cNvPicPr>
          <p:nvPr/>
        </p:nvPicPr>
        <p:blipFill>
          <a:blip r:embed="rId2" cstate="print"/>
          <a:srcRect/>
          <a:stretch>
            <a:fillRect/>
          </a:stretch>
        </p:blipFill>
        <p:spPr bwMode="auto">
          <a:xfrm>
            <a:off x="6800850" y="6300788"/>
            <a:ext cx="2119313" cy="407987"/>
          </a:xfrm>
          <a:prstGeom prst="rect">
            <a:avLst/>
          </a:prstGeom>
          <a:noFill/>
          <a:ln w="9525">
            <a:noFill/>
            <a:miter lim="800000"/>
            <a:headEnd/>
            <a:tailEnd/>
          </a:ln>
        </p:spPr>
      </p:pic>
      <p:pic>
        <p:nvPicPr>
          <p:cNvPr id="11" name="Image 17" descr="Untitled-2.jpg"/>
          <p:cNvPicPr>
            <a:picLocks noChangeAspect="1"/>
          </p:cNvPicPr>
          <p:nvPr/>
        </p:nvPicPr>
        <p:blipFill>
          <a:blip r:embed="rId3" cstate="print"/>
          <a:srcRect/>
          <a:stretch>
            <a:fillRect/>
          </a:stretch>
        </p:blipFill>
        <p:spPr bwMode="auto">
          <a:xfrm>
            <a:off x="911225" y="88900"/>
            <a:ext cx="1335088" cy="1101725"/>
          </a:xfrm>
          <a:prstGeom prst="rect">
            <a:avLst/>
          </a:prstGeom>
          <a:noFill/>
          <a:ln w="9525">
            <a:noFill/>
            <a:miter lim="800000"/>
            <a:headEnd/>
            <a:tailEnd/>
          </a:ln>
        </p:spPr>
      </p:pic>
      <p:pic>
        <p:nvPicPr>
          <p:cNvPr id="12" name="Image 18" descr="photoeMILE bERNHEIM.jpg"/>
          <p:cNvPicPr>
            <a:picLocks noChangeAspect="1"/>
          </p:cNvPicPr>
          <p:nvPr/>
        </p:nvPicPr>
        <p:blipFill>
          <a:blip r:embed="rId4" cstate="print"/>
          <a:srcRect/>
          <a:stretch>
            <a:fillRect/>
          </a:stretch>
        </p:blipFill>
        <p:spPr bwMode="auto">
          <a:xfrm>
            <a:off x="447675" y="222250"/>
            <a:ext cx="596900" cy="785813"/>
          </a:xfrm>
          <a:prstGeom prst="rect">
            <a:avLst/>
          </a:prstGeom>
          <a:noFill/>
          <a:ln w="9525">
            <a:noFill/>
            <a:miter lim="800000"/>
            <a:headEnd/>
            <a:tailEnd/>
          </a:ln>
        </p:spPr>
      </p:pic>
      <p:sp>
        <p:nvSpPr>
          <p:cNvPr id="2052" name="Rectangle 4"/>
          <p:cNvSpPr>
            <a:spLocks noGrp="1" noChangeArrowheads="1"/>
          </p:cNvSpPr>
          <p:nvPr>
            <p:ph type="ctrTitle" sz="quarter"/>
          </p:nvPr>
        </p:nvSpPr>
        <p:spPr>
          <a:xfrm>
            <a:off x="1938338" y="2693988"/>
            <a:ext cx="6981825" cy="879475"/>
          </a:xfrm>
        </p:spPr>
        <p:txBody>
          <a:bodyPr/>
          <a:lstStyle>
            <a:lvl1pPr>
              <a:defRPr>
                <a:solidFill>
                  <a:srgbClr val="FF9900"/>
                </a:solidFill>
              </a:defRPr>
            </a:lvl1pPr>
          </a:lstStyle>
          <a:p>
            <a:r>
              <a:rPr lang="fr-FR"/>
              <a:t>Modifiez le style du titre</a:t>
            </a:r>
            <a:endParaRPr lang="en-US"/>
          </a:p>
        </p:txBody>
      </p:sp>
      <p:sp>
        <p:nvSpPr>
          <p:cNvPr id="2053" name="Rectangle 5"/>
          <p:cNvSpPr>
            <a:spLocks noGrp="1" noChangeArrowheads="1"/>
          </p:cNvSpPr>
          <p:nvPr>
            <p:ph type="subTitle" sz="quarter" idx="1"/>
          </p:nvPr>
        </p:nvSpPr>
        <p:spPr>
          <a:xfrm>
            <a:off x="1938338" y="3733800"/>
            <a:ext cx="6400800" cy="1752600"/>
          </a:xfrm>
        </p:spPr>
        <p:txBody>
          <a:bodyPr/>
          <a:lstStyle>
            <a:lvl1pPr marL="0" indent="0">
              <a:buFontTx/>
              <a:buNone/>
              <a:defRPr>
                <a:solidFill>
                  <a:srgbClr val="5F5F5F"/>
                </a:solidFill>
              </a:defRPr>
            </a:lvl1pPr>
          </a:lstStyle>
          <a:p>
            <a:r>
              <a:rPr lang="fr-FR"/>
              <a:t>Modifiez le style des sous-titres du masque</a:t>
            </a:r>
            <a:endParaRPr lang="en-US"/>
          </a:p>
        </p:txBody>
      </p:sp>
      <p:sp>
        <p:nvSpPr>
          <p:cNvPr id="13" name="Rectangle 8"/>
          <p:cNvSpPr>
            <a:spLocks noGrp="1" noChangeArrowheads="1"/>
          </p:cNvSpPr>
          <p:nvPr>
            <p:ph type="dt" sz="quarter" idx="10"/>
          </p:nvPr>
        </p:nvSpPr>
        <p:spPr bwMode="auto">
          <a:xfrm>
            <a:off x="65088" y="6467475"/>
            <a:ext cx="2133600" cy="309563"/>
          </a:xfrm>
          <a:prstGeom prst="rect">
            <a:avLst/>
          </a:prstGeom>
          <a:ln>
            <a:miter lim="800000"/>
            <a:headEnd/>
            <a:tailEnd/>
          </a:ln>
        </p:spPr>
        <p:txBody>
          <a:bodyPr vert="horz" wrap="square" lIns="92075" tIns="46038" rIns="92075" bIns="46038" numCol="1" anchor="b" anchorCtr="0" compatLnSpc="1">
            <a:prstTxWarp prst="textNoShape">
              <a:avLst/>
            </a:prstTxWarp>
          </a:bodyPr>
          <a:lstStyle>
            <a:lvl1pPr>
              <a:defRPr sz="1000" b="1">
                <a:solidFill>
                  <a:srgbClr val="FACC8E"/>
                </a:solidFill>
                <a:cs typeface="+mn-cs"/>
              </a:defRPr>
            </a:lvl1pPr>
          </a:lstStyle>
          <a:p>
            <a:pPr>
              <a:defRPr/>
            </a:pPr>
            <a:endParaRPr lang="en-US" dirty="0"/>
          </a:p>
        </p:txBody>
      </p:sp>
      <p:sp>
        <p:nvSpPr>
          <p:cNvPr id="14" name="Rectangle 9"/>
          <p:cNvSpPr>
            <a:spLocks noGrp="1" noChangeArrowheads="1"/>
          </p:cNvSpPr>
          <p:nvPr>
            <p:ph type="ftr" sz="quarter" idx="11"/>
          </p:nvPr>
        </p:nvSpPr>
        <p:spPr>
          <a:xfrm>
            <a:off x="2151063" y="6467475"/>
            <a:ext cx="2895600" cy="309563"/>
          </a:xfrm>
        </p:spPr>
        <p:txBody>
          <a:bodyPr lIns="92075" tIns="46038" rIns="92075" bIns="46038"/>
          <a:lstStyle>
            <a:lvl1pPr algn="ctr">
              <a:defRPr b="1">
                <a:solidFill>
                  <a:srgbClr val="FACC8E"/>
                </a:solidFill>
              </a:defRPr>
            </a:lvl1pPr>
          </a:lstStyle>
          <a:p>
            <a:r>
              <a:rPr lang="en-CA" smtClean="0"/>
              <a:t>The Heterogeneous Effects of Workers’ Countries of Birth on Over-education</a:t>
            </a:r>
            <a:endParaRPr lang="en-US" dirty="0"/>
          </a:p>
        </p:txBody>
      </p:sp>
      <p:sp>
        <p:nvSpPr>
          <p:cNvPr id="15" name="Rectangle 10"/>
          <p:cNvSpPr>
            <a:spLocks noGrp="1" noChangeArrowheads="1"/>
          </p:cNvSpPr>
          <p:nvPr>
            <p:ph type="sldNum" sz="quarter" idx="12"/>
          </p:nvPr>
        </p:nvSpPr>
        <p:spPr>
          <a:xfrm>
            <a:off x="5022850" y="6467475"/>
            <a:ext cx="2133600" cy="309563"/>
          </a:xfrm>
        </p:spPr>
        <p:txBody>
          <a:bodyPr lIns="92075" tIns="46038" rIns="92075" bIns="46038"/>
          <a:lstStyle>
            <a:lvl1pPr>
              <a:defRPr>
                <a:solidFill>
                  <a:srgbClr val="FACC8E"/>
                </a:solidFill>
              </a:defRPr>
            </a:lvl1pPr>
          </a:lstStyle>
          <a:p>
            <a:pPr>
              <a:defRPr/>
            </a:pPr>
            <a:fld id="{6314EF19-EB67-4EFB-ABA3-083674C83FB4}" type="slidenum">
              <a:rPr lang="en-US"/>
              <a:pPr>
                <a:defRPr/>
              </a:pPr>
              <a:t>‹N°›</a:t>
            </a:fld>
            <a:endParaRPr lang="en-US" dirty="0"/>
          </a:p>
        </p:txBody>
      </p:sp>
      <p:pic>
        <p:nvPicPr>
          <p:cNvPr id="16" name="Image 15" descr="SBSEM_logo_new.jpg"/>
          <p:cNvPicPr>
            <a:picLocks noChangeAspect="1"/>
          </p:cNvPicPr>
          <p:nvPr userDrawn="1"/>
        </p:nvPicPr>
        <p:blipFill>
          <a:blip r:embed="rId5" cstate="print"/>
          <a:srcRect l="646" t="10427"/>
          <a:stretch>
            <a:fillRect/>
          </a:stretch>
        </p:blipFill>
        <p:spPr>
          <a:xfrm>
            <a:off x="6436311" y="390617"/>
            <a:ext cx="2301032" cy="5010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5" name="Rectangle 7"/>
          <p:cNvSpPr>
            <a:spLocks noGrp="1" noChangeArrowheads="1"/>
          </p:cNvSpPr>
          <p:nvPr>
            <p:ph type="sldNum" sz="quarter" idx="11"/>
          </p:nvPr>
        </p:nvSpPr>
        <p:spPr>
          <a:ln/>
        </p:spPr>
        <p:txBody>
          <a:bodyPr/>
          <a:lstStyle>
            <a:lvl1pPr>
              <a:defRPr/>
            </a:lvl1pPr>
          </a:lstStyle>
          <a:p>
            <a:pPr>
              <a:defRPr/>
            </a:pPr>
            <a:fld id="{9AB3A0E4-10E5-44D0-93BC-ACDCCCBD5E30}" type="slidenum">
              <a:rPr lang="en-US"/>
              <a:pPr>
                <a:defRPr/>
              </a:pPr>
              <a:t>‹N°›</a:t>
            </a:fld>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89725" y="227013"/>
            <a:ext cx="2144713" cy="56515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54000" y="227013"/>
            <a:ext cx="6283325" cy="56515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5" name="Rectangle 7"/>
          <p:cNvSpPr>
            <a:spLocks noGrp="1" noChangeArrowheads="1"/>
          </p:cNvSpPr>
          <p:nvPr>
            <p:ph type="sldNum" sz="quarter" idx="11"/>
          </p:nvPr>
        </p:nvSpPr>
        <p:spPr>
          <a:ln/>
        </p:spPr>
        <p:txBody>
          <a:bodyPr/>
          <a:lstStyle>
            <a:lvl1pPr>
              <a:defRPr/>
            </a:lvl1pPr>
          </a:lstStyle>
          <a:p>
            <a:pPr>
              <a:defRPr/>
            </a:pPr>
            <a:fld id="{8111D4D5-E83E-4758-8916-4BFCEC481F1D}" type="slidenum">
              <a:rPr lang="en-US"/>
              <a:pPr>
                <a:defRPr/>
              </a:pPr>
              <a:t>‹N°›</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5" name="Rectangle 7"/>
          <p:cNvSpPr>
            <a:spLocks noGrp="1" noChangeArrowheads="1"/>
          </p:cNvSpPr>
          <p:nvPr>
            <p:ph type="sldNum" sz="quarter" idx="11"/>
          </p:nvPr>
        </p:nvSpPr>
        <p:spPr>
          <a:ln/>
        </p:spPr>
        <p:txBody>
          <a:bodyPr/>
          <a:lstStyle>
            <a:lvl1pPr>
              <a:defRPr/>
            </a:lvl1pPr>
          </a:lstStyle>
          <a:p>
            <a:pPr>
              <a:defRPr/>
            </a:pPr>
            <a:fld id="{67C62F58-6308-468E-9E12-4920CDF61ECF}" type="slidenum">
              <a:rPr lang="en-US"/>
              <a:pPr>
                <a:defRPr/>
              </a:pPr>
              <a:t>‹N°›</a:t>
            </a:fld>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5" name="Rectangle 7"/>
          <p:cNvSpPr>
            <a:spLocks noGrp="1" noChangeArrowheads="1"/>
          </p:cNvSpPr>
          <p:nvPr>
            <p:ph type="sldNum" sz="quarter" idx="11"/>
          </p:nvPr>
        </p:nvSpPr>
        <p:spPr>
          <a:ln/>
        </p:spPr>
        <p:txBody>
          <a:bodyPr/>
          <a:lstStyle>
            <a:lvl1pPr>
              <a:defRPr/>
            </a:lvl1pPr>
          </a:lstStyle>
          <a:p>
            <a:pPr>
              <a:defRPr/>
            </a:pPr>
            <a:fld id="{891FC46B-5AB1-473B-BBF2-CFA0BC2451D4}" type="slidenum">
              <a:rPr lang="en-US"/>
              <a:pPr>
                <a:defRPr/>
              </a:pPr>
              <a:t>‹N°›</a:t>
            </a:fld>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4638" y="996950"/>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30738" y="996950"/>
            <a:ext cx="4203700" cy="488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6" name="Rectangle 7"/>
          <p:cNvSpPr>
            <a:spLocks noGrp="1" noChangeArrowheads="1"/>
          </p:cNvSpPr>
          <p:nvPr>
            <p:ph type="sldNum" sz="quarter" idx="11"/>
          </p:nvPr>
        </p:nvSpPr>
        <p:spPr>
          <a:ln/>
        </p:spPr>
        <p:txBody>
          <a:bodyPr/>
          <a:lstStyle>
            <a:lvl1pPr>
              <a:defRPr/>
            </a:lvl1pPr>
          </a:lstStyle>
          <a:p>
            <a:pPr>
              <a:defRPr/>
            </a:pPr>
            <a:fld id="{7A3ED431-DBD3-40C7-AFC4-C01239C03D22}" type="slidenum">
              <a:rPr lang="en-US"/>
              <a:pPr>
                <a:defRPr/>
              </a:pPr>
              <a:t>‹N°›</a:t>
            </a:fld>
            <a:r>
              <a:rPr lang="en-US"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8" name="Rectangle 7"/>
          <p:cNvSpPr>
            <a:spLocks noGrp="1" noChangeArrowheads="1"/>
          </p:cNvSpPr>
          <p:nvPr>
            <p:ph type="sldNum" sz="quarter" idx="11"/>
          </p:nvPr>
        </p:nvSpPr>
        <p:spPr>
          <a:ln/>
        </p:spPr>
        <p:txBody>
          <a:bodyPr/>
          <a:lstStyle>
            <a:lvl1pPr>
              <a:defRPr/>
            </a:lvl1pPr>
          </a:lstStyle>
          <a:p>
            <a:pPr>
              <a:defRPr/>
            </a:pPr>
            <a:fld id="{FAF3207B-CF78-464E-93F4-5B0393E58744}" type="slidenum">
              <a:rPr lang="en-US"/>
              <a:pPr>
                <a:defRPr/>
              </a:pPr>
              <a:t>‹N°›</a:t>
            </a:fld>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4" name="Rectangle 7"/>
          <p:cNvSpPr>
            <a:spLocks noGrp="1" noChangeArrowheads="1"/>
          </p:cNvSpPr>
          <p:nvPr>
            <p:ph type="sldNum" sz="quarter" idx="11"/>
          </p:nvPr>
        </p:nvSpPr>
        <p:spPr>
          <a:ln/>
        </p:spPr>
        <p:txBody>
          <a:bodyPr/>
          <a:lstStyle>
            <a:lvl1pPr>
              <a:defRPr/>
            </a:lvl1pPr>
          </a:lstStyle>
          <a:p>
            <a:pPr>
              <a:defRPr/>
            </a:pPr>
            <a:fld id="{FB345544-5A3D-4606-881C-56F3B830EE81}" type="slidenum">
              <a:rPr lang="en-US"/>
              <a:pPr>
                <a:defRPr/>
              </a:pPr>
              <a:t>‹N°›</a:t>
            </a:fld>
            <a:r>
              <a:rPr lang="en-US"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3" name="Rectangle 7"/>
          <p:cNvSpPr>
            <a:spLocks noGrp="1" noChangeArrowheads="1"/>
          </p:cNvSpPr>
          <p:nvPr>
            <p:ph type="sldNum" sz="quarter" idx="11"/>
          </p:nvPr>
        </p:nvSpPr>
        <p:spPr>
          <a:ln/>
        </p:spPr>
        <p:txBody>
          <a:bodyPr/>
          <a:lstStyle>
            <a:lvl1pPr>
              <a:defRPr/>
            </a:lvl1pPr>
          </a:lstStyle>
          <a:p>
            <a:pPr>
              <a:defRPr/>
            </a:pPr>
            <a:fld id="{9C066508-E9ED-4EAF-BD05-E2C32DF45CEE}" type="slidenum">
              <a:rPr lang="en-US"/>
              <a:pPr>
                <a:defRPr/>
              </a:pPr>
              <a:t>‹N°›</a:t>
            </a:fld>
            <a:r>
              <a:rPr lang="en-US"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6" name="Rectangle 7"/>
          <p:cNvSpPr>
            <a:spLocks noGrp="1" noChangeArrowheads="1"/>
          </p:cNvSpPr>
          <p:nvPr>
            <p:ph type="sldNum" sz="quarter" idx="11"/>
          </p:nvPr>
        </p:nvSpPr>
        <p:spPr>
          <a:ln/>
        </p:spPr>
        <p:txBody>
          <a:bodyPr/>
          <a:lstStyle>
            <a:lvl1pPr>
              <a:defRPr/>
            </a:lvl1pPr>
          </a:lstStyle>
          <a:p>
            <a:pPr>
              <a:defRPr/>
            </a:pPr>
            <a:fld id="{2E11E814-EE3C-485A-B22A-A911CE28C3EB}" type="slidenum">
              <a:rPr lang="en-US"/>
              <a:pPr>
                <a:defRPr/>
              </a:pPr>
              <a:t>‹N°›</a:t>
            </a:fld>
            <a:r>
              <a:rPr lang="en-US"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Rectangle 6"/>
          <p:cNvSpPr>
            <a:spLocks noGrp="1" noChangeArrowheads="1"/>
          </p:cNvSpPr>
          <p:nvPr>
            <p:ph type="ftr" sz="quarter" idx="10"/>
          </p:nvPr>
        </p:nvSpPr>
        <p:spPr>
          <a:ln/>
        </p:spPr>
        <p:txBody>
          <a:bodyPr/>
          <a:lstStyle>
            <a:lvl1pPr>
              <a:defRPr/>
            </a:lvl1pPr>
          </a:lstStyle>
          <a:p>
            <a:r>
              <a:rPr lang="en-CA" smtClean="0"/>
              <a:t>The Heterogeneous Effects of Workers’ Countries of Birth on Over-education</a:t>
            </a:r>
            <a:endParaRPr lang="en-US" dirty="0"/>
          </a:p>
        </p:txBody>
      </p:sp>
      <p:sp>
        <p:nvSpPr>
          <p:cNvPr id="6" name="Rectangle 7"/>
          <p:cNvSpPr>
            <a:spLocks noGrp="1" noChangeArrowheads="1"/>
          </p:cNvSpPr>
          <p:nvPr>
            <p:ph type="sldNum" sz="quarter" idx="11"/>
          </p:nvPr>
        </p:nvSpPr>
        <p:spPr>
          <a:ln/>
        </p:spPr>
        <p:txBody>
          <a:bodyPr/>
          <a:lstStyle>
            <a:lvl1pPr>
              <a:defRPr/>
            </a:lvl1pPr>
          </a:lstStyle>
          <a:p>
            <a:pPr>
              <a:defRPr/>
            </a:pPr>
            <a:fld id="{EFD27A71-89A7-4819-97BE-C3C9A7CB92C5}" type="slidenum">
              <a:rPr lang="en-US"/>
              <a:pPr>
                <a:defRPr/>
              </a:pPr>
              <a:t>‹N°›</a:t>
            </a:fld>
            <a:r>
              <a:rPr lang="en-US"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41425" y="134938"/>
            <a:ext cx="7589838" cy="7397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Cliquez pour modifier le style du sous-titre</a:t>
            </a:r>
          </a:p>
        </p:txBody>
      </p:sp>
      <p:sp>
        <p:nvSpPr>
          <p:cNvPr id="1027" name="Rectangle 3"/>
          <p:cNvSpPr>
            <a:spLocks noGrp="1" noChangeArrowheads="1"/>
          </p:cNvSpPr>
          <p:nvPr>
            <p:ph type="body" idx="1"/>
          </p:nvPr>
        </p:nvSpPr>
        <p:spPr bwMode="auto">
          <a:xfrm>
            <a:off x="274638" y="996950"/>
            <a:ext cx="8559800" cy="488156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
        <p:nvSpPr>
          <p:cNvPr id="1029" name="Line 5"/>
          <p:cNvSpPr>
            <a:spLocks noChangeShapeType="1"/>
          </p:cNvSpPr>
          <p:nvPr/>
        </p:nvSpPr>
        <p:spPr bwMode="auto">
          <a:xfrm>
            <a:off x="203200" y="247650"/>
            <a:ext cx="0" cy="420688"/>
          </a:xfrm>
          <a:prstGeom prst="line">
            <a:avLst/>
          </a:prstGeom>
          <a:noFill/>
          <a:ln w="12700">
            <a:solidFill>
              <a:srgbClr val="F5910B"/>
            </a:solidFill>
            <a:round/>
            <a:headEnd type="none" w="sm" len="sm"/>
            <a:tailEnd type="none" w="sm" len="sm"/>
          </a:ln>
          <a:effectLst/>
        </p:spPr>
        <p:txBody>
          <a:bodyPr/>
          <a:lstStyle/>
          <a:p>
            <a:pPr>
              <a:defRPr/>
            </a:pPr>
            <a:endParaRPr lang="fr-FR" dirty="0">
              <a:cs typeface="+mn-cs"/>
            </a:endParaRPr>
          </a:p>
        </p:txBody>
      </p:sp>
      <p:sp>
        <p:nvSpPr>
          <p:cNvPr id="1030" name="Rectangle 6"/>
          <p:cNvSpPr>
            <a:spLocks noGrp="1" noChangeArrowheads="1"/>
          </p:cNvSpPr>
          <p:nvPr>
            <p:ph type="ftr" sz="quarter" idx="3"/>
          </p:nvPr>
        </p:nvSpPr>
        <p:spPr bwMode="auto">
          <a:xfrm>
            <a:off x="444500" y="6448425"/>
            <a:ext cx="2895600" cy="3095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000">
                <a:solidFill>
                  <a:srgbClr val="5F5F5F"/>
                </a:solidFill>
                <a:cs typeface="+mn-cs"/>
              </a:defRPr>
            </a:lvl1pPr>
          </a:lstStyle>
          <a:p>
            <a:r>
              <a:rPr lang="en-CA" smtClean="0"/>
              <a:t>The Heterogeneous Effects of Workers’ Countries of Birth on Over-education</a:t>
            </a:r>
            <a:endParaRPr lang="en-US" dirty="0"/>
          </a:p>
        </p:txBody>
      </p:sp>
      <p:sp>
        <p:nvSpPr>
          <p:cNvPr id="1031" name="Rectangle 7"/>
          <p:cNvSpPr>
            <a:spLocks noGrp="1" noChangeArrowheads="1"/>
          </p:cNvSpPr>
          <p:nvPr>
            <p:ph type="sldNum" sz="quarter" idx="4"/>
          </p:nvPr>
        </p:nvSpPr>
        <p:spPr bwMode="auto">
          <a:xfrm>
            <a:off x="-1720850" y="6448425"/>
            <a:ext cx="2133600" cy="309563"/>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000" b="1">
                <a:solidFill>
                  <a:srgbClr val="5F5F5F"/>
                </a:solidFill>
                <a:cs typeface="+mn-cs"/>
              </a:defRPr>
            </a:lvl1pPr>
          </a:lstStyle>
          <a:p>
            <a:pPr>
              <a:defRPr/>
            </a:pPr>
            <a:fld id="{7537E01B-3C31-4DF7-9416-C73F7A2A82B2}" type="slidenum">
              <a:rPr lang="en-US"/>
              <a:pPr>
                <a:defRPr/>
              </a:pPr>
              <a:t>‹N°›</a:t>
            </a:fld>
            <a:r>
              <a:rPr lang="en-US" dirty="0"/>
              <a:t> |</a:t>
            </a:r>
          </a:p>
        </p:txBody>
      </p:sp>
      <p:sp>
        <p:nvSpPr>
          <p:cNvPr id="1034" name="Freeform 10"/>
          <p:cNvSpPr>
            <a:spLocks/>
          </p:cNvSpPr>
          <p:nvPr/>
        </p:nvSpPr>
        <p:spPr bwMode="auto">
          <a:xfrm>
            <a:off x="-46038" y="5038725"/>
            <a:ext cx="10177463" cy="1243013"/>
          </a:xfrm>
          <a:custGeom>
            <a:avLst/>
            <a:gdLst/>
            <a:ahLst/>
            <a:cxnLst>
              <a:cxn ang="0">
                <a:pos x="0" y="679"/>
              </a:cxn>
              <a:cxn ang="0">
                <a:pos x="2264" y="518"/>
              </a:cxn>
              <a:cxn ang="0">
                <a:pos x="5605" y="697"/>
              </a:cxn>
              <a:cxn ang="0">
                <a:pos x="6411" y="0"/>
              </a:cxn>
            </a:cxnLst>
            <a:rect l="0" t="0" r="r" b="b"/>
            <a:pathLst>
              <a:path w="6411" h="783">
                <a:moveTo>
                  <a:pt x="0" y="679"/>
                </a:moveTo>
                <a:cubicBezTo>
                  <a:pt x="665" y="597"/>
                  <a:pt x="1330" y="515"/>
                  <a:pt x="2264" y="518"/>
                </a:cubicBezTo>
                <a:cubicBezTo>
                  <a:pt x="3198" y="521"/>
                  <a:pt x="4914" y="783"/>
                  <a:pt x="5605" y="697"/>
                </a:cubicBezTo>
                <a:cubicBezTo>
                  <a:pt x="6296" y="611"/>
                  <a:pt x="6277" y="116"/>
                  <a:pt x="6411" y="0"/>
                </a:cubicBezTo>
              </a:path>
            </a:pathLst>
          </a:custGeom>
          <a:noFill/>
          <a:ln w="12700" cap="flat" cmpd="sng">
            <a:solidFill>
              <a:srgbClr val="FF9900"/>
            </a:solidFill>
            <a:prstDash val="solid"/>
            <a:round/>
            <a:headEnd type="none" w="sm" len="sm"/>
            <a:tailEnd type="none" w="sm" len="sm"/>
          </a:ln>
          <a:effectLst/>
        </p:spPr>
        <p:txBody>
          <a:bodyPr/>
          <a:lstStyle/>
          <a:p>
            <a:pPr>
              <a:defRPr/>
            </a:pPr>
            <a:endParaRPr lang="fr-FR" dirty="0">
              <a:cs typeface="+mn-cs"/>
            </a:endParaRPr>
          </a:p>
        </p:txBody>
      </p:sp>
      <p:sp>
        <p:nvSpPr>
          <p:cNvPr id="1035" name="Freeform 11"/>
          <p:cNvSpPr>
            <a:spLocks/>
          </p:cNvSpPr>
          <p:nvPr/>
        </p:nvSpPr>
        <p:spPr bwMode="auto">
          <a:xfrm rot="10800000">
            <a:off x="-865188" y="5745163"/>
            <a:ext cx="10177463" cy="1243012"/>
          </a:xfrm>
          <a:custGeom>
            <a:avLst/>
            <a:gdLst/>
            <a:ahLst/>
            <a:cxnLst>
              <a:cxn ang="0">
                <a:pos x="0" y="679"/>
              </a:cxn>
              <a:cxn ang="0">
                <a:pos x="2264" y="518"/>
              </a:cxn>
              <a:cxn ang="0">
                <a:pos x="5605" y="697"/>
              </a:cxn>
              <a:cxn ang="0">
                <a:pos x="6411" y="0"/>
              </a:cxn>
            </a:cxnLst>
            <a:rect l="0" t="0" r="r" b="b"/>
            <a:pathLst>
              <a:path w="6411" h="783">
                <a:moveTo>
                  <a:pt x="0" y="679"/>
                </a:moveTo>
                <a:cubicBezTo>
                  <a:pt x="665" y="597"/>
                  <a:pt x="1330" y="515"/>
                  <a:pt x="2264" y="518"/>
                </a:cubicBezTo>
                <a:cubicBezTo>
                  <a:pt x="3198" y="521"/>
                  <a:pt x="4914" y="783"/>
                  <a:pt x="5605" y="697"/>
                </a:cubicBezTo>
                <a:cubicBezTo>
                  <a:pt x="6296" y="611"/>
                  <a:pt x="6277" y="116"/>
                  <a:pt x="6411" y="0"/>
                </a:cubicBezTo>
              </a:path>
            </a:pathLst>
          </a:custGeom>
          <a:noFill/>
          <a:ln w="12700" cap="flat" cmpd="sng">
            <a:solidFill>
              <a:srgbClr val="808080"/>
            </a:solidFill>
            <a:prstDash val="solid"/>
            <a:round/>
            <a:headEnd type="none" w="sm" len="sm"/>
            <a:tailEnd type="none" w="sm" len="sm"/>
          </a:ln>
          <a:effectLst/>
        </p:spPr>
        <p:txBody>
          <a:bodyPr/>
          <a:lstStyle/>
          <a:p>
            <a:pPr>
              <a:defRPr/>
            </a:pPr>
            <a:endParaRPr lang="fr-FR" dirty="0">
              <a:cs typeface="+mn-cs"/>
            </a:endParaRPr>
          </a:p>
        </p:txBody>
      </p:sp>
      <p:pic>
        <p:nvPicPr>
          <p:cNvPr id="1033" name="Picture 13" descr="ULB_texte_2l_gauche [Converted]"/>
          <p:cNvPicPr>
            <a:picLocks noChangeAspect="1" noChangeArrowheads="1"/>
          </p:cNvPicPr>
          <p:nvPr/>
        </p:nvPicPr>
        <p:blipFill>
          <a:blip r:embed="rId13" cstate="print"/>
          <a:srcRect l="80225" b="-6615"/>
          <a:stretch>
            <a:fillRect/>
          </a:stretch>
        </p:blipFill>
        <p:spPr bwMode="auto">
          <a:xfrm>
            <a:off x="8501063" y="6300788"/>
            <a:ext cx="419100" cy="434975"/>
          </a:xfrm>
          <a:prstGeom prst="rect">
            <a:avLst/>
          </a:prstGeom>
          <a:noFill/>
          <a:ln w="9525">
            <a:noFill/>
            <a:miter lim="800000"/>
            <a:headEnd/>
            <a:tailEnd/>
          </a:ln>
        </p:spPr>
      </p:pic>
      <p:pic>
        <p:nvPicPr>
          <p:cNvPr id="2" name="Image 9" descr="Untitled-2.jpg"/>
          <p:cNvPicPr>
            <a:picLocks noChangeAspect="1"/>
          </p:cNvPicPr>
          <p:nvPr/>
        </p:nvPicPr>
        <p:blipFill>
          <a:blip r:embed="rId14" cstate="print"/>
          <a:srcRect/>
          <a:stretch>
            <a:fillRect/>
          </a:stretch>
        </p:blipFill>
        <p:spPr bwMode="auto">
          <a:xfrm>
            <a:off x="247650" y="52388"/>
            <a:ext cx="1084263" cy="8937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dt="0"/>
  <p:txStyles>
    <p:titleStyle>
      <a:lvl1pPr algn="l" rtl="0" eaLnBrk="1" fontAlgn="base" hangingPunct="1">
        <a:spcBef>
          <a:spcPct val="0"/>
        </a:spcBef>
        <a:spcAft>
          <a:spcPct val="0"/>
        </a:spcAft>
        <a:defRPr sz="2800" b="1">
          <a:solidFill>
            <a:srgbClr val="777777"/>
          </a:solidFill>
          <a:latin typeface="+mj-lt"/>
          <a:ea typeface="+mj-ea"/>
          <a:cs typeface="+mj-cs"/>
        </a:defRPr>
      </a:lvl1pPr>
      <a:lvl2pPr algn="l" rtl="0" eaLnBrk="1" fontAlgn="base" hangingPunct="1">
        <a:spcBef>
          <a:spcPct val="0"/>
        </a:spcBef>
        <a:spcAft>
          <a:spcPct val="0"/>
        </a:spcAft>
        <a:defRPr sz="2800" b="1">
          <a:solidFill>
            <a:srgbClr val="777777"/>
          </a:solidFill>
          <a:latin typeface="Arial" charset="0"/>
          <a:cs typeface="Arial" charset="0"/>
        </a:defRPr>
      </a:lvl2pPr>
      <a:lvl3pPr algn="l" rtl="0" eaLnBrk="1" fontAlgn="base" hangingPunct="1">
        <a:spcBef>
          <a:spcPct val="0"/>
        </a:spcBef>
        <a:spcAft>
          <a:spcPct val="0"/>
        </a:spcAft>
        <a:defRPr sz="2800" b="1">
          <a:solidFill>
            <a:srgbClr val="777777"/>
          </a:solidFill>
          <a:latin typeface="Arial" charset="0"/>
          <a:cs typeface="Arial" charset="0"/>
        </a:defRPr>
      </a:lvl3pPr>
      <a:lvl4pPr algn="l" rtl="0" eaLnBrk="1" fontAlgn="base" hangingPunct="1">
        <a:spcBef>
          <a:spcPct val="0"/>
        </a:spcBef>
        <a:spcAft>
          <a:spcPct val="0"/>
        </a:spcAft>
        <a:defRPr sz="2800" b="1">
          <a:solidFill>
            <a:srgbClr val="777777"/>
          </a:solidFill>
          <a:latin typeface="Arial" charset="0"/>
          <a:cs typeface="Arial" charset="0"/>
        </a:defRPr>
      </a:lvl4pPr>
      <a:lvl5pPr algn="l" rtl="0" eaLnBrk="1" fontAlgn="base" hangingPunct="1">
        <a:spcBef>
          <a:spcPct val="0"/>
        </a:spcBef>
        <a:spcAft>
          <a:spcPct val="0"/>
        </a:spcAft>
        <a:defRPr sz="2800" b="1">
          <a:solidFill>
            <a:srgbClr val="777777"/>
          </a:solidFill>
          <a:latin typeface="Arial" charset="0"/>
          <a:cs typeface="Arial" charset="0"/>
        </a:defRPr>
      </a:lvl5pPr>
      <a:lvl6pPr marL="457200" algn="l" rtl="0" eaLnBrk="1" fontAlgn="base" hangingPunct="1">
        <a:spcBef>
          <a:spcPct val="0"/>
        </a:spcBef>
        <a:spcAft>
          <a:spcPct val="0"/>
        </a:spcAft>
        <a:defRPr sz="2800" b="1">
          <a:solidFill>
            <a:srgbClr val="777777"/>
          </a:solidFill>
          <a:latin typeface="Arial" charset="0"/>
          <a:cs typeface="Arial" charset="0"/>
        </a:defRPr>
      </a:lvl6pPr>
      <a:lvl7pPr marL="914400" algn="l" rtl="0" eaLnBrk="1" fontAlgn="base" hangingPunct="1">
        <a:spcBef>
          <a:spcPct val="0"/>
        </a:spcBef>
        <a:spcAft>
          <a:spcPct val="0"/>
        </a:spcAft>
        <a:defRPr sz="2800" b="1">
          <a:solidFill>
            <a:srgbClr val="777777"/>
          </a:solidFill>
          <a:latin typeface="Arial" charset="0"/>
          <a:cs typeface="Arial" charset="0"/>
        </a:defRPr>
      </a:lvl7pPr>
      <a:lvl8pPr marL="1371600" algn="l" rtl="0" eaLnBrk="1" fontAlgn="base" hangingPunct="1">
        <a:spcBef>
          <a:spcPct val="0"/>
        </a:spcBef>
        <a:spcAft>
          <a:spcPct val="0"/>
        </a:spcAft>
        <a:defRPr sz="2800" b="1">
          <a:solidFill>
            <a:srgbClr val="777777"/>
          </a:solidFill>
          <a:latin typeface="Arial" charset="0"/>
          <a:cs typeface="Arial" charset="0"/>
        </a:defRPr>
      </a:lvl8pPr>
      <a:lvl9pPr marL="1828800" algn="l" rtl="0" eaLnBrk="1" fontAlgn="base" hangingPunct="1">
        <a:spcBef>
          <a:spcPct val="0"/>
        </a:spcBef>
        <a:spcAft>
          <a:spcPct val="0"/>
        </a:spcAft>
        <a:defRPr sz="2800" b="1">
          <a:solidFill>
            <a:srgbClr val="777777"/>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r>
              <a:rPr lang="en-CA" dirty="0"/>
              <a:t>The Heterogeneous Effects of Workers’ Countries of Birth on Over-education</a:t>
            </a:r>
            <a:endParaRPr lang="en-US" dirty="0"/>
          </a:p>
        </p:txBody>
      </p:sp>
      <p:sp>
        <p:nvSpPr>
          <p:cNvPr id="3075" name="Rectangle 5"/>
          <p:cNvSpPr>
            <a:spLocks noGrp="1" noChangeArrowheads="1"/>
          </p:cNvSpPr>
          <p:nvPr>
            <p:ph type="subTitle" idx="1"/>
          </p:nvPr>
        </p:nvSpPr>
        <p:spPr>
          <a:xfrm>
            <a:off x="1938338" y="4002186"/>
            <a:ext cx="6400800" cy="1118109"/>
          </a:xfrm>
        </p:spPr>
        <p:txBody>
          <a:bodyPr/>
          <a:lstStyle/>
          <a:p>
            <a:r>
              <a:rPr lang="en-US" sz="2000" dirty="0" smtClean="0"/>
              <a:t>November 14</a:t>
            </a:r>
            <a:r>
              <a:rPr lang="en-US" sz="2000" baseline="30000" dirty="0" smtClean="0"/>
              <a:t>th</a:t>
            </a:r>
            <a:r>
              <a:rPr lang="en-US" sz="2000" dirty="0" smtClean="0"/>
              <a:t>, </a:t>
            </a:r>
            <a:r>
              <a:rPr lang="en-US" sz="2000" dirty="0"/>
              <a:t>2019</a:t>
            </a:r>
          </a:p>
          <a:p>
            <a:r>
              <a:rPr lang="en-US" sz="2000" dirty="0"/>
              <a:t>Valentine </a:t>
            </a:r>
            <a:r>
              <a:rPr lang="en-US" sz="2000" dirty="0" smtClean="0"/>
              <a:t>Jacobs (ULB and UMons)</a:t>
            </a:r>
            <a:endParaRPr lang="en-US" sz="2000" dirty="0"/>
          </a:p>
          <a:p>
            <a:pPr algn="r"/>
            <a:r>
              <a:rPr lang="en-US" sz="1400" dirty="0"/>
              <a:t>Benoît </a:t>
            </a:r>
            <a:r>
              <a:rPr lang="en-US" sz="1400" dirty="0" smtClean="0"/>
              <a:t>Mahy (UMons)</a:t>
            </a:r>
            <a:endParaRPr lang="en-US" sz="1400" dirty="0"/>
          </a:p>
          <a:p>
            <a:pPr algn="r"/>
            <a:r>
              <a:rPr lang="en-US" sz="1400" dirty="0"/>
              <a:t>François </a:t>
            </a:r>
            <a:r>
              <a:rPr lang="en-US" sz="1400" dirty="0" smtClean="0"/>
              <a:t>Rycx (ULB)</a:t>
            </a:r>
            <a:endParaRPr lang="en-US" sz="1400" dirty="0"/>
          </a:p>
          <a:p>
            <a:pPr algn="r"/>
            <a:r>
              <a:rPr lang="en-US" sz="1400" dirty="0"/>
              <a:t>Mélanie </a:t>
            </a:r>
            <a:r>
              <a:rPr lang="en-US" sz="1400" dirty="0" smtClean="0"/>
              <a:t>Volral (UMons)</a:t>
            </a:r>
            <a:endParaRPr lang="en-US" sz="1400" dirty="0"/>
          </a:p>
          <a:p>
            <a:endParaRPr lang="en-US" dirty="0"/>
          </a:p>
          <a:p>
            <a:endParaRPr lang="en-US" dirty="0"/>
          </a:p>
        </p:txBody>
      </p:sp>
      <p:pic>
        <p:nvPicPr>
          <p:cNvPr id="4" name="Image 3">
            <a:extLst>
              <a:ext uri="{FF2B5EF4-FFF2-40B4-BE49-F238E27FC236}">
                <a16:creationId xmlns:a16="http://schemas.microsoft.com/office/drawing/2014/main" id="{BDCDD0D9-2705-3E4B-A8D2-9CF073357E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38738" y="6282046"/>
            <a:ext cx="1126637" cy="439388"/>
          </a:xfrm>
          <a:prstGeom prst="rect">
            <a:avLst/>
          </a:prstGeom>
        </p:spPr>
      </p:pic>
      <p:pic>
        <p:nvPicPr>
          <p:cNvPr id="2" name="Imag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2023" y="404155"/>
            <a:ext cx="1722439" cy="499461"/>
          </a:xfrm>
          <a:prstGeom prst="rect">
            <a:avLst/>
          </a:prstGeom>
        </p:spPr>
      </p:pic>
      <p:pic>
        <p:nvPicPr>
          <p:cNvPr id="3" name="Imag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12462" y="403216"/>
            <a:ext cx="1295999" cy="500400"/>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GB" dirty="0">
                <a:solidFill>
                  <a:srgbClr val="5F5F5F"/>
                </a:solidFill>
                <a:latin typeface="Times New Roman" panose="02020603050405020304" pitchFamily="18" charset="0"/>
                <a:cs typeface="Times New Roman" panose="02020603050405020304" pitchFamily="18" charset="0"/>
              </a:rPr>
              <a:t>Data and descriptive statistics</a:t>
            </a:r>
          </a:p>
        </p:txBody>
      </p:sp>
      <p:sp>
        <p:nvSpPr>
          <p:cNvPr id="8195" name="Espace réservé du contenu 2"/>
          <p:cNvSpPr>
            <a:spLocks noGrp="1"/>
          </p:cNvSpPr>
          <p:nvPr>
            <p:ph idx="1"/>
          </p:nvPr>
        </p:nvSpPr>
        <p:spPr/>
        <p:txBody>
          <a:bodyPr/>
          <a:lstStyle/>
          <a:p>
            <a:pPr lvl="0" algn="just" fontAlgn="auto">
              <a:spcBef>
                <a:spcPts val="1000"/>
              </a:spcBef>
              <a:spcAft>
                <a:spcPts val="0"/>
              </a:spcAft>
              <a:buClr>
                <a:srgbClr val="FF9900"/>
              </a:buClr>
              <a:buFont typeface="Courier New" panose="02070309020205020404" pitchFamily="49" charset="0"/>
              <a:buChar char="o"/>
            </a:pPr>
            <a:r>
              <a:rPr lang="en-GB" sz="2000" kern="1200" dirty="0">
                <a:solidFill>
                  <a:prstClr val="black">
                    <a:lumMod val="75000"/>
                    <a:lumOff val="25000"/>
                  </a:prstClr>
                </a:solidFill>
                <a:latin typeface="Times New Roman" panose="02020603050405020304" pitchFamily="18" charset="0"/>
                <a:cs typeface="Times New Roman" panose="02020603050405020304" pitchFamily="18" charset="0"/>
              </a:rPr>
              <a:t>Two </a:t>
            </a:r>
            <a:r>
              <a:rPr lang="en-GB" sz="2000" kern="1200" dirty="0" err="1" smtClean="0">
                <a:solidFill>
                  <a:prstClr val="black">
                    <a:lumMod val="75000"/>
                    <a:lumOff val="25000"/>
                  </a:prstClr>
                </a:solidFill>
                <a:latin typeface="Times New Roman" panose="02020603050405020304" pitchFamily="18" charset="0"/>
                <a:cs typeface="Times New Roman" panose="02020603050405020304" pitchFamily="18" charset="0"/>
              </a:rPr>
              <a:t>statbel</a:t>
            </a:r>
            <a:r>
              <a:rPr lang="en-GB" sz="2000" kern="1200" dirty="0" smtClean="0">
                <a:solidFill>
                  <a:prstClr val="black">
                    <a:lumMod val="75000"/>
                    <a:lumOff val="25000"/>
                  </a:prstClr>
                </a:solidFill>
                <a:latin typeface="Times New Roman" panose="02020603050405020304" pitchFamily="18" charset="0"/>
                <a:cs typeface="Times New Roman" panose="02020603050405020304" pitchFamily="18" charset="0"/>
              </a:rPr>
              <a:t> databases </a:t>
            </a:r>
            <a:r>
              <a:rPr lang="en-GB" sz="2000" kern="1200" dirty="0">
                <a:solidFill>
                  <a:prstClr val="black">
                    <a:lumMod val="75000"/>
                    <a:lumOff val="25000"/>
                  </a:prstClr>
                </a:solidFill>
                <a:latin typeface="Times New Roman" panose="02020603050405020304" pitchFamily="18" charset="0"/>
                <a:cs typeface="Times New Roman" panose="02020603050405020304" pitchFamily="18" charset="0"/>
              </a:rPr>
              <a:t>relative to the Belgian labour market:</a:t>
            </a:r>
          </a:p>
          <a:p>
            <a:pPr lvl="1" algn="just" fontAlgn="auto">
              <a:spcBef>
                <a:spcPts val="288"/>
              </a:spcBef>
              <a:spcAft>
                <a:spcPts val="0"/>
              </a:spcAft>
              <a:buClr>
                <a:schemeClr val="tx1">
                  <a:lumMod val="75000"/>
                  <a:lumOff val="25000"/>
                </a:schemeClr>
              </a:buClr>
              <a:buFont typeface="Times New Roman" panose="02020603050405020304" pitchFamily="18" charset="0"/>
              <a:buChar char="‒"/>
            </a:pPr>
            <a:r>
              <a:rPr lang="en-GB" sz="1800"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Structure of Earning Survey (SES) 1999-2010: Worker, job and firm characteristics.</a:t>
            </a:r>
          </a:p>
          <a:p>
            <a:pPr lvl="1" algn="just" fontAlgn="auto">
              <a:spcBef>
                <a:spcPts val="288"/>
              </a:spcBef>
              <a:spcAft>
                <a:spcPts val="0"/>
              </a:spcAft>
              <a:buClr>
                <a:schemeClr val="tx1">
                  <a:lumMod val="75000"/>
                  <a:lumOff val="25000"/>
                </a:schemeClr>
              </a:buClr>
              <a:buFont typeface="Times New Roman" panose="02020603050405020304" pitchFamily="18" charset="0"/>
              <a:buChar char="‒"/>
            </a:pPr>
            <a:r>
              <a:rPr lang="en-GB" sz="1800" kern="1200" dirty="0" err="1" smtClean="0">
                <a:solidFill>
                  <a:prstClr val="black">
                    <a:lumMod val="75000"/>
                    <a:lumOff val="25000"/>
                  </a:prstClr>
                </a:solidFill>
                <a:latin typeface="Times New Roman" panose="02020603050405020304" pitchFamily="18" charset="0"/>
                <a:ea typeface="+mn-ea"/>
                <a:cs typeface="Times New Roman" panose="02020603050405020304" pitchFamily="18" charset="0"/>
              </a:rPr>
              <a:t>Demobel</a:t>
            </a:r>
            <a:r>
              <a:rPr lang="en-GB" sz="1800" kern="12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 </a:t>
            </a:r>
            <a:r>
              <a:rPr lang="en-GB" sz="1800" kern="1200" smtClean="0">
                <a:solidFill>
                  <a:prstClr val="black">
                    <a:lumMod val="75000"/>
                    <a:lumOff val="25000"/>
                  </a:prstClr>
                </a:solidFill>
                <a:latin typeface="Times New Roman" panose="02020603050405020304" pitchFamily="18" charset="0"/>
                <a:ea typeface="+mn-ea"/>
                <a:cs typeface="Times New Roman" panose="02020603050405020304" pitchFamily="18" charset="0"/>
              </a:rPr>
              <a:t>Belgian Population </a:t>
            </a:r>
            <a:r>
              <a:rPr lang="en-GB" sz="1800"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Register (NR) 1999-2010: country of birth, nationality at birth/ at time of survey.</a:t>
            </a:r>
          </a:p>
          <a:p>
            <a:pPr marL="457200" lvl="1" indent="0" algn="just" fontAlgn="auto">
              <a:spcBef>
                <a:spcPts val="288"/>
              </a:spcBef>
              <a:spcAft>
                <a:spcPts val="0"/>
              </a:spcAft>
              <a:buClr>
                <a:srgbClr val="FFC000"/>
              </a:buClr>
              <a:buNone/>
            </a:pPr>
            <a:endParaRPr lang="en-GB" sz="800" kern="1200" dirty="0">
              <a:solidFill>
                <a:prstClr val="black">
                  <a:lumMod val="75000"/>
                  <a:lumOff val="25000"/>
                </a:prstClr>
              </a:solidFill>
              <a:latin typeface="Times New Roman" panose="02020603050405020304" pitchFamily="18" charset="0"/>
              <a:ea typeface="+mn-ea"/>
              <a:cs typeface="Times New Roman" panose="02020603050405020304" pitchFamily="18" charset="0"/>
            </a:endParaRPr>
          </a:p>
          <a:p>
            <a:pPr lvl="0" algn="just" fontAlgn="auto">
              <a:spcBef>
                <a:spcPts val="1000"/>
              </a:spcBef>
              <a:spcAft>
                <a:spcPts val="0"/>
              </a:spcAft>
              <a:buClr>
                <a:srgbClr val="FF9900"/>
              </a:buClr>
              <a:buFont typeface="Courier New" panose="02070309020205020404" pitchFamily="49" charset="0"/>
              <a:buChar char="o"/>
            </a:pPr>
            <a:r>
              <a:rPr lang="en-GB" sz="2000" kern="1200" dirty="0">
                <a:solidFill>
                  <a:prstClr val="black">
                    <a:lumMod val="75000"/>
                    <a:lumOff val="25000"/>
                  </a:prstClr>
                </a:solidFill>
                <a:latin typeface="Times New Roman" panose="02020603050405020304" pitchFamily="18" charset="0"/>
                <a:cs typeface="Times New Roman" panose="02020603050405020304" pitchFamily="18" charset="0"/>
              </a:rPr>
              <a:t>Sample selection and representativeness:</a:t>
            </a:r>
          </a:p>
          <a:p>
            <a:pPr lvl="1" algn="just" fontAlgn="auto">
              <a:spcBef>
                <a:spcPts val="288"/>
              </a:spcBef>
              <a:spcAft>
                <a:spcPts val="0"/>
              </a:spcAft>
              <a:buClr>
                <a:schemeClr val="tx1">
                  <a:lumMod val="75000"/>
                  <a:lumOff val="25000"/>
                </a:schemeClr>
              </a:buClr>
              <a:buFont typeface="Times New Roman" panose="02020603050405020304" pitchFamily="18" charset="0"/>
              <a:buChar char="‒"/>
            </a:pPr>
            <a:r>
              <a:rPr lang="en-GB" sz="1800"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Pooled cross-sectional sample with </a:t>
            </a:r>
            <a:r>
              <a:rPr lang="en-GB" sz="1800" kern="12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1,235,631 </a:t>
            </a:r>
            <a:r>
              <a:rPr lang="en-GB" sz="1800"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individuals, employed in firms with at least 10 workers, in the Belgian private sector:</a:t>
            </a:r>
          </a:p>
          <a:p>
            <a:pPr lvl="2" algn="just" fontAlgn="auto">
              <a:spcBef>
                <a:spcPts val="288"/>
              </a:spcBef>
              <a:spcAft>
                <a:spcPts val="0"/>
              </a:spcAft>
              <a:buClr>
                <a:schemeClr val="tx1">
                  <a:lumMod val="75000"/>
                  <a:lumOff val="25000"/>
                </a:schemeClr>
              </a:buClr>
              <a:buFont typeface="Arial" panose="020B0604020202020204" pitchFamily="34" charset="0"/>
              <a:buChar char="•"/>
            </a:pPr>
            <a:r>
              <a:rPr lang="en-GB" kern="12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Non-immigrants </a:t>
            </a:r>
            <a:r>
              <a:rPr lang="en-GB"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(89%) and,</a:t>
            </a:r>
          </a:p>
          <a:p>
            <a:pPr lvl="2" algn="just" fontAlgn="auto">
              <a:spcBef>
                <a:spcPts val="288"/>
              </a:spcBef>
              <a:spcAft>
                <a:spcPts val="0"/>
              </a:spcAft>
              <a:buClr>
                <a:schemeClr val="tx1">
                  <a:lumMod val="75000"/>
                  <a:lumOff val="25000"/>
                </a:schemeClr>
              </a:buClr>
              <a:buFont typeface="Arial" panose="020B0604020202020204" pitchFamily="34" charset="0"/>
              <a:buChar char="•"/>
            </a:pPr>
            <a:r>
              <a:rPr lang="en-GB" kern="1200" dirty="0" smtClean="0">
                <a:solidFill>
                  <a:prstClr val="black">
                    <a:lumMod val="75000"/>
                    <a:lumOff val="25000"/>
                  </a:prstClr>
                </a:solidFill>
                <a:latin typeface="Times New Roman" panose="02020603050405020304" pitchFamily="18" charset="0"/>
                <a:ea typeface="+mn-ea"/>
                <a:cs typeface="Times New Roman" panose="02020603050405020304" pitchFamily="18" charset="0"/>
              </a:rPr>
              <a:t>immigrants </a:t>
            </a:r>
            <a:r>
              <a:rPr lang="en-GB" kern="1200" dirty="0">
                <a:solidFill>
                  <a:prstClr val="black">
                    <a:lumMod val="75000"/>
                    <a:lumOff val="25000"/>
                  </a:prstClr>
                </a:solidFill>
                <a:latin typeface="Times New Roman" panose="02020603050405020304" pitchFamily="18" charset="0"/>
                <a:ea typeface="+mn-ea"/>
                <a:cs typeface="Times New Roman" panose="02020603050405020304" pitchFamily="18" charset="0"/>
              </a:rPr>
              <a:t>from 167 countries (11%).</a:t>
            </a:r>
            <a:endParaRPr lang="en-GB" sz="2000" kern="1200" dirty="0">
              <a:solidFill>
                <a:prstClr val="black">
                  <a:lumMod val="75000"/>
                  <a:lumOff val="25000"/>
                </a:prstClr>
              </a:solidFill>
              <a:latin typeface="Times New Roman" panose="02020603050405020304" pitchFamily="18" charset="0"/>
              <a:ea typeface="+mn-ea"/>
              <a:cs typeface="Times New Roman" panose="02020603050405020304" pitchFamily="18" charset="0"/>
            </a:endParaRPr>
          </a:p>
          <a:p>
            <a:pPr marL="0" indent="0">
              <a:buNone/>
            </a:pPr>
            <a:endParaRPr lang="fr-FR" dirty="0"/>
          </a:p>
        </p:txBody>
      </p:sp>
      <p:sp>
        <p:nvSpPr>
          <p:cNvPr id="8196" name="Espace réservé du pied de page 3"/>
          <p:cNvSpPr>
            <a:spLocks noGrp="1"/>
          </p:cNvSpPr>
          <p:nvPr>
            <p:ph type="ftr" sz="quarter" idx="10"/>
          </p:nvPr>
        </p:nvSpPr>
        <p:spPr>
          <a:xfrm>
            <a:off x="444499" y="6448425"/>
            <a:ext cx="5819667"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736850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GB" dirty="0">
                <a:solidFill>
                  <a:srgbClr val="5F5F5F"/>
                </a:solidFill>
                <a:latin typeface="Times New Roman" panose="02020603050405020304" pitchFamily="18" charset="0"/>
                <a:cs typeface="Times New Roman" panose="02020603050405020304" pitchFamily="18" charset="0"/>
              </a:rPr>
              <a:t>Data and descriptive statistics</a:t>
            </a:r>
            <a:endParaRPr lang="fr-FR" dirty="0">
              <a:solidFill>
                <a:srgbClr val="5F5F5F"/>
              </a:solidFill>
              <a:latin typeface="Times New Roman" panose="02020603050405020304" pitchFamily="18" charset="0"/>
              <a:cs typeface="Times New Roman" panose="02020603050405020304" pitchFamily="18" charset="0"/>
            </a:endParaRPr>
          </a:p>
        </p:txBody>
      </p:sp>
      <p:sp>
        <p:nvSpPr>
          <p:cNvPr id="8196" name="Espace réservé du pied de page 3"/>
          <p:cNvSpPr>
            <a:spLocks noGrp="1"/>
          </p:cNvSpPr>
          <p:nvPr>
            <p:ph type="ftr" sz="quarter" idx="10"/>
          </p:nvPr>
        </p:nvSpPr>
        <p:spPr>
          <a:xfrm>
            <a:off x="444499" y="6448425"/>
            <a:ext cx="6366203" cy="309563"/>
          </a:xfrm>
          <a:noFill/>
        </p:spPr>
        <p:txBody>
          <a:bodyPr/>
          <a:lstStyle/>
          <a:p>
            <a:r>
              <a:rPr lang="en-CA" smtClean="0"/>
              <a:t>The Heterogeneous Effects of Workers’ Countries of Birth on Over-education</a:t>
            </a:r>
            <a:endParaRPr lang="en-US" dirty="0"/>
          </a:p>
        </p:txBody>
      </p:sp>
      <p:graphicFrame>
        <p:nvGraphicFramePr>
          <p:cNvPr id="8" name="Graphique 7"/>
          <p:cNvGraphicFramePr>
            <a:graphicFrameLocks/>
          </p:cNvGraphicFramePr>
          <p:nvPr>
            <p:extLst>
              <p:ext uri="{D42A27DB-BD31-4B8C-83A1-F6EECF244321}">
                <p14:modId xmlns:p14="http://schemas.microsoft.com/office/powerpoint/2010/main" val="3299235509"/>
              </p:ext>
            </p:extLst>
          </p:nvPr>
        </p:nvGraphicFramePr>
        <p:xfrm>
          <a:off x="1005840" y="1040130"/>
          <a:ext cx="6732000" cy="36000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2931878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1241425" y="134938"/>
            <a:ext cx="7589838" cy="739775"/>
          </a:xfrm>
        </p:spPr>
        <p:txBody>
          <a:bodyPr/>
          <a:lstStyle/>
          <a:p>
            <a:r>
              <a:rPr lang="en-CA" dirty="0" smtClean="0">
                <a:solidFill>
                  <a:srgbClr val="5F5F5F"/>
                </a:solidFill>
                <a:latin typeface="Times New Roman" panose="02020603050405020304" pitchFamily="18" charset="0"/>
                <a:cs typeface="Times New Roman" panose="02020603050405020304" pitchFamily="18" charset="0"/>
              </a:rPr>
              <a:t>The role of the region of birth</a:t>
            </a:r>
            <a:endParaRPr lang="fr-FR"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a:xfrm>
            <a:off x="274638" y="996950"/>
            <a:ext cx="8559800" cy="4881563"/>
          </a:xfrm>
        </p:spPr>
        <p:txBody>
          <a:bodyPr/>
          <a:lstStyle/>
          <a:p>
            <a:pPr marL="120650" lvl="0" indent="0" algn="just" fontAlgn="auto">
              <a:lnSpc>
                <a:spcPct val="90000"/>
              </a:lnSpc>
              <a:spcBef>
                <a:spcPts val="1000"/>
              </a:spcBef>
              <a:spcAft>
                <a:spcPts val="0"/>
              </a:spcAft>
              <a:buClr>
                <a:srgbClr val="FF9900"/>
              </a:buClr>
              <a:buNone/>
            </a:pPr>
            <a:r>
              <a:rPr lang="en-GB" sz="1400" kern="1200" dirty="0">
                <a:solidFill>
                  <a:prstClr val="black">
                    <a:lumMod val="75000"/>
                    <a:lumOff val="25000"/>
                  </a:prstClr>
                </a:solidFill>
                <a:latin typeface="Times New Roman" panose="02020603050405020304" pitchFamily="18" charset="0"/>
                <a:cs typeface="Times New Roman" panose="02020603050405020304" pitchFamily="18" charset="0"/>
              </a:rPr>
              <a:t>Table 1: </a:t>
            </a:r>
            <a:r>
              <a:rPr lang="en-CA" sz="1400" kern="1200" dirty="0">
                <a:solidFill>
                  <a:prstClr val="black">
                    <a:lumMod val="75000"/>
                    <a:lumOff val="25000"/>
                  </a:prstClr>
                </a:solidFill>
                <a:latin typeface="Times New Roman" panose="02020603050405020304" pitchFamily="18" charset="0"/>
                <a:cs typeface="Times New Roman" panose="02020603050405020304" pitchFamily="18" charset="0"/>
              </a:rPr>
              <a:t>Immigrants’ probability to be over-educated </a:t>
            </a:r>
            <a:r>
              <a:rPr lang="en-CA" sz="1400" kern="1200" dirty="0" smtClean="0">
                <a:solidFill>
                  <a:prstClr val="black">
                    <a:lumMod val="75000"/>
                    <a:lumOff val="25000"/>
                  </a:prstClr>
                </a:solidFill>
                <a:latin typeface="Times New Roman" panose="02020603050405020304" pitchFamily="18" charset="0"/>
                <a:cs typeface="Times New Roman" panose="02020603050405020304" pitchFamily="18" charset="0"/>
              </a:rPr>
              <a:t>(</a:t>
            </a:r>
            <a:r>
              <a:rPr lang="en-CA" sz="1400" kern="1200" dirty="0">
                <a:solidFill>
                  <a:prstClr val="black">
                    <a:lumMod val="75000"/>
                    <a:lumOff val="25000"/>
                  </a:prstClr>
                </a:solidFill>
                <a:latin typeface="Times New Roman" panose="02020603050405020304" pitchFamily="18" charset="0"/>
                <a:cs typeface="Times New Roman" panose="02020603050405020304" pitchFamily="18" charset="0"/>
              </a:rPr>
              <a:t>marginal effects from ordered probit regressions)</a:t>
            </a:r>
            <a:endParaRPr lang="fr-FR" dirty="0"/>
          </a:p>
        </p:txBody>
      </p:sp>
      <p:sp>
        <p:nvSpPr>
          <p:cNvPr id="8196" name="Espace réservé du pied de page 3"/>
          <p:cNvSpPr>
            <a:spLocks noGrp="1"/>
          </p:cNvSpPr>
          <p:nvPr>
            <p:ph type="ftr" sz="quarter" idx="10"/>
          </p:nvPr>
        </p:nvSpPr>
        <p:spPr>
          <a:xfrm>
            <a:off x="444499" y="6448425"/>
            <a:ext cx="5914259" cy="309563"/>
          </a:xfrm>
          <a:noFill/>
        </p:spPr>
        <p:txBody>
          <a:bodyPr/>
          <a:lstStyle/>
          <a:p>
            <a:r>
              <a:rPr lang="en-CA" smtClean="0"/>
              <a:t>The Heterogeneous Effects of Workers’ Countries of Birth on Over-education</a:t>
            </a:r>
            <a:endParaRPr lang="en-US" dirty="0"/>
          </a:p>
        </p:txBody>
      </p:sp>
      <p:graphicFrame>
        <p:nvGraphicFramePr>
          <p:cNvPr id="2" name="Tableau 1"/>
          <p:cNvGraphicFramePr>
            <a:graphicFrameLocks noGrp="1"/>
          </p:cNvGraphicFramePr>
          <p:nvPr>
            <p:extLst>
              <p:ext uri="{D42A27DB-BD31-4B8C-83A1-F6EECF244321}">
                <p14:modId xmlns:p14="http://schemas.microsoft.com/office/powerpoint/2010/main" val="1865946731"/>
              </p:ext>
            </p:extLst>
          </p:nvPr>
        </p:nvGraphicFramePr>
        <p:xfrm>
          <a:off x="1782538" y="1287784"/>
          <a:ext cx="5544000" cy="4488180"/>
        </p:xfrm>
        <a:graphic>
          <a:graphicData uri="http://schemas.openxmlformats.org/drawingml/2006/table">
            <a:tbl>
              <a:tblPr/>
              <a:tblGrid>
                <a:gridCol w="2880000">
                  <a:extLst>
                    <a:ext uri="{9D8B030D-6E8A-4147-A177-3AD203B41FA5}">
                      <a16:colId xmlns:a16="http://schemas.microsoft.com/office/drawing/2014/main" val="4085217221"/>
                    </a:ext>
                  </a:extLst>
                </a:gridCol>
                <a:gridCol w="1332000">
                  <a:extLst>
                    <a:ext uri="{9D8B030D-6E8A-4147-A177-3AD203B41FA5}">
                      <a16:colId xmlns:a16="http://schemas.microsoft.com/office/drawing/2014/main" val="2958367851"/>
                    </a:ext>
                  </a:extLst>
                </a:gridCol>
                <a:gridCol w="1332000">
                  <a:extLst>
                    <a:ext uri="{9D8B030D-6E8A-4147-A177-3AD203B41FA5}">
                      <a16:colId xmlns:a16="http://schemas.microsoft.com/office/drawing/2014/main" val="3393751688"/>
                    </a:ext>
                  </a:extLst>
                </a:gridCol>
              </a:tblGrid>
              <a:tr h="0">
                <a:tc>
                  <a:txBody>
                    <a:bodyPr/>
                    <a:lstStyle/>
                    <a:p>
                      <a:pPr algn="l" fontAlgn="ct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Aggregated groups of immigrants</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Disaggregated</a:t>
                      </a:r>
                      <a:r>
                        <a:rPr lang="en-GB" sz="1200" b="0" i="0" u="none" strike="noStrike" baseline="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groups of immigrants</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367287073"/>
                  </a:ext>
                </a:extLst>
              </a:tr>
              <a:tr h="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713644"/>
                  </a:ext>
                </a:extLst>
              </a:tr>
              <a:tr h="17145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Workers born in:</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13385192"/>
                  </a:ext>
                </a:extLst>
              </a:tr>
              <a:tr h="17145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Belgium</a:t>
                      </a:r>
                    </a:p>
                  </a:txBody>
                  <a:tcPr marL="857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p>
                  </a:txBody>
                  <a:tcPr marL="9525" marR="9525" marT="9525" marB="0" anchor="ctr">
                    <a:lnL>
                      <a:noFill/>
                    </a:lnL>
                    <a:lnR>
                      <a:noFill/>
                    </a:lnR>
                    <a:lnT>
                      <a:noFill/>
                    </a:lnT>
                    <a:lnB>
                      <a:noFill/>
                    </a:lnB>
                  </a:tcPr>
                </a:tc>
                <a:tc>
                  <a:txBody>
                    <a:bodyPr/>
                    <a:lstStyle/>
                    <a:p>
                      <a:pPr algn="ctr"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Reference </a:t>
                      </a:r>
                    </a:p>
                  </a:txBody>
                  <a:tcPr marL="9525" marR="9525" marT="9525" marB="0" anchor="b">
                    <a:lnL>
                      <a:noFill/>
                    </a:lnL>
                    <a:lnR>
                      <a:noFill/>
                    </a:lnR>
                    <a:lnT>
                      <a:noFill/>
                    </a:lnT>
                    <a:lnB>
                      <a:noFill/>
                    </a:lnB>
                  </a:tcPr>
                </a:tc>
                <a:extLst>
                  <a:ext uri="{0D108BD9-81ED-4DB2-BD59-A6C34878D82A}">
                    <a16:rowId xmlns:a16="http://schemas.microsoft.com/office/drawing/2014/main" val="2122373516"/>
                  </a:ext>
                </a:extLst>
              </a:tr>
              <a:tr h="17145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Developed countries</a:t>
                      </a:r>
                    </a:p>
                  </a:txBody>
                  <a:tcPr marL="85725" marR="9525" marT="9525" marB="0" anchor="ctr">
                    <a:lnL>
                      <a:noFill/>
                    </a:lnL>
                    <a:lnR>
                      <a:noFill/>
                    </a:lnR>
                    <a:lnT>
                      <a:noFill/>
                    </a:lnT>
                    <a:lnB>
                      <a:noFill/>
                    </a:lnB>
                  </a:tcPr>
                </a:tc>
                <a:tc>
                  <a:txBody>
                    <a:bodyPr/>
                    <a:lstStyle/>
                    <a:p>
                      <a:pPr algn="ctr" fontAlgn="b"/>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0.019***</a:t>
                      </a:r>
                    </a:p>
                  </a:txBody>
                  <a:tcPr marL="9525" marR="9525" marT="9525" marB="0" anchor="b">
                    <a:lnL>
                      <a:noFill/>
                    </a:lnL>
                    <a:lnR>
                      <a:noFill/>
                    </a:lnR>
                    <a:lnT>
                      <a:noFill/>
                    </a:lnT>
                    <a:lnB>
                      <a:noFill/>
                    </a:lnB>
                  </a:tcPr>
                </a:tc>
                <a:tc>
                  <a:txBody>
                    <a:bodyPr/>
                    <a:lstStyle/>
                    <a:p>
                      <a:pPr algn="ctr"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99642919"/>
                  </a:ext>
                </a:extLst>
              </a:tr>
              <a:tr h="171450">
                <a:tc gridSpan="2">
                  <a:txBody>
                    <a:bodyPr/>
                    <a:lstStyle/>
                    <a:p>
                      <a:pPr algn="l" fontAlgn="b"/>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North America and South Pacific</a:t>
                      </a:r>
                    </a:p>
                  </a:txBody>
                  <a:tcPr marL="171450" marR="9525" marT="9525" marB="0" anchor="b">
                    <a:lnL>
                      <a:noFill/>
                    </a:lnL>
                    <a:lnR>
                      <a:noFill/>
                    </a:lnR>
                    <a:lnT>
                      <a:noFill/>
                    </a:lnT>
                    <a:lnB>
                      <a:noFill/>
                    </a:lnB>
                  </a:tcPr>
                </a:tc>
                <a:tc hMerge="1">
                  <a:txBody>
                    <a:bodyPr/>
                    <a:lstStyle/>
                    <a:p>
                      <a:endParaRPr lang="en-GB"/>
                    </a:p>
                  </a:txBody>
                  <a:tcPr/>
                </a:tc>
                <a:tc>
                  <a:txBody>
                    <a:bodyPr/>
                    <a:lstStyle/>
                    <a:p>
                      <a:pPr algn="ctr" fontAlgn="b"/>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0.000</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140804876"/>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(EU-13)</a:t>
                      </a:r>
                    </a:p>
                  </a:txBody>
                  <a:tcPr marL="171450" marR="9525" marT="9525" marB="0" anchor="b">
                    <a:lnL>
                      <a:noFill/>
                    </a:lnL>
                    <a:lnR>
                      <a:noFill/>
                    </a:lnR>
                    <a:lnT>
                      <a:noFill/>
                    </a:lnT>
                    <a:lnB>
                      <a:noFill/>
                    </a:lnB>
                  </a:tcPr>
                </a:tc>
                <a:tc>
                  <a:txBody>
                    <a:bodyPr/>
                    <a:lstStyle/>
                    <a:p>
                      <a:pPr algn="ctr"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0.039***</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968218803"/>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Japan</a:t>
                      </a:r>
                    </a:p>
                  </a:txBody>
                  <a:tcPr marL="171450" marR="9525" marT="9525" marB="0" anchor="b">
                    <a:lnL>
                      <a:noFill/>
                    </a:lnL>
                    <a:lnR>
                      <a:noFill/>
                    </a:lnR>
                    <a:lnT>
                      <a:noFill/>
                    </a:lnT>
                    <a:lnB>
                      <a:noFill/>
                    </a:lnB>
                  </a:tcPr>
                </a:tc>
                <a:tc>
                  <a:txBody>
                    <a:bodyPr/>
                    <a:lstStyle/>
                    <a:p>
                      <a:pPr algn="ctr"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0.019</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59144508"/>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Western Europe</a:t>
                      </a:r>
                    </a:p>
                  </a:txBody>
                  <a:tcPr marL="171450" marR="9525" marT="9525" marB="0" anchor="b">
                    <a:lnL>
                      <a:noFill/>
                    </a:lnL>
                    <a:lnR>
                      <a:noFill/>
                    </a:lnR>
                    <a:lnT>
                      <a:noFill/>
                    </a:lnT>
                    <a:lnB>
                      <a:noFill/>
                    </a:lnB>
                  </a:tcPr>
                </a:tc>
                <a:tc>
                  <a:txBody>
                    <a:bodyPr/>
                    <a:lstStyle/>
                    <a:p>
                      <a:pPr algn="ctr"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0.018***</a:t>
                      </a:r>
                    </a:p>
                  </a:txBody>
                  <a:tcPr marL="9525" marR="9525" marT="9525" marB="0" anchor="b">
                    <a:lnL>
                      <a:noFill/>
                    </a:lnL>
                    <a:lnR>
                      <a:noFill/>
                    </a:lnR>
                    <a:lnT>
                      <a:noFill/>
                    </a:lnT>
                    <a:lnB>
                      <a:noFill/>
                    </a:lnB>
                  </a:tcPr>
                </a:tc>
                <a:extLst>
                  <a:ext uri="{0D108BD9-81ED-4DB2-BD59-A6C34878D82A}">
                    <a16:rowId xmlns:a16="http://schemas.microsoft.com/office/drawing/2014/main" val="885355537"/>
                  </a:ext>
                </a:extLst>
              </a:tr>
              <a:tr h="17145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Countries in transition</a:t>
                      </a:r>
                    </a:p>
                  </a:txBody>
                  <a:tcPr marL="85725" marR="9525" marT="9525" marB="0" anchor="ctr">
                    <a:lnL>
                      <a:noFill/>
                    </a:lnL>
                    <a:lnR>
                      <a:noFill/>
                    </a:lnR>
                    <a:lnT>
                      <a:noFill/>
                    </a:lnT>
                    <a:lnB>
                      <a:noFill/>
                    </a:lnB>
                  </a:tcPr>
                </a:tc>
                <a:tc>
                  <a:txBody>
                    <a:bodyPr/>
                    <a:lstStyle/>
                    <a:p>
                      <a:pPr algn="ctr" fontAlgn="b"/>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0.048***</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tc>
                  <a:txBody>
                    <a:bodyPr/>
                    <a:lstStyle/>
                    <a:p>
                      <a:pPr algn="ctr" fontAlgn="b"/>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327429185"/>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(non-EU)</a:t>
                      </a:r>
                    </a:p>
                  </a:txBody>
                  <a:tcPr marL="171450" marR="9525" marT="9525" marB="0" anchor="b">
                    <a:lnL>
                      <a:noFill/>
                    </a:lnL>
                    <a:lnR>
                      <a:noFill/>
                    </a:lnR>
                    <a:lnT>
                      <a:noFill/>
                    </a:lnT>
                    <a:lnB>
                      <a:noFill/>
                    </a:lnB>
                  </a:tcPr>
                </a:tc>
                <a:tc>
                  <a:txBody>
                    <a:bodyPr/>
                    <a:lstStyle/>
                    <a:p>
                      <a:pPr algn="ctr" fontAlgn="ctr"/>
                      <a:endParaRPr lang="en-CA"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0.048***</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672939424"/>
                  </a:ext>
                </a:extLst>
              </a:tr>
              <a:tr h="17145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Developing countries</a:t>
                      </a:r>
                    </a:p>
                  </a:txBody>
                  <a:tcPr marL="85725" marR="9525" marT="9525" marB="0" anchor="ctr">
                    <a:lnL>
                      <a:noFill/>
                    </a:lnL>
                    <a:lnR>
                      <a:noFill/>
                    </a:lnR>
                    <a:lnT>
                      <a:noFill/>
                    </a:lnT>
                    <a:lnB>
                      <a:noFill/>
                    </a:lnB>
                  </a:tcPr>
                </a:tc>
                <a:tc>
                  <a:txBody>
                    <a:bodyPr/>
                    <a:lstStyle/>
                    <a:p>
                      <a:pPr algn="ctr" fontAlgn="b"/>
                      <a:r>
                        <a:rPr lang="en-GB" sz="1200" b="1" i="0" u="none" strike="noStrike" dirty="0">
                          <a:solidFill>
                            <a:srgbClr val="FF0000"/>
                          </a:solidFill>
                          <a:effectLst/>
                          <a:latin typeface="Times New Roman" panose="02020603050405020304" pitchFamily="18" charset="0"/>
                          <a:cs typeface="Times New Roman" panose="02020603050405020304" pitchFamily="18" charset="0"/>
                        </a:rPr>
                        <a:t>0.040***</a:t>
                      </a:r>
                    </a:p>
                  </a:txBody>
                  <a:tcPr marL="9525" marR="9525" marT="9525" marB="0" anchor="b">
                    <a:lnL>
                      <a:noFill/>
                    </a:lnL>
                    <a:lnR>
                      <a:noFill/>
                    </a:lnR>
                    <a:lnT>
                      <a:noFill/>
                    </a:lnT>
                    <a:lnB>
                      <a:noFill/>
                    </a:lnB>
                  </a:tcPr>
                </a:tc>
                <a:tc>
                  <a:txBody>
                    <a:bodyPr/>
                    <a:lstStyle/>
                    <a:p>
                      <a:pPr algn="ctr" fontAlgn="b"/>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171438511"/>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Asia</a:t>
                      </a:r>
                    </a:p>
                  </a:txBody>
                  <a:tcPr marL="171450" marR="9525" marT="9525" marB="0" anchor="b">
                    <a:lnL>
                      <a:noFill/>
                    </a:lnL>
                    <a:lnR>
                      <a:noFill/>
                    </a:lnR>
                    <a:lnT>
                      <a:noFill/>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a:solidFill>
                            <a:srgbClr val="FF0000"/>
                          </a:solidFill>
                          <a:effectLst/>
                          <a:latin typeface="Times New Roman" panose="02020603050405020304" pitchFamily="18" charset="0"/>
                          <a:cs typeface="Times New Roman" panose="02020603050405020304" pitchFamily="18" charset="0"/>
                        </a:rPr>
                        <a:t>0.068***</a:t>
                      </a:r>
                    </a:p>
                  </a:txBody>
                  <a:tcPr marL="9525" marR="9525" marT="9525" marB="0" anchor="b">
                    <a:lnL>
                      <a:noFill/>
                    </a:lnL>
                    <a:lnR>
                      <a:noFill/>
                    </a:lnR>
                    <a:lnT>
                      <a:noFill/>
                    </a:lnT>
                    <a:lnB>
                      <a:noFill/>
                    </a:lnB>
                  </a:tcPr>
                </a:tc>
                <a:extLst>
                  <a:ext uri="{0D108BD9-81ED-4DB2-BD59-A6C34878D82A}">
                    <a16:rowId xmlns:a16="http://schemas.microsoft.com/office/drawing/2014/main" val="3622098442"/>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America</a:t>
                      </a:r>
                    </a:p>
                  </a:txBody>
                  <a:tcPr marL="171450" marR="9525" marT="9525" marB="0" anchor="b">
                    <a:lnL>
                      <a:noFill/>
                    </a:lnL>
                    <a:lnR>
                      <a:noFill/>
                    </a:lnR>
                    <a:lnT>
                      <a:noFill/>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0.049***</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90403607"/>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a:t>
                      </a:r>
                    </a:p>
                  </a:txBody>
                  <a:tcPr marL="171450" marR="9525" marT="9525" marB="0" anchor="b">
                    <a:lnL>
                      <a:noFill/>
                    </a:lnL>
                    <a:lnR>
                      <a:noFill/>
                    </a:lnR>
                    <a:lnT>
                      <a:noFill/>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a:solidFill>
                            <a:srgbClr val="FF0000"/>
                          </a:solidFill>
                          <a:effectLst/>
                          <a:latin typeface="Times New Roman" panose="02020603050405020304" pitchFamily="18" charset="0"/>
                          <a:cs typeface="Times New Roman" panose="02020603050405020304" pitchFamily="18" charset="0"/>
                        </a:rPr>
                        <a:t>0.055***</a:t>
                      </a:r>
                    </a:p>
                  </a:txBody>
                  <a:tcPr marL="9525" marR="9525" marT="9525" marB="0" anchor="b">
                    <a:lnL>
                      <a:noFill/>
                    </a:lnL>
                    <a:lnR>
                      <a:noFill/>
                    </a:lnR>
                    <a:lnT>
                      <a:noFill/>
                    </a:lnT>
                    <a:lnB>
                      <a:noFill/>
                    </a:lnB>
                  </a:tcPr>
                </a:tc>
                <a:extLst>
                  <a:ext uri="{0D108BD9-81ED-4DB2-BD59-A6C34878D82A}">
                    <a16:rowId xmlns:a16="http://schemas.microsoft.com/office/drawing/2014/main" val="3503090092"/>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a:t>
                      </a:r>
                    </a:p>
                  </a:txBody>
                  <a:tcPr marL="171450" marR="9525" marT="9525" marB="0" anchor="b">
                    <a:lnL>
                      <a:noFill/>
                    </a:lnL>
                    <a:lnR>
                      <a:noFill/>
                    </a:lnR>
                    <a:lnT>
                      <a:noFill/>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0.018***</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083779429"/>
                  </a:ext>
                </a:extLst>
              </a:tr>
              <a:tr h="171450">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a:t>
                      </a:r>
                    </a:p>
                  </a:txBody>
                  <a:tcPr marL="171450" marR="9525" marT="9525" marB="0" anchor="b">
                    <a:lnL>
                      <a:noFill/>
                    </a:lnL>
                    <a:lnR>
                      <a:noFill/>
                    </a:lnR>
                    <a:lnT>
                      <a:noFill/>
                    </a:lnT>
                    <a:lnB>
                      <a:noFill/>
                    </a:lnB>
                  </a:tcPr>
                </a:tc>
                <a:tc>
                  <a:txBody>
                    <a:bodyPr/>
                    <a:lstStyle/>
                    <a:p>
                      <a:pPr algn="ctr"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b"/>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0.021***</a:t>
                      </a:r>
                    </a:p>
                  </a:txBody>
                  <a:tcPr marL="9525" marR="9525" marT="9525" marB="0" anchor="b">
                    <a:lnL>
                      <a:noFill/>
                    </a:lnL>
                    <a:lnR>
                      <a:noFill/>
                    </a:lnR>
                    <a:lnT>
                      <a:noFill/>
                    </a:lnT>
                    <a:lnB>
                      <a:noFill/>
                    </a:lnB>
                  </a:tcPr>
                </a:tc>
                <a:extLst>
                  <a:ext uri="{0D108BD9-81ED-4DB2-BD59-A6C34878D82A}">
                    <a16:rowId xmlns:a16="http://schemas.microsoft.com/office/drawing/2014/main" val="919303290"/>
                  </a:ext>
                </a:extLst>
              </a:tr>
              <a:tr h="17145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Control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variables</a:t>
                      </a:r>
                      <a:r>
                        <a:rPr lang="en-GB"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857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ctr">
                    <a:lnL>
                      <a:noFill/>
                    </a:lnL>
                    <a:lnR>
                      <a:noFill/>
                    </a:lnR>
                    <a:lnT>
                      <a:noFill/>
                    </a:lnT>
                    <a:lnB>
                      <a:noFill/>
                    </a:lnB>
                  </a:tcPr>
                </a:tc>
                <a:tc>
                  <a:txBody>
                    <a:bodyPr/>
                    <a:lstStyle/>
                    <a:p>
                      <a:pPr algn="ctr"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b">
                    <a:lnL>
                      <a:noFill/>
                    </a:lnL>
                    <a:lnR>
                      <a:noFill/>
                    </a:lnR>
                    <a:lnT>
                      <a:noFill/>
                    </a:lnT>
                    <a:lnB>
                      <a:noFill/>
                    </a:lnB>
                  </a:tcPr>
                </a:tc>
                <a:extLst>
                  <a:ext uri="{0D108BD9-81ED-4DB2-BD59-A6C34878D82A}">
                    <a16:rowId xmlns:a16="http://schemas.microsoft.com/office/drawing/2014/main" val="4031377354"/>
                  </a:ext>
                </a:extLst>
              </a:tr>
              <a:tr h="18097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Observations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1,235,399</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1,235,399</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9154894"/>
                  </a:ext>
                </a:extLst>
              </a:tr>
              <a:tr h="171450">
                <a:tc gridSpan="3">
                  <a:txBody>
                    <a:bodyPr/>
                    <a:lstStyle/>
                    <a:p>
                      <a:pPr algn="just" fontAlgn="b"/>
                      <a:r>
                        <a:rPr lang="en-CA" sz="10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Notes: </a:t>
                      </a:r>
                      <a:r>
                        <a:rPr lang="en-CA" sz="10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 </a:t>
                      </a:r>
                      <a:r>
                        <a:rPr lang="en-CA" sz="10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Regressions include covariates for gender, education, tenure, part-time, type of employment contract, region where the establishment is located, size of the establishment, ownership, level of collective agreement, year dummies. Standard errors in parentheses.</a:t>
                      </a:r>
                      <a:r>
                        <a:rPr lang="en-GB" sz="10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p&lt;0.01, ** p&lt;0.05, * p&lt;0.1</a:t>
                      </a:r>
                      <a:endParaRPr lang="en-GB" sz="10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pPr algn="l" fontAlgn="b"/>
                      <a:endParaRPr lang="en-CA" sz="14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74970434"/>
                  </a:ext>
                </a:extLst>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3762147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CA" dirty="0">
                <a:solidFill>
                  <a:srgbClr val="5F5F5F"/>
                </a:solidFill>
                <a:latin typeface="Times New Roman" panose="02020603050405020304" pitchFamily="18" charset="0"/>
                <a:cs typeface="Times New Roman" panose="02020603050405020304" pitchFamily="18" charset="0"/>
              </a:rPr>
              <a:t>The role of education</a:t>
            </a:r>
            <a:endParaRPr lang="fr-FR"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p:txBody>
          <a:bodyPr/>
          <a:lstStyle/>
          <a:p>
            <a:pPr marL="120650" lvl="0" indent="0" algn="just" fontAlgn="auto">
              <a:lnSpc>
                <a:spcPct val="90000"/>
              </a:lnSpc>
              <a:spcBef>
                <a:spcPts val="1000"/>
              </a:spcBef>
              <a:spcAft>
                <a:spcPts val="0"/>
              </a:spcAft>
              <a:buClr>
                <a:srgbClr val="FF9900"/>
              </a:buClr>
              <a:buNone/>
            </a:pPr>
            <a:r>
              <a:rPr lang="en-GB" sz="1400" kern="1200" dirty="0">
                <a:solidFill>
                  <a:prstClr val="black">
                    <a:lumMod val="75000"/>
                    <a:lumOff val="25000"/>
                  </a:prstClr>
                </a:solidFill>
                <a:latin typeface="Times New Roman" panose="02020603050405020304" pitchFamily="18" charset="0"/>
                <a:cs typeface="Times New Roman" panose="02020603050405020304" pitchFamily="18" charset="0"/>
              </a:rPr>
              <a:t>Table 2: </a:t>
            </a:r>
            <a:r>
              <a:rPr lang="en-CA" sz="1400" kern="1200" dirty="0">
                <a:solidFill>
                  <a:prstClr val="black">
                    <a:lumMod val="75000"/>
                    <a:lumOff val="25000"/>
                  </a:prstClr>
                </a:solidFill>
                <a:latin typeface="Times New Roman" panose="02020603050405020304" pitchFamily="18" charset="0"/>
                <a:cs typeface="Times New Roman" panose="02020603050405020304" pitchFamily="18" charset="0"/>
              </a:rPr>
              <a:t>Immigrants’ probability to be over-educated (marginal effects from ordered probit regressions)</a:t>
            </a:r>
            <a:endParaRPr lang="fr-FR" dirty="0"/>
          </a:p>
          <a:p>
            <a:pPr marL="0" indent="0">
              <a:buNone/>
            </a:pPr>
            <a:endParaRPr lang="fr-FR" dirty="0"/>
          </a:p>
        </p:txBody>
      </p:sp>
      <p:sp>
        <p:nvSpPr>
          <p:cNvPr id="8196" name="Espace réservé du pied de page 3"/>
          <p:cNvSpPr>
            <a:spLocks noGrp="1"/>
          </p:cNvSpPr>
          <p:nvPr>
            <p:ph type="ftr" sz="quarter" idx="10"/>
          </p:nvPr>
        </p:nvSpPr>
        <p:spPr>
          <a:xfrm>
            <a:off x="444499" y="6448425"/>
            <a:ext cx="6355693" cy="309563"/>
          </a:xfrm>
          <a:noFill/>
        </p:spPr>
        <p:txBody>
          <a:bodyPr/>
          <a:lstStyle/>
          <a:p>
            <a:r>
              <a:rPr lang="en-CA" smtClean="0"/>
              <a:t>The Heterogeneous Effects of Workers’ Countries of Birth on Over-education</a:t>
            </a:r>
            <a:endParaRPr lang="en-US" dirty="0"/>
          </a:p>
        </p:txBody>
      </p:sp>
      <p:graphicFrame>
        <p:nvGraphicFramePr>
          <p:cNvPr id="2" name="Tableau 1"/>
          <p:cNvGraphicFramePr>
            <a:graphicFrameLocks noGrp="1"/>
          </p:cNvGraphicFramePr>
          <p:nvPr>
            <p:extLst>
              <p:ext uri="{D42A27DB-BD31-4B8C-83A1-F6EECF244321}">
                <p14:modId xmlns:p14="http://schemas.microsoft.com/office/powerpoint/2010/main" val="3915580996"/>
              </p:ext>
            </p:extLst>
          </p:nvPr>
        </p:nvGraphicFramePr>
        <p:xfrm>
          <a:off x="1655338" y="1336993"/>
          <a:ext cx="5798400" cy="4312920"/>
        </p:xfrm>
        <a:graphic>
          <a:graphicData uri="http://schemas.openxmlformats.org/drawingml/2006/table">
            <a:tbl>
              <a:tblPr/>
              <a:tblGrid>
                <a:gridCol w="2918400">
                  <a:extLst>
                    <a:ext uri="{9D8B030D-6E8A-4147-A177-3AD203B41FA5}">
                      <a16:colId xmlns:a16="http://schemas.microsoft.com/office/drawing/2014/main" val="1126685310"/>
                    </a:ext>
                  </a:extLst>
                </a:gridCol>
                <a:gridCol w="1440000">
                  <a:extLst>
                    <a:ext uri="{9D8B030D-6E8A-4147-A177-3AD203B41FA5}">
                      <a16:colId xmlns:a16="http://schemas.microsoft.com/office/drawing/2014/main" val="1984292741"/>
                    </a:ext>
                  </a:extLst>
                </a:gridCol>
                <a:gridCol w="1440000">
                  <a:extLst>
                    <a:ext uri="{9D8B030D-6E8A-4147-A177-3AD203B41FA5}">
                      <a16:colId xmlns:a16="http://schemas.microsoft.com/office/drawing/2014/main" val="4154566"/>
                    </a:ext>
                  </a:extLst>
                </a:gridCol>
              </a:tblGrid>
              <a:tr h="428625">
                <a:tc rowSpan="2">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Tertiary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educated</a:t>
                      </a:r>
                      <a:r>
                        <a:rPr lang="en-GB" sz="1200" b="0" i="0" u="none" strike="noStrike" baseline="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workers</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At most lower </a:t>
                      </a: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secondary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education</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49922412"/>
                  </a:ext>
                </a:extLst>
              </a:tr>
              <a:tr h="171450">
                <a:tc vMerge="1">
                  <a:txBody>
                    <a:bodyPr/>
                    <a:lstStyle/>
                    <a:p>
                      <a:endParaRPr lang="en-GB"/>
                    </a:p>
                  </a:txBody>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a:t>
                      </a:r>
                    </a:p>
                  </a:txBody>
                  <a:tcPr marL="9525" marR="9525" marT="9525"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4318"/>
                  </a:ext>
                </a:extLst>
              </a:tr>
              <a:tr h="19050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Workers born in:</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56721369"/>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Belgium</a:t>
                      </a:r>
                    </a:p>
                  </a:txBody>
                  <a:tcPr marL="857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589445090"/>
                  </a:ext>
                </a:extLst>
              </a:tr>
              <a:tr h="19050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Developed countries</a:t>
                      </a:r>
                    </a:p>
                  </a:txBody>
                  <a:tcPr marL="857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062483115"/>
                  </a:ext>
                </a:extLst>
              </a:tr>
              <a:tr h="161925">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North America and South </a:t>
                      </a: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Pacific</a:t>
                      </a:r>
                      <a:r>
                        <a:rPr lang="en-CA"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0.003</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t>
                      </a: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0.009***</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71951349"/>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(EU-13)</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0.075***</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0.002**</a:t>
                      </a:r>
                    </a:p>
                  </a:txBody>
                  <a:tcPr marL="9525" marR="9525" marT="9525" marB="0" anchor="ctr">
                    <a:lnL>
                      <a:noFill/>
                    </a:lnL>
                    <a:lnR>
                      <a:noFill/>
                    </a:lnR>
                    <a:lnT>
                      <a:noFill/>
                    </a:lnT>
                    <a:lnB>
                      <a:noFill/>
                    </a:lnB>
                  </a:tcPr>
                </a:tc>
                <a:extLst>
                  <a:ext uri="{0D108BD9-81ED-4DB2-BD59-A6C34878D82A}">
                    <a16:rowId xmlns:a16="http://schemas.microsoft.com/office/drawing/2014/main" val="460334964"/>
                  </a:ext>
                </a:extLst>
              </a:tr>
              <a:tr h="161925">
                <a:tc>
                  <a:txBody>
                    <a:bodyPr/>
                    <a:lstStyle/>
                    <a:p>
                      <a:pPr algn="l"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Japan</a:t>
                      </a:r>
                      <a:r>
                        <a:rPr lang="en-GB"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0.028</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0.017**</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969747373"/>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Western Europe</a:t>
                      </a:r>
                    </a:p>
                  </a:txBody>
                  <a:tcPr marL="171450"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0.006</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0.003***</a:t>
                      </a:r>
                    </a:p>
                  </a:txBody>
                  <a:tcPr marL="9525" marR="9525" marT="9525" marB="0" anchor="ctr">
                    <a:lnL>
                      <a:noFill/>
                    </a:lnL>
                    <a:lnR>
                      <a:noFill/>
                    </a:lnR>
                    <a:lnT>
                      <a:noFill/>
                    </a:lnT>
                    <a:lnB>
                      <a:noFill/>
                    </a:lnB>
                  </a:tcPr>
                </a:tc>
                <a:extLst>
                  <a:ext uri="{0D108BD9-81ED-4DB2-BD59-A6C34878D82A}">
                    <a16:rowId xmlns:a16="http://schemas.microsoft.com/office/drawing/2014/main" val="1010826870"/>
                  </a:ext>
                </a:extLst>
              </a:tr>
              <a:tr h="19050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Countries in transition</a:t>
                      </a:r>
                    </a:p>
                  </a:txBody>
                  <a:tcPr marL="857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18159297"/>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(non-EU)</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0.118***</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0.003***</a:t>
                      </a:r>
                    </a:p>
                  </a:txBody>
                  <a:tcPr marL="9525" marR="9525" marT="9525" marB="0" anchor="ctr">
                    <a:lnL>
                      <a:noFill/>
                    </a:lnL>
                    <a:lnR>
                      <a:noFill/>
                    </a:lnR>
                    <a:lnT>
                      <a:noFill/>
                    </a:lnT>
                    <a:lnB>
                      <a:noFill/>
                    </a:lnB>
                  </a:tcPr>
                </a:tc>
                <a:extLst>
                  <a:ext uri="{0D108BD9-81ED-4DB2-BD59-A6C34878D82A}">
                    <a16:rowId xmlns:a16="http://schemas.microsoft.com/office/drawing/2014/main" val="3616753953"/>
                  </a:ext>
                </a:extLst>
              </a:tr>
              <a:tr h="190500">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Developing countries</a:t>
                      </a:r>
                    </a:p>
                  </a:txBody>
                  <a:tcPr marL="857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38562334"/>
                  </a:ext>
                </a:extLst>
              </a:tr>
              <a:tr h="161925">
                <a:tc>
                  <a:txBody>
                    <a:bodyPr/>
                    <a:lstStyle/>
                    <a:p>
                      <a:pPr algn="l"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Asia</a:t>
                      </a:r>
                      <a:r>
                        <a:rPr lang="en-GB"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0.040**</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0.009***</a:t>
                      </a:r>
                    </a:p>
                  </a:txBody>
                  <a:tcPr marL="9525" marR="9525" marT="9525" marB="0" anchor="ctr">
                    <a:lnL>
                      <a:noFill/>
                    </a:lnL>
                    <a:lnR>
                      <a:noFill/>
                    </a:lnR>
                    <a:lnT>
                      <a:noFill/>
                    </a:lnT>
                    <a:lnB>
                      <a:noFill/>
                    </a:lnB>
                  </a:tcPr>
                </a:tc>
                <a:extLst>
                  <a:ext uri="{0D108BD9-81ED-4DB2-BD59-A6C34878D82A}">
                    <a16:rowId xmlns:a16="http://schemas.microsoft.com/office/drawing/2014/main" val="841380895"/>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America</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0.069***</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0.005***</a:t>
                      </a:r>
                    </a:p>
                  </a:txBody>
                  <a:tcPr marL="9525" marR="9525" marT="9525" marB="0" anchor="ctr">
                    <a:lnL>
                      <a:noFill/>
                    </a:lnL>
                    <a:lnR>
                      <a:noFill/>
                    </a:lnR>
                    <a:lnT>
                      <a:noFill/>
                    </a:lnT>
                    <a:lnB>
                      <a:noFill/>
                    </a:lnB>
                  </a:tcPr>
                </a:tc>
                <a:extLst>
                  <a:ext uri="{0D108BD9-81ED-4DB2-BD59-A6C34878D82A}">
                    <a16:rowId xmlns:a16="http://schemas.microsoft.com/office/drawing/2014/main" val="697012528"/>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0.153***</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0.003***</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45831836"/>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0.056***</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-0.001</a:t>
                      </a:r>
                    </a:p>
                  </a:txBody>
                  <a:tcPr marL="9525" marR="9525" marT="9525" marB="0" anchor="ctr">
                    <a:lnL>
                      <a:noFill/>
                    </a:lnL>
                    <a:lnR>
                      <a:noFill/>
                    </a:lnR>
                    <a:lnT>
                      <a:noFill/>
                    </a:lnT>
                    <a:lnB>
                      <a:noFill/>
                    </a:lnB>
                  </a:tcPr>
                </a:tc>
                <a:extLst>
                  <a:ext uri="{0D108BD9-81ED-4DB2-BD59-A6C34878D82A}">
                    <a16:rowId xmlns:a16="http://schemas.microsoft.com/office/drawing/2014/main" val="3808259788"/>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0.045***</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0.005***</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76876002"/>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Control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variables</a:t>
                      </a:r>
                      <a:r>
                        <a:rPr lang="en-GB"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b</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ctr">
                    <a:lnL>
                      <a:noFill/>
                    </a:lnL>
                    <a:lnR>
                      <a:noFill/>
                    </a:lnR>
                    <a:lnT>
                      <a:noFill/>
                    </a:lnT>
                    <a:lnB>
                      <a:noFill/>
                    </a:lnB>
                  </a:tcPr>
                </a:tc>
                <a:extLst>
                  <a:ext uri="{0D108BD9-81ED-4DB2-BD59-A6C34878D82A}">
                    <a16:rowId xmlns:a16="http://schemas.microsoft.com/office/drawing/2014/main" val="3845200729"/>
                  </a:ext>
                </a:extLst>
              </a:tr>
              <a:tr h="17145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Observations</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335,826</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395,870</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1789117"/>
                  </a:ext>
                </a:extLst>
              </a:tr>
              <a:tr h="171450">
                <a:tc gridSpan="3">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Notes: </a:t>
                      </a:r>
                      <a:r>
                        <a:rPr lang="en-CA"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These estimates are not </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significantly different. </a:t>
                      </a:r>
                      <a:r>
                        <a:rPr lang="en-GB"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b</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Regressions include covariates for gender, tenure, part-time, type of employment contract, region where the establishment is located, size of the establishment, ownership, level of collective agreement, year dummies. Standard errors in parentheses.</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 p&lt;0.01, ** p&lt;0.05, * p&lt;0.1</a:t>
                      </a:r>
                      <a:endParaRPr lang="en-GB"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ct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ctr" fontAlgn="ct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36606"/>
                  </a:ext>
                </a:extLst>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2359013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smtClean="0">
                <a:solidFill>
                  <a:srgbClr val="5F5F5F"/>
                </a:solidFill>
                <a:latin typeface="Times New Roman" panose="02020603050405020304" pitchFamily="18" charset="0"/>
                <a:cs typeface="Times New Roman" panose="02020603050405020304" pitchFamily="18" charset="0"/>
              </a:rPr>
              <a:t>The role of gender</a:t>
            </a:r>
            <a:endParaRPr lang="en-US"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p:txBody>
          <a:bodyPr/>
          <a:lstStyle/>
          <a:p>
            <a:pPr marL="120650" lvl="0" indent="0" algn="just" fontAlgn="auto">
              <a:lnSpc>
                <a:spcPct val="90000"/>
              </a:lnSpc>
              <a:spcBef>
                <a:spcPts val="1000"/>
              </a:spcBef>
              <a:spcAft>
                <a:spcPts val="0"/>
              </a:spcAft>
              <a:buClr>
                <a:srgbClr val="FF9900"/>
              </a:buClr>
              <a:buNone/>
            </a:pPr>
            <a:r>
              <a:rPr lang="en-GB" sz="1400" kern="1200" dirty="0">
                <a:solidFill>
                  <a:prstClr val="black">
                    <a:lumMod val="75000"/>
                    <a:lumOff val="25000"/>
                  </a:prstClr>
                </a:solidFill>
                <a:latin typeface="Times New Roman" panose="02020603050405020304" pitchFamily="18" charset="0"/>
                <a:cs typeface="Times New Roman" panose="02020603050405020304" pitchFamily="18" charset="0"/>
              </a:rPr>
              <a:t>Table 3: </a:t>
            </a:r>
            <a:r>
              <a:rPr lang="en-CA" sz="1400" kern="1200" dirty="0">
                <a:solidFill>
                  <a:prstClr val="black">
                    <a:lumMod val="75000"/>
                    <a:lumOff val="25000"/>
                  </a:prstClr>
                </a:solidFill>
                <a:latin typeface="Times New Roman" panose="02020603050405020304" pitchFamily="18" charset="0"/>
                <a:cs typeface="Times New Roman" panose="02020603050405020304" pitchFamily="18" charset="0"/>
              </a:rPr>
              <a:t>Immigrants’ probability to be over-educated (marginal effects from ordered probit regressions)</a:t>
            </a:r>
            <a:endParaRPr lang="fr-FR" dirty="0"/>
          </a:p>
        </p:txBody>
      </p:sp>
      <p:sp>
        <p:nvSpPr>
          <p:cNvPr id="8196" name="Espace réservé du pied de page 3"/>
          <p:cNvSpPr>
            <a:spLocks noGrp="1"/>
          </p:cNvSpPr>
          <p:nvPr>
            <p:ph type="ftr" sz="quarter" idx="10"/>
          </p:nvPr>
        </p:nvSpPr>
        <p:spPr>
          <a:xfrm>
            <a:off x="444499" y="6448425"/>
            <a:ext cx="5998341" cy="309563"/>
          </a:xfrm>
          <a:noFill/>
        </p:spPr>
        <p:txBody>
          <a:bodyPr/>
          <a:lstStyle/>
          <a:p>
            <a:r>
              <a:rPr lang="en-CA" smtClean="0"/>
              <a:t>The Heterogeneous Effects of Workers’ Countries of Birth on Over-education</a:t>
            </a:r>
            <a:endParaRPr lang="en-US" dirty="0"/>
          </a:p>
        </p:txBody>
      </p:sp>
      <p:graphicFrame>
        <p:nvGraphicFramePr>
          <p:cNvPr id="2" name="Tableau 1"/>
          <p:cNvGraphicFramePr>
            <a:graphicFrameLocks noGrp="1"/>
          </p:cNvGraphicFramePr>
          <p:nvPr>
            <p:extLst>
              <p:ext uri="{D42A27DB-BD31-4B8C-83A1-F6EECF244321}">
                <p14:modId xmlns:p14="http://schemas.microsoft.com/office/powerpoint/2010/main" val="2088363565"/>
              </p:ext>
            </p:extLst>
          </p:nvPr>
        </p:nvGraphicFramePr>
        <p:xfrm>
          <a:off x="1674538" y="1347417"/>
          <a:ext cx="5760000" cy="4076700"/>
        </p:xfrm>
        <a:graphic>
          <a:graphicData uri="http://schemas.openxmlformats.org/drawingml/2006/table">
            <a:tbl>
              <a:tblPr/>
              <a:tblGrid>
                <a:gridCol w="2880000">
                  <a:extLst>
                    <a:ext uri="{9D8B030D-6E8A-4147-A177-3AD203B41FA5}">
                      <a16:colId xmlns:a16="http://schemas.microsoft.com/office/drawing/2014/main" val="2687099782"/>
                    </a:ext>
                  </a:extLst>
                </a:gridCol>
                <a:gridCol w="1440000">
                  <a:extLst>
                    <a:ext uri="{9D8B030D-6E8A-4147-A177-3AD203B41FA5}">
                      <a16:colId xmlns:a16="http://schemas.microsoft.com/office/drawing/2014/main" val="618527606"/>
                    </a:ext>
                  </a:extLst>
                </a:gridCol>
                <a:gridCol w="1440000">
                  <a:extLst>
                    <a:ext uri="{9D8B030D-6E8A-4147-A177-3AD203B41FA5}">
                      <a16:colId xmlns:a16="http://schemas.microsoft.com/office/drawing/2014/main" val="951856252"/>
                    </a:ext>
                  </a:extLst>
                </a:gridCol>
              </a:tblGrid>
              <a:tr h="161925">
                <a:tc rowSpan="2">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Women</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Men</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02061457"/>
                  </a:ext>
                </a:extLst>
              </a:tr>
              <a:tr h="171450">
                <a:tc vMerge="1">
                  <a:txBody>
                    <a:bodyPr/>
                    <a:lstStyle/>
                    <a:p>
                      <a:endParaRPr lang="en-GB"/>
                    </a:p>
                  </a:txBody>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3685487"/>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Workers born in:</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6827811"/>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Belgium</a:t>
                      </a:r>
                    </a:p>
                  </a:txBody>
                  <a:tcPr marL="857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 </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8625951"/>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Developed countries</a:t>
                      </a:r>
                    </a:p>
                  </a:txBody>
                  <a:tcPr marL="857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423439475"/>
                  </a:ext>
                </a:extLst>
              </a:tr>
              <a:tr h="161925">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North America and South </a:t>
                      </a: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Pacific</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0.009</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0.004</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704394432"/>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(EU-13)</a:t>
                      </a:r>
                    </a:p>
                  </a:txBody>
                  <a:tcPr marL="171450"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0.050***</a:t>
                      </a: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0.025***</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68356858"/>
                  </a:ext>
                </a:extLst>
              </a:tr>
              <a:tr h="161925">
                <a:tc>
                  <a:txBody>
                    <a:bodyPr/>
                    <a:lstStyle/>
                    <a:p>
                      <a:pPr algn="l"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Japan</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0.041</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0.007</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555748016"/>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Western Europe</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0.026***</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0.014***</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39058435"/>
                  </a:ext>
                </a:extLst>
              </a:tr>
              <a:tr h="161925">
                <a:tc gridSpan="2">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Countries in transition</a:t>
                      </a:r>
                    </a:p>
                  </a:txBody>
                  <a:tcPr marL="85725" marR="9525" marT="9525" marB="0" anchor="ctr">
                    <a:lnL>
                      <a:noFill/>
                    </a:lnL>
                    <a:lnR>
                      <a:noFill/>
                    </a:lnR>
                    <a:lnT>
                      <a:noFill/>
                    </a:lnT>
                    <a:lnB>
                      <a:noFill/>
                    </a:lnB>
                  </a:tcPr>
                </a:tc>
                <a:tc hMerge="1">
                  <a:txBody>
                    <a:bodyPr/>
                    <a:lstStyle/>
                    <a:p>
                      <a:endParaRPr lang="en-GB"/>
                    </a:p>
                  </a:txBody>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292596414"/>
                  </a:ext>
                </a:extLst>
              </a:tr>
              <a:tr h="161925">
                <a:tc>
                  <a:txBody>
                    <a:bodyPr/>
                    <a:lstStyle/>
                    <a:p>
                      <a:pPr algn="l" fontAlgn="b"/>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non-EU)</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0.061***</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0.037***</a:t>
                      </a:r>
                    </a:p>
                  </a:txBody>
                  <a:tcPr marL="9525" marR="9525" marT="9525" marB="0" anchor="ctr">
                    <a:lnL>
                      <a:noFill/>
                    </a:lnL>
                    <a:lnR>
                      <a:noFill/>
                    </a:lnR>
                    <a:lnT>
                      <a:noFill/>
                    </a:lnT>
                    <a:lnB>
                      <a:noFill/>
                    </a:lnB>
                  </a:tcPr>
                </a:tc>
                <a:extLst>
                  <a:ext uri="{0D108BD9-81ED-4DB2-BD59-A6C34878D82A}">
                    <a16:rowId xmlns:a16="http://schemas.microsoft.com/office/drawing/2014/main" val="1221694695"/>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Developing countries</a:t>
                      </a:r>
                    </a:p>
                  </a:txBody>
                  <a:tcPr marL="857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535089031"/>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Asia</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0.083***</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0.059***</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252864651"/>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America</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0.063***</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0.041***</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1574071"/>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0.088***</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0.046***</a:t>
                      </a:r>
                    </a:p>
                  </a:txBody>
                  <a:tcPr marL="9525" marR="9525" marT="9525" marB="0" anchor="ctr">
                    <a:lnL>
                      <a:noFill/>
                    </a:lnL>
                    <a:lnR>
                      <a:noFill/>
                    </a:lnR>
                    <a:lnT>
                      <a:noFill/>
                    </a:lnT>
                    <a:lnB>
                      <a:noFill/>
                    </a:lnB>
                  </a:tcPr>
                </a:tc>
                <a:extLst>
                  <a:ext uri="{0D108BD9-81ED-4DB2-BD59-A6C34878D82A}">
                    <a16:rowId xmlns:a16="http://schemas.microsoft.com/office/drawing/2014/main" val="246086219"/>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a:t>
                      </a: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0.052***</a:t>
                      </a:r>
                      <a:endParaRPr lang="en-GB"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0.007**</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4480687"/>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a:t>
                      </a:r>
                    </a:p>
                  </a:txBody>
                  <a:tcPr marL="171450" marR="9525" marT="9525" marB="0" anchor="ctr">
                    <a:lnL>
                      <a:noFill/>
                    </a:lnL>
                    <a:lnR>
                      <a:noFill/>
                    </a:lnR>
                    <a:lnT>
                      <a:noFill/>
                    </a:lnT>
                    <a:lnB>
                      <a:noFill/>
                    </a:lnB>
                  </a:tcPr>
                </a:tc>
                <a:tc>
                  <a:txBody>
                    <a:bodyPr/>
                    <a:lstStyle/>
                    <a:p>
                      <a:pPr algn="ctr"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0.034***</a:t>
                      </a: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0.017***</a:t>
                      </a:r>
                      <a:endPar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62292070"/>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Control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variables</a:t>
                      </a:r>
                      <a:r>
                        <a:rPr lang="en-CA"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b</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9525" marR="9525" marT="9525" marB="0" anchor="ctr">
                    <a:lnL>
                      <a:noFill/>
                    </a:lnL>
                    <a:lnR>
                      <a:noFill/>
                    </a:lnR>
                    <a:lnT>
                      <a:noFill/>
                    </a:lnT>
                    <a:lnB>
                      <a:noFill/>
                    </a:lnB>
                  </a:tcPr>
                </a:tc>
                <a:extLst>
                  <a:ext uri="{0D108BD9-81ED-4DB2-BD59-A6C34878D82A}">
                    <a16:rowId xmlns:a16="http://schemas.microsoft.com/office/drawing/2014/main" val="623186830"/>
                  </a:ext>
                </a:extLst>
              </a:tr>
              <a:tr h="17145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Observations</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396,280</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839,119</a:t>
                      </a:r>
                      <a:endPar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712667"/>
                  </a:ext>
                </a:extLst>
              </a:tr>
              <a:tr h="171450">
                <a:tc gridSpan="3">
                  <a:txBody>
                    <a:bodyPr/>
                    <a:lstStyle/>
                    <a:p>
                      <a:pPr algn="just" fontAlgn="b"/>
                      <a:r>
                        <a:rPr lang="en-CA" sz="90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Note: </a:t>
                      </a:r>
                      <a:r>
                        <a:rPr lang="en-CA"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These estimates are not </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significantly different. </a:t>
                      </a:r>
                      <a:r>
                        <a:rPr lang="en-GB"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b</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Regressions include covariates for education, tenure, part-time, type of employment contract, region where the establishment is located, size of the establishment, ownership, level of collective agreement, year dummies. Standard errors in parentheses.</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 p&lt;0.01, ** p&lt;0.05, * p&lt;0.1</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tc hMerge="1">
                  <a:txBody>
                    <a:bodyPr/>
                    <a:lstStyle/>
                    <a:p>
                      <a:pPr algn="l"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39429963"/>
                  </a:ext>
                </a:extLst>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2855171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smtClean="0">
                <a:solidFill>
                  <a:srgbClr val="5F5F5F"/>
                </a:solidFill>
                <a:latin typeface="Times New Roman" panose="02020603050405020304" pitchFamily="18" charset="0"/>
                <a:cs typeface="Times New Roman" panose="02020603050405020304" pitchFamily="18" charset="0"/>
              </a:rPr>
              <a:t>The role of tenure</a:t>
            </a:r>
            <a:endParaRPr lang="en-US"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p:txBody>
          <a:bodyPr/>
          <a:lstStyle/>
          <a:p>
            <a:pPr marL="120650" lvl="0" indent="0" algn="just" fontAlgn="auto">
              <a:lnSpc>
                <a:spcPct val="90000"/>
              </a:lnSpc>
              <a:spcBef>
                <a:spcPts val="1000"/>
              </a:spcBef>
              <a:spcAft>
                <a:spcPts val="0"/>
              </a:spcAft>
              <a:buClr>
                <a:srgbClr val="FF9900"/>
              </a:buClr>
              <a:buNone/>
            </a:pPr>
            <a:r>
              <a:rPr lang="en-GB" sz="1400" kern="1200" dirty="0">
                <a:solidFill>
                  <a:prstClr val="black">
                    <a:lumMod val="75000"/>
                    <a:lumOff val="25000"/>
                  </a:prstClr>
                </a:solidFill>
                <a:latin typeface="Times New Roman" panose="02020603050405020304" pitchFamily="18" charset="0"/>
                <a:cs typeface="Times New Roman" panose="02020603050405020304" pitchFamily="18" charset="0"/>
              </a:rPr>
              <a:t>Table 4: </a:t>
            </a:r>
            <a:r>
              <a:rPr lang="en-CA" sz="1400" kern="1200" dirty="0">
                <a:solidFill>
                  <a:prstClr val="black">
                    <a:lumMod val="75000"/>
                    <a:lumOff val="25000"/>
                  </a:prstClr>
                </a:solidFill>
                <a:latin typeface="Times New Roman" panose="02020603050405020304" pitchFamily="18" charset="0"/>
                <a:cs typeface="Times New Roman" panose="02020603050405020304" pitchFamily="18" charset="0"/>
              </a:rPr>
              <a:t>Immigrants’ probability to be over-educated (marginal effects from ordered probit regressions)</a:t>
            </a:r>
            <a:endParaRPr lang="fr-FR" dirty="0"/>
          </a:p>
        </p:txBody>
      </p:sp>
      <p:sp>
        <p:nvSpPr>
          <p:cNvPr id="8196" name="Espace réservé du pied de page 3"/>
          <p:cNvSpPr>
            <a:spLocks noGrp="1"/>
          </p:cNvSpPr>
          <p:nvPr>
            <p:ph type="ftr" sz="quarter" idx="10"/>
          </p:nvPr>
        </p:nvSpPr>
        <p:spPr>
          <a:xfrm>
            <a:off x="444499" y="6448425"/>
            <a:ext cx="5756604" cy="309563"/>
          </a:xfrm>
          <a:noFill/>
        </p:spPr>
        <p:txBody>
          <a:bodyPr/>
          <a:lstStyle/>
          <a:p>
            <a:r>
              <a:rPr lang="en-CA" smtClean="0"/>
              <a:t>The Heterogeneous Effects of Workers’ Countries of Birth on Over-education</a:t>
            </a:r>
            <a:endParaRPr lang="en-US" dirty="0"/>
          </a:p>
        </p:txBody>
      </p:sp>
      <p:graphicFrame>
        <p:nvGraphicFramePr>
          <p:cNvPr id="2" name="Tableau 1"/>
          <p:cNvGraphicFramePr>
            <a:graphicFrameLocks noGrp="1"/>
          </p:cNvGraphicFramePr>
          <p:nvPr>
            <p:extLst>
              <p:ext uri="{D42A27DB-BD31-4B8C-83A1-F6EECF244321}">
                <p14:modId xmlns:p14="http://schemas.microsoft.com/office/powerpoint/2010/main" val="1839793761"/>
              </p:ext>
            </p:extLst>
          </p:nvPr>
        </p:nvGraphicFramePr>
        <p:xfrm>
          <a:off x="1674538" y="1279843"/>
          <a:ext cx="5760000" cy="4370070"/>
        </p:xfrm>
        <a:graphic>
          <a:graphicData uri="http://schemas.openxmlformats.org/drawingml/2006/table">
            <a:tbl>
              <a:tblPr firstRow="1" firstCol="1" bandRow="1"/>
              <a:tblGrid>
                <a:gridCol w="2880000">
                  <a:extLst>
                    <a:ext uri="{9D8B030D-6E8A-4147-A177-3AD203B41FA5}">
                      <a16:colId xmlns:a16="http://schemas.microsoft.com/office/drawing/2014/main" val="4198470567"/>
                    </a:ext>
                  </a:extLst>
                </a:gridCol>
                <a:gridCol w="1440000">
                  <a:extLst>
                    <a:ext uri="{9D8B030D-6E8A-4147-A177-3AD203B41FA5}">
                      <a16:colId xmlns:a16="http://schemas.microsoft.com/office/drawing/2014/main" val="1950404051"/>
                    </a:ext>
                  </a:extLst>
                </a:gridCol>
                <a:gridCol w="1440000">
                  <a:extLst>
                    <a:ext uri="{9D8B030D-6E8A-4147-A177-3AD203B41FA5}">
                      <a16:colId xmlns:a16="http://schemas.microsoft.com/office/drawing/2014/main" val="1850671367"/>
                    </a:ext>
                  </a:extLst>
                </a:gridCol>
              </a:tblGrid>
              <a:tr h="485775">
                <a:tc rowSpan="2">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Less than 10 years of tenure</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More than 10 years of tenure</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5423008"/>
                  </a:ext>
                </a:extLst>
              </a:tr>
              <a:tr h="171450">
                <a:tc vMerge="1">
                  <a:txBody>
                    <a:bodyPr/>
                    <a:lstStyle/>
                    <a:p>
                      <a:endParaRPr lang="en-GB"/>
                    </a:p>
                  </a:txBody>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0199533"/>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Workers born in:</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75339066"/>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Belgium</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857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 </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482525552"/>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Developed countries</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857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531169356"/>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North America and South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Pacific</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0.002</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0.003</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97438677"/>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(EU-13)</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0.038***</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0.055***</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912022091"/>
                  </a:ext>
                </a:extLst>
              </a:tr>
              <a:tr h="161925">
                <a:tc>
                  <a:txBody>
                    <a:bodyPr/>
                    <a:lstStyle/>
                    <a:p>
                      <a:pPr algn="l"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Japan</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0.031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152619231"/>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Western Europe</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0.020***</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0.015***</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6180228"/>
                  </a:ext>
                </a:extLst>
              </a:tr>
              <a:tr h="161925">
                <a:tc gridSpan="2">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Countries in transition</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85725" marR="9525" marT="9525" marB="0" anchor="ctr">
                    <a:lnL>
                      <a:noFill/>
                    </a:lnL>
                    <a:lnR>
                      <a:noFill/>
                    </a:lnR>
                    <a:lnT>
                      <a:noFill/>
                    </a:lnT>
                    <a:lnB>
                      <a:noFill/>
                    </a:lnB>
                  </a:tcPr>
                </a:tc>
                <a:tc hMerge="1">
                  <a:txBody>
                    <a:bodyPr/>
                    <a:lstStyle/>
                    <a:p>
                      <a:endParaRPr lang="en-GB"/>
                    </a:p>
                  </a:txBody>
                  <a:tcPr/>
                </a:tc>
                <a:tc>
                  <a:txBody>
                    <a:bodyPr/>
                    <a:lstStyle/>
                    <a:p>
                      <a:pPr algn="l" fontAlgn="ct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173587986"/>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non-EU)</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0.051***</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0.052***</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470904371"/>
                  </a:ext>
                </a:extLst>
              </a:tr>
              <a:tr h="161925">
                <a:tc>
                  <a:txBody>
                    <a:bodyPr/>
                    <a:lstStyle/>
                    <a:p>
                      <a:pPr algn="l" fontAlgn="ctr"/>
                      <a:r>
                        <a:rPr lang="en-GB"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Developing countries</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857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66964616"/>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Asia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0.078***</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0.035***</a:t>
                      </a:r>
                      <a:endParaRPr lang="en-CA"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55139211"/>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America</a:t>
                      </a:r>
                      <a:r>
                        <a:rPr lang="en-CA" sz="12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0.052***</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0.040***</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246641093"/>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0.064***</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0.036***</a:t>
                      </a:r>
                      <a:endParaRPr lang="en-CA"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2683212304"/>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0.026***</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-0.000</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72873684"/>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171450" marR="9525" marT="9525" marB="0" anchor="ctr">
                    <a:lnL>
                      <a:noFill/>
                    </a:lnL>
                    <a:lnR>
                      <a:noFill/>
                    </a:lnR>
                    <a:lnT>
                      <a:noFill/>
                    </a:lnT>
                    <a:lnB>
                      <a:noFill/>
                    </a:lnB>
                  </a:tcPr>
                </a:tc>
                <a:tc>
                  <a:txBody>
                    <a:bodyPr/>
                    <a:lstStyle/>
                    <a:p>
                      <a:pPr algn="ctr" fontAlgn="ctr"/>
                      <a:r>
                        <a:rPr lang="en-GB"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0.035***</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1" i="0" u="none" strike="noStrike" dirty="0" smtClean="0">
                          <a:solidFill>
                            <a:srgbClr val="FF0000"/>
                          </a:solidFill>
                          <a:effectLst/>
                          <a:latin typeface="Times New Roman" panose="02020603050405020304" pitchFamily="18" charset="0"/>
                          <a:cs typeface="Times New Roman" panose="02020603050405020304" pitchFamily="18" charset="0"/>
                        </a:rPr>
                        <a:t>-0.012**</a:t>
                      </a:r>
                      <a:endParaRPr lang="en-CA" sz="12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57726304"/>
                  </a:ext>
                </a:extLst>
              </a:tr>
              <a:tr h="161925">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Control </a:t>
                      </a: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variables</a:t>
                      </a:r>
                      <a:r>
                        <a:rPr lang="en-CA" sz="12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b</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743468348"/>
                  </a:ext>
                </a:extLst>
              </a:tr>
              <a:tr h="171450">
                <a:tc>
                  <a:txBody>
                    <a:bodyPr/>
                    <a:lstStyle/>
                    <a:p>
                      <a:pPr algn="l" fontAlgn="ctr"/>
                      <a:r>
                        <a:rPr lang="en-GB"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Observations</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784,822</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450,577</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235682"/>
                  </a:ext>
                </a:extLst>
              </a:tr>
              <a:tr h="342900">
                <a:tc gridSpan="3">
                  <a:txBody>
                    <a:bodyPr/>
                    <a:lstStyle/>
                    <a:p>
                      <a:pPr algn="just" fontAlgn="b"/>
                      <a:r>
                        <a:rPr lang="en-CA" sz="90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Note: </a:t>
                      </a:r>
                      <a:r>
                        <a:rPr lang="en-CA"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These estimates are not </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significantly different. </a:t>
                      </a:r>
                      <a:r>
                        <a:rPr lang="en-GB" sz="9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b</a:t>
                      </a:r>
                      <a:r>
                        <a:rPr lang="en-CA" sz="900" dirty="0" smtClean="0">
                          <a:solidFill>
                            <a:schemeClr val="tx1">
                              <a:lumMod val="75000"/>
                              <a:lumOff val="25000"/>
                            </a:schemeClr>
                          </a:solidFill>
                          <a:latin typeface="Times New Roman" panose="02020603050405020304" pitchFamily="18" charset="0"/>
                          <a:cs typeface="Times New Roman" panose="02020603050405020304" pitchFamily="18" charset="0"/>
                        </a:rPr>
                        <a:t>Regressions include covariates for gender, education, part-time, type of employment contract, region where the establishment is located, size of the establishment, ownership, level of collective agreement, year dummies. Standard errors in parentheses.</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 p&lt;0.01, ** p&lt;0.05, * p&lt;0.1</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854451169"/>
                  </a:ext>
                </a:extLst>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182141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solidFill>
                  <a:srgbClr val="5F5F5F"/>
                </a:solidFill>
                <a:latin typeface="Times New Roman" panose="02020603050405020304" pitchFamily="18" charset="0"/>
                <a:cs typeface="Times New Roman" panose="02020603050405020304" pitchFamily="18" charset="0"/>
              </a:rPr>
              <a:t>The role of citizenship acquisition</a:t>
            </a:r>
            <a:endParaRPr lang="en-GB" dirty="0">
              <a:solidFill>
                <a:srgbClr val="5F5F5F"/>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0"/>
          </p:nvPr>
        </p:nvSpPr>
        <p:spPr>
          <a:xfrm>
            <a:off x="444500" y="6448425"/>
            <a:ext cx="5956300" cy="309563"/>
          </a:xfrm>
        </p:spPr>
        <p:txBody>
          <a:bodyPr/>
          <a:lstStyle/>
          <a:p>
            <a:r>
              <a:rPr lang="en-CA" smtClean="0"/>
              <a:t>The Heterogeneous Effects of Workers’ Countries of Birth on Over-education</a:t>
            </a:r>
            <a:endParaRPr lang="en-US"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4174986088"/>
              </p:ext>
            </p:extLst>
          </p:nvPr>
        </p:nvGraphicFramePr>
        <p:xfrm>
          <a:off x="2322207" y="1313327"/>
          <a:ext cx="4824662" cy="5232711"/>
        </p:xfrm>
        <a:graphic>
          <a:graphicData uri="http://schemas.openxmlformats.org/drawingml/2006/table">
            <a:tbl>
              <a:tblPr/>
              <a:tblGrid>
                <a:gridCol w="849227">
                  <a:extLst>
                    <a:ext uri="{9D8B030D-6E8A-4147-A177-3AD203B41FA5}">
                      <a16:colId xmlns:a16="http://schemas.microsoft.com/office/drawing/2014/main" val="1118295517"/>
                    </a:ext>
                  </a:extLst>
                </a:gridCol>
                <a:gridCol w="472141">
                  <a:extLst>
                    <a:ext uri="{9D8B030D-6E8A-4147-A177-3AD203B41FA5}">
                      <a16:colId xmlns:a16="http://schemas.microsoft.com/office/drawing/2014/main" val="2029230993"/>
                    </a:ext>
                  </a:extLst>
                </a:gridCol>
                <a:gridCol w="577755">
                  <a:extLst>
                    <a:ext uri="{9D8B030D-6E8A-4147-A177-3AD203B41FA5}">
                      <a16:colId xmlns:a16="http://schemas.microsoft.com/office/drawing/2014/main" val="818199296"/>
                    </a:ext>
                  </a:extLst>
                </a:gridCol>
                <a:gridCol w="831579">
                  <a:extLst>
                    <a:ext uri="{9D8B030D-6E8A-4147-A177-3AD203B41FA5}">
                      <a16:colId xmlns:a16="http://schemas.microsoft.com/office/drawing/2014/main" val="764521969"/>
                    </a:ext>
                  </a:extLst>
                </a:gridCol>
                <a:gridCol w="293960">
                  <a:extLst>
                    <a:ext uri="{9D8B030D-6E8A-4147-A177-3AD203B41FA5}">
                      <a16:colId xmlns:a16="http://schemas.microsoft.com/office/drawing/2014/main" val="1359927306"/>
                    </a:ext>
                  </a:extLst>
                </a:gridCol>
                <a:gridCol w="900000">
                  <a:extLst>
                    <a:ext uri="{9D8B030D-6E8A-4147-A177-3AD203B41FA5}">
                      <a16:colId xmlns:a16="http://schemas.microsoft.com/office/drawing/2014/main" val="1433406655"/>
                    </a:ext>
                  </a:extLst>
                </a:gridCol>
                <a:gridCol w="900000">
                  <a:extLst>
                    <a:ext uri="{9D8B030D-6E8A-4147-A177-3AD203B41FA5}">
                      <a16:colId xmlns:a16="http://schemas.microsoft.com/office/drawing/2014/main" val="2777341150"/>
                    </a:ext>
                  </a:extLst>
                </a:gridCol>
              </a:tblGrid>
              <a:tr h="164034">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gridSpan="2">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gridSpan="2">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Workers born with the Belgian nationality compared to:</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extLst>
                  <a:ext uri="{0D108BD9-81ED-4DB2-BD59-A6C34878D82A}">
                    <a16:rowId xmlns:a16="http://schemas.microsoft.com/office/drawing/2014/main" val="3438414401"/>
                  </a:ext>
                </a:extLst>
              </a:tr>
              <a:tr h="104834">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2">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hMerge="1">
                  <a:txBody>
                    <a:bodyPr/>
                    <a:lstStyle/>
                    <a:p>
                      <a:endParaRPr lang="en-GB"/>
                    </a:p>
                  </a:txBody>
                  <a:tcPr/>
                </a:tc>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Not </a:t>
                      </a:r>
                      <a:r>
                        <a:rPr lang="en-CA" sz="9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naturalised immigrants</a:t>
                      </a:r>
                    </a:p>
                  </a:txBody>
                  <a:tcPr marL="6167" marR="6167" marT="6167" marB="0" anchor="ctr">
                    <a:lnL>
                      <a:noFill/>
                    </a:lnL>
                    <a:lnR>
                      <a:noFill/>
                    </a:lnR>
                    <a:lnT>
                      <a:noFill/>
                    </a:lnT>
                    <a:lnB>
                      <a:noFill/>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CA" sz="9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Naturalised immigrants</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638353239"/>
                  </a:ext>
                </a:extLst>
              </a:tr>
              <a:tr h="104834">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a:t>
                      </a:r>
                    </a:p>
                  </a:txBody>
                  <a:tcPr marL="6167" marR="6167" marT="6167" marB="0" anchor="ctr">
                    <a:lnL>
                      <a:noFill/>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520456625"/>
                  </a:ext>
                </a:extLst>
              </a:tr>
              <a:tr h="104834">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Belgian nationality at birth </a:t>
                      </a: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2149549803"/>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&amp; Born in Belgium</a:t>
                      </a:r>
                    </a:p>
                  </a:txBody>
                  <a:tcPr marL="6167" marR="6167" marT="6167" marB="0" anchor="ctr">
                    <a:lnL>
                      <a:noFill/>
                    </a:lnL>
                    <a:lnR>
                      <a:noFill/>
                    </a:lnR>
                    <a:lnT>
                      <a:noFill/>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Reference</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507429772"/>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&amp; Born outside Belgium</a:t>
                      </a:r>
                    </a:p>
                  </a:txBody>
                  <a:tcPr marL="6167" marR="6167" marT="6167" marB="0" anchor="ctr">
                    <a:lnL>
                      <a:noFill/>
                    </a:lnL>
                    <a:lnR>
                      <a:noFill/>
                    </a:lnR>
                    <a:lnT>
                      <a:noFill/>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0.055</a:t>
                      </a: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-0.004</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693513854"/>
                  </a:ext>
                </a:extLst>
              </a:tr>
              <a:tr h="104834">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Non-Belgian nationality at birth </a:t>
                      </a:r>
                    </a:p>
                  </a:txBody>
                  <a:tcPr marL="6167" marR="6167" marT="6167" marB="0" anchor="ctr">
                    <a:lnL>
                      <a:noFill/>
                    </a:lnL>
                    <a:lnR>
                      <a:noFill/>
                    </a:lnR>
                    <a:lnT>
                      <a:noFill/>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400413356"/>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&amp; Born in countries in transition:</a:t>
                      </a:r>
                    </a:p>
                  </a:txBody>
                  <a:tcPr marL="6167" marR="6167" marT="6167" marB="0" anchor="ctr">
                    <a:lnL>
                      <a:noFill/>
                    </a:lnL>
                    <a:lnR>
                      <a:noFill/>
                    </a:lnR>
                    <a:lnT>
                      <a:noFill/>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86543302"/>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(non-EU)</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endParaRPr lang="en-GB"/>
                    </a:p>
                  </a:txBody>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807337205"/>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0.054***</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211323620"/>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0.042***</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998781451"/>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&amp; Born in developing country:</a:t>
                      </a:r>
                    </a:p>
                  </a:txBody>
                  <a:tcPr marL="6167" marR="6167" marT="6167" marB="0" anchor="ctr">
                    <a:lnL>
                      <a:noFill/>
                    </a:lnL>
                    <a:lnR>
                      <a:noFill/>
                    </a:lnR>
                    <a:lnT>
                      <a:noFill/>
                    </a:lnT>
                    <a:lnB>
                      <a:noFill/>
                    </a:lnB>
                    <a:solidFill>
                      <a:schemeClr val="bg1"/>
                    </a:solidFill>
                  </a:tcPr>
                </a:tc>
                <a:tc hMerge="1">
                  <a:txBody>
                    <a:bodyPr/>
                    <a:lstStyle/>
                    <a:p>
                      <a:endParaRPr lang="en-GB"/>
                    </a:p>
                  </a:txBody>
                  <a:tcPr/>
                </a:tc>
                <a:tc hMerge="1">
                  <a:txBody>
                    <a:bodyPr/>
                    <a:lstStyle/>
                    <a:p>
                      <a:endParaRPr lang="en-GB"/>
                    </a:p>
                  </a:txBody>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15790597"/>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Asia</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91936065"/>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rgbClr val="FF0000"/>
                          </a:solidFill>
                          <a:effectLst/>
                          <a:latin typeface="Times New Roman" panose="02020603050405020304" pitchFamily="18" charset="0"/>
                          <a:cs typeface="Times New Roman" panose="02020603050405020304" pitchFamily="18" charset="0"/>
                        </a:rPr>
                        <a:t>0.052***</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024221680"/>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0.108***</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774215671"/>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America</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endParaRPr lang="en-GB"/>
                    </a:p>
                  </a:txBody>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546892390"/>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0.049***</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91846525"/>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0.055***</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195653166"/>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207583131"/>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rgbClr val="FF0000"/>
                          </a:solidFill>
                          <a:effectLst/>
                          <a:latin typeface="Times New Roman" panose="02020603050405020304" pitchFamily="18" charset="0"/>
                          <a:cs typeface="Times New Roman" panose="02020603050405020304" pitchFamily="18" charset="0"/>
                        </a:rPr>
                        <a:t>0.047***</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928762953"/>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0.074***</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410705184"/>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endParaRPr lang="en-GB"/>
                    </a:p>
                  </a:txBody>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401155451"/>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rgbClr val="FF0000"/>
                          </a:solidFill>
                          <a:effectLst/>
                          <a:latin typeface="Times New Roman" panose="02020603050405020304" pitchFamily="18" charset="0"/>
                          <a:cs typeface="Times New Roman" panose="02020603050405020304" pitchFamily="18" charset="0"/>
                        </a:rPr>
                        <a:t>0.014***</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961466164"/>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0.030***</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905001767"/>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3">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a:t>
                      </a:r>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endParaRPr lang="en-GB"/>
                    </a:p>
                  </a:txBody>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4168129406"/>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0.056***</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150353793"/>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0.046***</a:t>
                      </a: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116543027"/>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&amp; Born in Belgium</a:t>
                      </a:r>
                    </a:p>
                  </a:txBody>
                  <a:tcPr marL="6167" marR="6167" marT="6167" marB="0" anchor="ctr">
                    <a:lnL>
                      <a:noFill/>
                    </a:lnL>
                    <a:lnR>
                      <a:noFill/>
                    </a:lnR>
                    <a:lnT>
                      <a:noFill/>
                    </a:lnT>
                    <a:lnB>
                      <a:noFill/>
                    </a:lnB>
                    <a:solidFill>
                      <a:schemeClr val="bg1"/>
                    </a:solidFill>
                  </a:tcPr>
                </a:tc>
                <a:tc hMerge="1">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pPr algn="l" fontAlgn="b"/>
                      <a:endParaRPr lang="en-CA" sz="7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hMerge="1">
                  <a:txBody>
                    <a:bodyPr/>
                    <a:lstStyle/>
                    <a:p>
                      <a:endParaRPr lang="en-GB"/>
                    </a:p>
                  </a:txBody>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2934843306"/>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Naturalised</a:t>
                      </a:r>
                      <a:endPar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endPar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0.004***</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1461257076"/>
                  </a:ext>
                </a:extLst>
              </a:tr>
              <a:tr h="104834">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pPr algn="l" fontAlgn="b"/>
                      <a:r>
                        <a:rPr lang="en-CA" sz="900" b="0" i="1"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   Not </a:t>
                      </a:r>
                      <a:r>
                        <a:rPr lang="en-CA" sz="9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naturalised</a:t>
                      </a:r>
                    </a:p>
                  </a:txBody>
                  <a:tcPr marL="55500" marR="6167" marT="6167" marB="0" anchor="ctr">
                    <a:lnL>
                      <a:noFill/>
                    </a:lnL>
                    <a:lnR>
                      <a:noFill/>
                    </a:lnR>
                    <a:lnT>
                      <a:noFill/>
                    </a:lnT>
                    <a:lnB>
                      <a:noFill/>
                    </a:lnB>
                    <a:solidFill>
                      <a:schemeClr val="bg1"/>
                    </a:solidFill>
                  </a:tcPr>
                </a:tc>
                <a:tc hMerge="1">
                  <a:txBody>
                    <a:bodyPr/>
                    <a:lstStyle/>
                    <a:p>
                      <a:pPr algn="l" fontAlgn="b"/>
                      <a:endParaRPr lang="en-CA" sz="700" b="0" i="1"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55500"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0.005**</a:t>
                      </a:r>
                    </a:p>
                  </a:txBody>
                  <a:tcPr marL="6167" marR="6167" marT="6167" marB="0" anchor="ctr">
                    <a:lnL>
                      <a:noFill/>
                    </a:lnL>
                    <a:lnR>
                      <a:noFill/>
                    </a:lnR>
                    <a:lnT>
                      <a:noFill/>
                    </a:lnT>
                    <a:lnB>
                      <a:noFill/>
                    </a:lnB>
                    <a:solidFill>
                      <a:schemeClr val="bg1"/>
                    </a:solidFill>
                  </a:tcPr>
                </a:tc>
                <a:tc>
                  <a:txBody>
                    <a:bodyPr/>
                    <a:lstStyle/>
                    <a:p>
                      <a:pPr algn="ctr" fontAlgn="ct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022170997"/>
                  </a:ext>
                </a:extLst>
              </a:tr>
              <a:tr h="104834">
                <a:tc>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Control </a:t>
                      </a:r>
                      <a:r>
                        <a:rPr lang="en-CA" sz="9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variables</a:t>
                      </a:r>
                      <a:r>
                        <a:rPr lang="en-CA" sz="900" b="0" i="0" u="none" strike="noStrike" baseline="30000"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a</a:t>
                      </a: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endParaRPr lang="en-GB" sz="900" dirty="0">
                        <a:solidFill>
                          <a:schemeClr val="tx1">
                            <a:lumMod val="75000"/>
                            <a:lumOff val="25000"/>
                          </a:schemeClr>
                        </a:solidFill>
                      </a:endParaRPr>
                    </a:p>
                  </a:txBody>
                  <a:tcPr marL="6167" marR="6167" marT="6167" marB="0" anchor="ctr">
                    <a:lnL>
                      <a:noFill/>
                    </a:lnL>
                    <a:lnR>
                      <a:noFill/>
                    </a:lnR>
                    <a:lnT>
                      <a:noFill/>
                    </a:lnT>
                    <a:lnB>
                      <a:noFill/>
                    </a:lnB>
                    <a:solidFill>
                      <a:schemeClr val="bg1"/>
                    </a:solidFill>
                  </a:tcPr>
                </a:tc>
                <a:tc gridSpan="2">
                  <a:txBody>
                    <a:bodyPr/>
                    <a:lstStyle/>
                    <a:p>
                      <a:endParaRPr lang="en-GB" sz="900" dirty="0"/>
                    </a:p>
                  </a:txBody>
                  <a:tcPr marL="6167" marR="6167" marT="6167" marB="0" anchor="ctr">
                    <a:lnL>
                      <a:noFill/>
                    </a:lnL>
                    <a:lnR>
                      <a:noFill/>
                    </a:lnR>
                    <a:lnT>
                      <a:noFill/>
                    </a:lnT>
                    <a:lnB>
                      <a:noFill/>
                    </a:lnB>
                    <a:solidFill>
                      <a:schemeClr val="bg1"/>
                    </a:solidFill>
                  </a:tcPr>
                </a:tc>
                <a:tc hMerge="1">
                  <a:txBody>
                    <a:bodyPr/>
                    <a:lstStyle/>
                    <a:p>
                      <a:pPr algn="l" fontAlgn="b"/>
                      <a:endParaRPr lang="en-CA" sz="700" b="0" i="0" u="none" strike="noStrike">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a:noFill/>
                    </a:lnB>
                  </a:tcPr>
                </a:tc>
                <a:tc>
                  <a:txBody>
                    <a:bodyPr/>
                    <a:lstStyle/>
                    <a:p>
                      <a:pPr algn="l" fontAlgn="b"/>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6167" marR="6167" marT="6167" marB="0" anchor="ctr">
                    <a:lnL>
                      <a:noFill/>
                    </a:lnL>
                    <a:lnR>
                      <a:noFill/>
                    </a:lnR>
                    <a:lnT>
                      <a:noFill/>
                    </a:lnT>
                    <a:lnB>
                      <a:noFill/>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YES</a:t>
                      </a:r>
                    </a:p>
                  </a:txBody>
                  <a:tcPr marL="6167" marR="6167" marT="6167" marB="0" anchor="ctr">
                    <a:lnL>
                      <a:noFill/>
                    </a:lnL>
                    <a:lnR>
                      <a:noFill/>
                    </a:lnR>
                    <a:lnT>
                      <a:noFill/>
                    </a:lnT>
                    <a:lnB>
                      <a:noFill/>
                    </a:lnB>
                    <a:solidFill>
                      <a:schemeClr val="bg1"/>
                    </a:solidFill>
                  </a:tcPr>
                </a:tc>
                <a:extLst>
                  <a:ext uri="{0D108BD9-81ED-4DB2-BD59-A6C34878D82A}">
                    <a16:rowId xmlns:a16="http://schemas.microsoft.com/office/drawing/2014/main" val="3807002054"/>
                  </a:ext>
                </a:extLst>
              </a:tr>
              <a:tr h="104834">
                <a:tc>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Observations</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b"/>
                      <a:endParaRPr lang="en-CA" sz="700" b="0" i="0" u="none" strike="noStrike">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1,110,408</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1,136,722</a:t>
                      </a:r>
                    </a:p>
                  </a:txBody>
                  <a:tcPr marL="6167" marR="6167" marT="6167"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0812080"/>
                  </a:ext>
                </a:extLst>
              </a:tr>
              <a:tr h="104834">
                <a:tc gridSpan="7">
                  <a:txBody>
                    <a:bodyPr/>
                    <a:lstStyle/>
                    <a:p>
                      <a:pPr marL="0" marR="0" lvl="0" indent="0" algn="just" defTabSz="914400" rtl="0" eaLnBrk="1" fontAlgn="b" latinLnBrk="0" hangingPunct="1">
                        <a:lnSpc>
                          <a:spcPct val="100000"/>
                        </a:lnSpc>
                        <a:spcBef>
                          <a:spcPts val="0"/>
                        </a:spcBef>
                        <a:spcAft>
                          <a:spcPts val="0"/>
                        </a:spcAft>
                        <a:buClrTx/>
                        <a:buSzTx/>
                        <a:buFontTx/>
                        <a:buNone/>
                        <a:tabLst/>
                        <a:defRPr/>
                      </a:pPr>
                      <a:r>
                        <a:rPr lang="en-CA" sz="8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a</a:t>
                      </a:r>
                      <a:r>
                        <a:rPr lang="en-CA" sz="800" dirty="0" smtClean="0">
                          <a:solidFill>
                            <a:schemeClr val="tx1">
                              <a:lumMod val="75000"/>
                              <a:lumOff val="25000"/>
                            </a:schemeClr>
                          </a:solidFill>
                          <a:latin typeface="Times New Roman" panose="02020603050405020304" pitchFamily="18" charset="0"/>
                          <a:cs typeface="Times New Roman" panose="02020603050405020304" pitchFamily="18" charset="0"/>
                        </a:rPr>
                        <a:t>Regressions include covariates for gender, education, tenure, part-time, type of employment contract, region where the establishment is located, size of the establishment, ownership, level of collective agreement, year dummies. Standard errors in parentheses.</a:t>
                      </a:r>
                      <a:r>
                        <a:rPr lang="en-GB" sz="800" dirty="0" smtClean="0">
                          <a:solidFill>
                            <a:schemeClr val="tx1">
                              <a:lumMod val="75000"/>
                              <a:lumOff val="25000"/>
                            </a:schemeClr>
                          </a:solidFill>
                          <a:latin typeface="Times New Roman" panose="02020603050405020304" pitchFamily="18" charset="0"/>
                          <a:cs typeface="Times New Roman" panose="02020603050405020304" pitchFamily="18" charset="0"/>
                        </a:rPr>
                        <a:t>*** p&lt;0.01, ** p&lt;0.05, * p&lt;0.1.</a:t>
                      </a:r>
                      <a:endParaRPr lang="en-CA" sz="9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pPr algn="l" fontAlgn="b"/>
                      <a:endParaRPr lang="en-CA" sz="8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l" fontAlgn="b"/>
                      <a:endParaRPr lang="en-CA" sz="8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tc hMerge="1">
                  <a:txBody>
                    <a:bodyPr/>
                    <a:lstStyle/>
                    <a:p>
                      <a:pPr algn="l" fontAlgn="b"/>
                      <a:endParaRPr lang="en-CA" sz="8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ctr"/>
                      <a:endParaRPr lang="en-CA" sz="8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ctr"/>
                      <a:endParaRPr lang="en-CA" sz="8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6167" marR="6167" marT="6167"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61778985"/>
                  </a:ext>
                </a:extLst>
              </a:tr>
            </a:tbl>
          </a:graphicData>
        </a:graphic>
      </p:graphicFrame>
      <p:sp>
        <p:nvSpPr>
          <p:cNvPr id="10" name="Espace réservé du contenu 2"/>
          <p:cNvSpPr txBox="1">
            <a:spLocks/>
          </p:cNvSpPr>
          <p:nvPr/>
        </p:nvSpPr>
        <p:spPr bwMode="auto">
          <a:xfrm>
            <a:off x="274638" y="996951"/>
            <a:ext cx="8559800" cy="29100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a:lstStyle>
          <a:p>
            <a:pPr marL="120650" indent="0" algn="just" fontAlgn="auto">
              <a:lnSpc>
                <a:spcPct val="90000"/>
              </a:lnSpc>
              <a:spcBef>
                <a:spcPts val="1000"/>
              </a:spcBef>
              <a:spcAft>
                <a:spcPts val="0"/>
              </a:spcAft>
              <a:buClr>
                <a:srgbClr val="FF9900"/>
              </a:buClr>
              <a:buFontTx/>
              <a:buNone/>
            </a:pPr>
            <a:r>
              <a:rPr lang="en-GB" sz="1400" kern="1200" dirty="0" smtClean="0">
                <a:solidFill>
                  <a:prstClr val="black">
                    <a:lumMod val="75000"/>
                    <a:lumOff val="25000"/>
                  </a:prstClr>
                </a:solidFill>
                <a:latin typeface="Times New Roman" panose="02020603050405020304" pitchFamily="18" charset="0"/>
                <a:cs typeface="Times New Roman" panose="02020603050405020304" pitchFamily="18" charset="0"/>
              </a:rPr>
              <a:t>Table 5: </a:t>
            </a:r>
            <a:r>
              <a:rPr lang="en-CA" sz="1400" kern="1200" dirty="0" smtClean="0">
                <a:solidFill>
                  <a:prstClr val="black">
                    <a:lumMod val="75000"/>
                    <a:lumOff val="25000"/>
                  </a:prstClr>
                </a:solidFill>
                <a:latin typeface="Times New Roman" panose="02020603050405020304" pitchFamily="18" charset="0"/>
                <a:cs typeface="Times New Roman" panose="02020603050405020304" pitchFamily="18" charset="0"/>
              </a:rPr>
              <a:t>Immigrants’ probability to be over-educated (marginal effects from ordered probit regressions)</a:t>
            </a:r>
            <a:endParaRPr lang="fr-FR" kern="0" dirty="0"/>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1048549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dirty="0" smtClean="0">
                <a:solidFill>
                  <a:srgbClr val="5F5F5F"/>
                </a:solidFill>
                <a:latin typeface="Times New Roman" panose="02020603050405020304" pitchFamily="18" charset="0"/>
                <a:cs typeface="Times New Roman" panose="02020603050405020304" pitchFamily="18" charset="0"/>
              </a:rPr>
              <a:t>Conclusion</a:t>
            </a:r>
            <a:endParaRPr lang="fr-FR"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p:txBody>
          <a:bodyPr/>
          <a:lstStyle/>
          <a:p>
            <a:pPr lvl="1" algn="just">
              <a:spcBef>
                <a:spcPts val="300"/>
              </a:spcBef>
              <a:buClr>
                <a:srgbClr val="FFC000"/>
              </a:buClr>
              <a:buFont typeface="Courier New" panose="02070309020205020404" pitchFamily="49" charset="0"/>
              <a:buChar char="o"/>
            </a:pPr>
            <a:r>
              <a:rPr lang="en-GB" sz="1800" dirty="0" smtClean="0">
                <a:solidFill>
                  <a:schemeClr val="tx1">
                    <a:lumMod val="75000"/>
                    <a:lumOff val="25000"/>
                  </a:schemeClr>
                </a:solidFill>
                <a:latin typeface="Times" panose="02020603050405020304" pitchFamily="18" charset="0"/>
                <a:cs typeface="Times" panose="02020603050405020304" pitchFamily="18" charset="0"/>
              </a:rPr>
              <a:t>Measure </a:t>
            </a:r>
            <a:r>
              <a:rPr lang="en-GB" sz="1800" dirty="0">
                <a:solidFill>
                  <a:schemeClr val="tx1">
                    <a:lumMod val="75000"/>
                    <a:lumOff val="25000"/>
                  </a:schemeClr>
                </a:solidFill>
                <a:latin typeface="Times" panose="02020603050405020304" pitchFamily="18" charset="0"/>
                <a:cs typeface="Times" panose="02020603050405020304" pitchFamily="18" charset="0"/>
              </a:rPr>
              <a:t>of </a:t>
            </a:r>
            <a:r>
              <a:rPr lang="en-GB" sz="1800" dirty="0" smtClean="0">
                <a:solidFill>
                  <a:schemeClr val="tx1">
                    <a:lumMod val="75000"/>
                    <a:lumOff val="25000"/>
                  </a:schemeClr>
                </a:solidFill>
                <a:latin typeface="Times" panose="02020603050405020304" pitchFamily="18" charset="0"/>
                <a:cs typeface="Times" panose="02020603050405020304" pitchFamily="18" charset="0"/>
              </a:rPr>
              <a:t>over-education </a:t>
            </a:r>
            <a:r>
              <a:rPr lang="en-GB" sz="1800" dirty="0">
                <a:solidFill>
                  <a:schemeClr val="tx1">
                    <a:lumMod val="75000"/>
                    <a:lumOff val="25000"/>
                  </a:schemeClr>
                </a:solidFill>
                <a:latin typeface="Times" panose="02020603050405020304" pitchFamily="18" charset="0"/>
                <a:cs typeface="Times" panose="02020603050405020304" pitchFamily="18" charset="0"/>
              </a:rPr>
              <a:t>in a more precise way than existing </a:t>
            </a:r>
            <a:r>
              <a:rPr lang="en-GB" sz="1800" dirty="0" smtClean="0">
                <a:solidFill>
                  <a:schemeClr val="tx1">
                    <a:lumMod val="75000"/>
                    <a:lumOff val="25000"/>
                  </a:schemeClr>
                </a:solidFill>
                <a:latin typeface="Times" panose="02020603050405020304" pitchFamily="18" charset="0"/>
                <a:cs typeface="Times" panose="02020603050405020304" pitchFamily="18" charset="0"/>
              </a:rPr>
              <a:t>studies.</a:t>
            </a:r>
            <a:endParaRPr lang="en-GB" sz="1800" dirty="0">
              <a:solidFill>
                <a:schemeClr val="tx1">
                  <a:lumMod val="75000"/>
                  <a:lumOff val="25000"/>
                </a:schemeClr>
              </a:solidFill>
              <a:latin typeface="Times" panose="02020603050405020304" pitchFamily="18" charset="0"/>
              <a:cs typeface="Times" panose="02020603050405020304" pitchFamily="18" charset="0"/>
            </a:endParaRPr>
          </a:p>
          <a:p>
            <a:pPr lvl="1" algn="just">
              <a:spcBef>
                <a:spcPts val="300"/>
              </a:spcBef>
              <a:buClr>
                <a:srgbClr val="FFC000"/>
              </a:buClr>
              <a:buFont typeface="Courier New" panose="02070309020205020404" pitchFamily="49" charset="0"/>
              <a:buChar char="o"/>
            </a:pPr>
            <a:r>
              <a:rPr lang="en-GB" sz="1800" dirty="0" smtClean="0">
                <a:solidFill>
                  <a:schemeClr val="tx1">
                    <a:lumMod val="75000"/>
                    <a:lumOff val="25000"/>
                  </a:schemeClr>
                </a:solidFill>
                <a:latin typeface="Times" panose="02020603050405020304" pitchFamily="18" charset="0"/>
                <a:cs typeface="Times" panose="02020603050405020304" pitchFamily="18" charset="0"/>
              </a:rPr>
              <a:t>Classifies immigrants </a:t>
            </a:r>
            <a:r>
              <a:rPr lang="en-GB" sz="1800" dirty="0">
                <a:solidFill>
                  <a:schemeClr val="tx1">
                    <a:lumMod val="75000"/>
                    <a:lumOff val="25000"/>
                  </a:schemeClr>
                </a:solidFill>
                <a:latin typeface="Times" panose="02020603050405020304" pitchFamily="18" charset="0"/>
                <a:cs typeface="Times" panose="02020603050405020304" pitchFamily="18" charset="0"/>
              </a:rPr>
              <a:t>into quite numerous disaggregated areas in order to capture </a:t>
            </a:r>
            <a:r>
              <a:rPr lang="en-GB" sz="1800" dirty="0" smtClean="0">
                <a:solidFill>
                  <a:schemeClr val="tx1">
                    <a:lumMod val="75000"/>
                    <a:lumOff val="25000"/>
                  </a:schemeClr>
                </a:solidFill>
                <a:latin typeface="Times" panose="02020603050405020304" pitchFamily="18" charset="0"/>
                <a:cs typeface="Times" panose="02020603050405020304" pitchFamily="18" charset="0"/>
              </a:rPr>
              <a:t>the heterogeneity:</a:t>
            </a:r>
          </a:p>
          <a:p>
            <a:pPr lvl="2" algn="just">
              <a:spcBef>
                <a:spcPts val="300"/>
              </a:spcBef>
              <a:buClr>
                <a:schemeClr val="tx1">
                  <a:lumMod val="75000"/>
                  <a:lumOff val="25000"/>
                </a:schemeClr>
              </a:buClr>
              <a:buFont typeface="Times New Roman" panose="02020603050405020304" pitchFamily="18" charset="0"/>
              <a:buChar char="‒"/>
            </a:pPr>
            <a:r>
              <a:rPr lang="en-GB" sz="1600" dirty="0">
                <a:solidFill>
                  <a:schemeClr val="tx1">
                    <a:lumMod val="75000"/>
                    <a:lumOff val="25000"/>
                  </a:schemeClr>
                </a:solidFill>
                <a:latin typeface="Times New Roman" panose="02020603050405020304" pitchFamily="18" charset="0"/>
                <a:cs typeface="Times New Roman" panose="02020603050405020304" pitchFamily="18" charset="0"/>
              </a:rPr>
              <a:t>Immigrants born in developing and transition countries are more likely to be </a:t>
            </a:r>
            <a:r>
              <a:rPr lang="en-GB" sz="1600" dirty="0" smtClean="0">
                <a:solidFill>
                  <a:schemeClr val="tx1">
                    <a:lumMod val="75000"/>
                    <a:lumOff val="25000"/>
                  </a:schemeClr>
                </a:solidFill>
                <a:latin typeface="Times New Roman" panose="02020603050405020304" pitchFamily="18" charset="0"/>
                <a:cs typeface="Times New Roman" panose="02020603050405020304" pitchFamily="18" charset="0"/>
              </a:rPr>
              <a:t>over-educated, </a:t>
            </a:r>
            <a:r>
              <a:rPr lang="en-CA" sz="1600" kern="1200" dirty="0">
                <a:solidFill>
                  <a:prstClr val="black">
                    <a:lumMod val="75000"/>
                    <a:lumOff val="25000"/>
                  </a:prstClr>
                </a:solidFill>
                <a:latin typeface="Times New Roman" panose="02020603050405020304" pitchFamily="18" charset="0"/>
                <a:cs typeface="Times New Roman" panose="02020603050405020304" pitchFamily="18" charset="0"/>
              </a:rPr>
              <a:t>especially when they are born </a:t>
            </a:r>
            <a:r>
              <a:rPr lang="en-GB" sz="1600" dirty="0">
                <a:solidFill>
                  <a:schemeClr val="tx1">
                    <a:lumMod val="75000"/>
                    <a:lumOff val="25000"/>
                  </a:schemeClr>
                </a:solidFill>
                <a:latin typeface="Times New Roman" panose="02020603050405020304" pitchFamily="18" charset="0"/>
                <a:cs typeface="Times New Roman" panose="02020603050405020304" pitchFamily="18" charset="0"/>
              </a:rPr>
              <a:t>in </a:t>
            </a:r>
            <a:r>
              <a:rPr lang="en-GB" sz="1600" b="1" dirty="0">
                <a:solidFill>
                  <a:schemeClr val="tx1">
                    <a:lumMod val="75000"/>
                    <a:lumOff val="25000"/>
                  </a:schemeClr>
                </a:solidFill>
                <a:latin typeface="Times New Roman" panose="02020603050405020304" pitchFamily="18" charset="0"/>
                <a:cs typeface="Times New Roman" panose="02020603050405020304" pitchFamily="18" charset="0"/>
              </a:rPr>
              <a:t>the Maghreb</a:t>
            </a:r>
            <a:r>
              <a:rPr lang="en-GB" sz="16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GB" sz="1600" b="1" dirty="0">
                <a:solidFill>
                  <a:schemeClr val="tx1">
                    <a:lumMod val="75000"/>
                    <a:lumOff val="25000"/>
                  </a:schemeClr>
                </a:solidFill>
                <a:latin typeface="Times New Roman" panose="02020603050405020304" pitchFamily="18" charset="0"/>
                <a:cs typeface="Times New Roman" panose="02020603050405020304" pitchFamily="18" charset="0"/>
              </a:rPr>
              <a:t>Asia</a:t>
            </a:r>
            <a:r>
              <a:rPr lang="en-GB" sz="1600" dirty="0" smtClean="0">
                <a:solidFill>
                  <a:schemeClr val="tx1">
                    <a:lumMod val="75000"/>
                    <a:lumOff val="25000"/>
                  </a:schemeClr>
                </a:solidFill>
                <a:latin typeface="Times New Roman" panose="02020603050405020304" pitchFamily="18" charset="0"/>
                <a:cs typeface="Times New Roman" panose="02020603050405020304" pitchFamily="18" charset="0"/>
              </a:rPr>
              <a:t>, and </a:t>
            </a:r>
            <a:r>
              <a:rPr lang="en-GB" sz="1600" b="1" dirty="0">
                <a:solidFill>
                  <a:schemeClr val="tx1">
                    <a:lumMod val="75000"/>
                    <a:lumOff val="25000"/>
                  </a:schemeClr>
                </a:solidFill>
                <a:latin typeface="Times New Roman" panose="02020603050405020304" pitchFamily="18" charset="0"/>
                <a:cs typeface="Times New Roman" panose="02020603050405020304" pitchFamily="18" charset="0"/>
              </a:rPr>
              <a:t>Latin and Central America</a:t>
            </a:r>
            <a:r>
              <a:rPr lang="en-GB"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GB" sz="1800" dirty="0">
              <a:solidFill>
                <a:schemeClr val="tx1">
                  <a:lumMod val="75000"/>
                  <a:lumOff val="25000"/>
                </a:schemeClr>
              </a:solidFill>
              <a:latin typeface="Times" panose="02020603050405020304" pitchFamily="18" charset="0"/>
              <a:cs typeface="Times" panose="02020603050405020304" pitchFamily="18" charset="0"/>
            </a:endParaRPr>
          </a:p>
          <a:p>
            <a:pPr lvl="1" algn="just">
              <a:lnSpc>
                <a:spcPts val="2900"/>
              </a:lnSpc>
              <a:spcBef>
                <a:spcPts val="800"/>
              </a:spcBef>
              <a:buClr>
                <a:srgbClr val="FFC000"/>
              </a:buClr>
              <a:buFont typeface="Courier New" panose="02070309020205020404" pitchFamily="49" charset="0"/>
              <a:buChar char="o"/>
            </a:pPr>
            <a:r>
              <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rPr>
              <a:t>Examines </a:t>
            </a: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whether </a:t>
            </a:r>
            <a:r>
              <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rPr>
              <a:t>over-education is </a:t>
            </a: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affected by </a:t>
            </a:r>
            <a:r>
              <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rPr>
              <a:t>immigrants characteristics:</a:t>
            </a:r>
          </a:p>
          <a:p>
            <a:pPr marL="1085850" lvl="2" algn="just" fontAlgn="auto">
              <a:spcBef>
                <a:spcPts val="0"/>
              </a:spcBef>
              <a:spcAft>
                <a:spcPts val="0"/>
              </a:spcAft>
              <a:buFont typeface="Times New Roman" panose="02020603050405020304" pitchFamily="18" charset="0"/>
              <a:buChar char="‒"/>
              <a:defRPr/>
            </a:pPr>
            <a:r>
              <a:rPr lang="en-CA" sz="1600" dirty="0">
                <a:solidFill>
                  <a:schemeClr val="tx1">
                    <a:lumMod val="75000"/>
                    <a:lumOff val="25000"/>
                  </a:schemeClr>
                </a:solidFill>
                <a:latin typeface="Times" panose="02020603050405020304" pitchFamily="18" charset="0"/>
                <a:cs typeface="Times" panose="02020603050405020304" pitchFamily="18" charset="0"/>
              </a:rPr>
              <a:t>Over-education also appears to be particularly critical among higher-educated </a:t>
            </a:r>
            <a:r>
              <a:rPr lang="en-CA" sz="1600" dirty="0" smtClean="0">
                <a:solidFill>
                  <a:schemeClr val="tx1">
                    <a:lumMod val="75000"/>
                    <a:lumOff val="25000"/>
                  </a:schemeClr>
                </a:solidFill>
                <a:latin typeface="Times" panose="02020603050405020304" pitchFamily="18" charset="0"/>
                <a:cs typeface="Times" panose="02020603050405020304" pitchFamily="18" charset="0"/>
              </a:rPr>
              <a:t>immigrants, </a:t>
            </a:r>
            <a:r>
              <a:rPr lang="en-CA" sz="1600" kern="1200" dirty="0">
                <a:solidFill>
                  <a:prstClr val="black">
                    <a:lumMod val="75000"/>
                    <a:lumOff val="25000"/>
                  </a:prstClr>
                </a:solidFill>
                <a:latin typeface="Times New Roman" panose="02020603050405020304" pitchFamily="18" charset="0"/>
                <a:cs typeface="Times New Roman" panose="02020603050405020304" pitchFamily="18" charset="0"/>
              </a:rPr>
              <a:t>especially when they are born </a:t>
            </a:r>
            <a:r>
              <a:rPr lang="en-GB" sz="1600" dirty="0">
                <a:solidFill>
                  <a:schemeClr val="tx1">
                    <a:lumMod val="75000"/>
                    <a:lumOff val="25000"/>
                  </a:schemeClr>
                </a:solidFill>
                <a:latin typeface="Times New Roman" panose="02020603050405020304" pitchFamily="18" charset="0"/>
                <a:cs typeface="Times New Roman" panose="02020603050405020304" pitchFamily="18" charset="0"/>
              </a:rPr>
              <a:t>in </a:t>
            </a:r>
            <a:r>
              <a:rPr lang="en-GB" sz="1600" b="1" dirty="0">
                <a:solidFill>
                  <a:schemeClr val="tx1">
                    <a:lumMod val="75000"/>
                    <a:lumOff val="25000"/>
                  </a:schemeClr>
                </a:solidFill>
                <a:latin typeface="Times New Roman" panose="02020603050405020304" pitchFamily="18" charset="0"/>
                <a:cs typeface="Times New Roman" panose="02020603050405020304" pitchFamily="18" charset="0"/>
              </a:rPr>
              <a:t>the </a:t>
            </a:r>
            <a:r>
              <a:rPr lang="en-GB" sz="1600" b="1" dirty="0" smtClean="0">
                <a:solidFill>
                  <a:schemeClr val="tx1">
                    <a:lumMod val="75000"/>
                    <a:lumOff val="25000"/>
                  </a:schemeClr>
                </a:solidFill>
                <a:latin typeface="Times New Roman" panose="02020603050405020304" pitchFamily="18" charset="0"/>
                <a:cs typeface="Times New Roman" panose="02020603050405020304" pitchFamily="18" charset="0"/>
              </a:rPr>
              <a:t>Maghreb.</a:t>
            </a:r>
            <a:endParaRPr lang="en-CA" sz="1600" dirty="0">
              <a:solidFill>
                <a:schemeClr val="tx1">
                  <a:lumMod val="75000"/>
                  <a:lumOff val="25000"/>
                </a:schemeClr>
              </a:solidFill>
              <a:latin typeface="Times" panose="02020603050405020304" pitchFamily="18" charset="0"/>
              <a:cs typeface="Times" panose="02020603050405020304" pitchFamily="18" charset="0"/>
            </a:endParaRPr>
          </a:p>
          <a:p>
            <a:pPr marL="1085850" lvl="2" algn="just" fontAlgn="auto">
              <a:spcBef>
                <a:spcPts val="0"/>
              </a:spcBef>
              <a:spcAft>
                <a:spcPts val="0"/>
              </a:spcAft>
              <a:buFont typeface="Times New Roman" panose="02020603050405020304" pitchFamily="18" charset="0"/>
              <a:buChar char="‒"/>
              <a:defRPr/>
            </a:pPr>
            <a:r>
              <a:rPr lang="en-CA" sz="1600" dirty="0">
                <a:solidFill>
                  <a:schemeClr val="tx1">
                    <a:lumMod val="75000"/>
                    <a:lumOff val="25000"/>
                  </a:schemeClr>
                </a:solidFill>
                <a:latin typeface="Times" panose="02020603050405020304" pitchFamily="18" charset="0"/>
                <a:cs typeface="Times" panose="02020603050405020304" pitchFamily="18" charset="0"/>
              </a:rPr>
              <a:t>Gender-based differences in immigrants’ penalties, in contrast, are found to be quite modest </a:t>
            </a:r>
            <a:r>
              <a:rPr lang="en-CA" sz="1600" dirty="0" smtClean="0">
                <a:solidFill>
                  <a:schemeClr val="tx1">
                    <a:lumMod val="75000"/>
                    <a:lumOff val="25000"/>
                  </a:schemeClr>
                </a:solidFill>
                <a:latin typeface="Times" panose="02020603050405020304" pitchFamily="18" charset="0"/>
                <a:cs typeface="Times" panose="02020603050405020304" pitchFamily="18" charset="0"/>
              </a:rPr>
              <a:t>overall, except when they are born in </a:t>
            </a:r>
            <a:r>
              <a:rPr lang="en-CA" sz="1600" b="1" dirty="0" smtClean="0">
                <a:solidFill>
                  <a:schemeClr val="tx1">
                    <a:lumMod val="75000"/>
                    <a:lumOff val="25000"/>
                  </a:schemeClr>
                </a:solidFill>
                <a:latin typeface="Times" panose="02020603050405020304" pitchFamily="18" charset="0"/>
                <a:cs typeface="Times" panose="02020603050405020304" pitchFamily="18" charset="0"/>
              </a:rPr>
              <a:t>the Maghreb </a:t>
            </a:r>
            <a:r>
              <a:rPr lang="en-CA" sz="1600" dirty="0" smtClean="0">
                <a:solidFill>
                  <a:schemeClr val="tx1">
                    <a:lumMod val="75000"/>
                    <a:lumOff val="25000"/>
                  </a:schemeClr>
                </a:solidFill>
                <a:latin typeface="Times" panose="02020603050405020304" pitchFamily="18" charset="0"/>
                <a:cs typeface="Times" panose="02020603050405020304" pitchFamily="18" charset="0"/>
              </a:rPr>
              <a:t>and in </a:t>
            </a:r>
            <a:r>
              <a:rPr lang="en-CA" sz="1600" b="1" dirty="0" smtClean="0">
                <a:solidFill>
                  <a:schemeClr val="tx1">
                    <a:lumMod val="75000"/>
                    <a:lumOff val="25000"/>
                  </a:schemeClr>
                </a:solidFill>
                <a:latin typeface="Times" panose="02020603050405020304" pitchFamily="18" charset="0"/>
                <a:cs typeface="Times" panose="02020603050405020304" pitchFamily="18" charset="0"/>
              </a:rPr>
              <a:t>the Middle and Near East</a:t>
            </a:r>
            <a:r>
              <a:rPr lang="en-CA" sz="1600" dirty="0" smtClean="0">
                <a:solidFill>
                  <a:schemeClr val="tx1">
                    <a:lumMod val="75000"/>
                    <a:lumOff val="25000"/>
                  </a:schemeClr>
                </a:solidFill>
                <a:latin typeface="Times" panose="02020603050405020304" pitchFamily="18" charset="0"/>
                <a:cs typeface="Times" panose="02020603050405020304" pitchFamily="18" charset="0"/>
              </a:rPr>
              <a:t>.</a:t>
            </a:r>
            <a:endParaRPr lang="en-GB" sz="1600" dirty="0">
              <a:solidFill>
                <a:schemeClr val="tx1">
                  <a:lumMod val="75000"/>
                  <a:lumOff val="25000"/>
                </a:schemeClr>
              </a:solidFill>
              <a:latin typeface="Times" panose="02020603050405020304" pitchFamily="18" charset="0"/>
              <a:cs typeface="Times" panose="02020603050405020304" pitchFamily="18" charset="0"/>
            </a:endParaRPr>
          </a:p>
          <a:p>
            <a:pPr marL="1085850" lvl="2" algn="just" fontAlgn="auto">
              <a:spcBef>
                <a:spcPts val="0"/>
              </a:spcBef>
              <a:spcAft>
                <a:spcPts val="0"/>
              </a:spcAft>
              <a:buFont typeface="Times New Roman" panose="02020603050405020304" pitchFamily="18" charset="0"/>
              <a:buChar char="‒"/>
              <a:defRPr/>
            </a:pPr>
            <a:r>
              <a:rPr lang="en-GB" sz="1600" kern="1200" dirty="0">
                <a:solidFill>
                  <a:schemeClr val="tx1">
                    <a:lumMod val="75000"/>
                    <a:lumOff val="25000"/>
                  </a:schemeClr>
                </a:solidFill>
                <a:latin typeface="Times" panose="02020603050405020304" pitchFamily="18" charset="0"/>
                <a:cs typeface="Times" panose="02020603050405020304" pitchFamily="18" charset="0"/>
              </a:rPr>
              <a:t>Over-education decreases with time spent in the host </a:t>
            </a:r>
            <a:r>
              <a:rPr lang="en-GB" sz="1600" kern="1200" dirty="0" smtClean="0">
                <a:solidFill>
                  <a:schemeClr val="tx1">
                    <a:lumMod val="75000"/>
                    <a:lumOff val="25000"/>
                  </a:schemeClr>
                </a:solidFill>
                <a:latin typeface="Times" panose="02020603050405020304" pitchFamily="18" charset="0"/>
                <a:cs typeface="Times" panose="02020603050405020304" pitchFamily="18" charset="0"/>
              </a:rPr>
              <a:t>country:</a:t>
            </a:r>
            <a:endParaRPr lang="en-GB" sz="1600" kern="1200" dirty="0">
              <a:solidFill>
                <a:schemeClr val="tx1">
                  <a:lumMod val="75000"/>
                  <a:lumOff val="25000"/>
                </a:schemeClr>
              </a:solidFill>
              <a:latin typeface="Times" panose="02020603050405020304" pitchFamily="18" charset="0"/>
              <a:cs typeface="Times" panose="02020603050405020304" pitchFamily="18" charset="0"/>
            </a:endParaRPr>
          </a:p>
          <a:p>
            <a:pPr lvl="3" algn="just">
              <a:spcBef>
                <a:spcPts val="0"/>
              </a:spcBef>
              <a:spcAft>
                <a:spcPts val="0"/>
              </a:spcAft>
              <a:buClr>
                <a:schemeClr val="tx1">
                  <a:lumMod val="75000"/>
                  <a:lumOff val="25000"/>
                </a:schemeClr>
              </a:buClr>
              <a:buFont typeface="Arial" panose="020B0604020202020204" pitchFamily="34"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sym typeface="Wingdings" panose="05000000000000000000" pitchFamily="2" charset="2"/>
              </a:rPr>
              <a:t>Tenure: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reduction of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statistical/monopsonistic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discrimination.</a:t>
            </a:r>
          </a:p>
          <a:p>
            <a:pPr lvl="3" algn="just">
              <a:spcBef>
                <a:spcPts val="0"/>
              </a:spcBef>
              <a:spcAft>
                <a:spcPts val="600"/>
              </a:spcAft>
              <a:buClr>
                <a:schemeClr val="tx1">
                  <a:lumMod val="75000"/>
                  <a:lumOff val="25000"/>
                </a:schemeClr>
              </a:buClr>
              <a:buFont typeface="Arial" panose="020B0604020202020204" pitchFamily="34"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Citizenship acquisition: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positive signal by the employer.</a:t>
            </a:r>
          </a:p>
          <a:p>
            <a:pPr lvl="1" algn="just">
              <a:lnSpc>
                <a:spcPts val="2900"/>
              </a:lnSpc>
              <a:spcBef>
                <a:spcPts val="800"/>
              </a:spcBef>
              <a:buClr>
                <a:srgbClr val="FFC000"/>
              </a:buClr>
              <a:buFont typeface="Courier New" panose="02070309020205020404" pitchFamily="49" charset="0"/>
              <a:buChar char="o"/>
            </a:pPr>
            <a:endPar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lvl="1" algn="just">
              <a:lnSpc>
                <a:spcPts val="2900"/>
              </a:lnSpc>
              <a:spcBef>
                <a:spcPts val="800"/>
              </a:spcBef>
              <a:buClr>
                <a:srgbClr val="FFC000"/>
              </a:buClr>
              <a:buFont typeface="Courier New" panose="02070309020205020404" pitchFamily="49" charset="0"/>
              <a:buChar char="o"/>
            </a:pPr>
            <a:endParaRPr lang="en-GB"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
        <p:nvSpPr>
          <p:cNvPr id="8196" name="Espace réservé du pied de page 3"/>
          <p:cNvSpPr>
            <a:spLocks noGrp="1"/>
          </p:cNvSpPr>
          <p:nvPr>
            <p:ph type="ftr" sz="quarter" idx="10"/>
          </p:nvPr>
        </p:nvSpPr>
        <p:spPr>
          <a:xfrm>
            <a:off x="444500" y="6448425"/>
            <a:ext cx="7164990"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734830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endParaRPr lang="fr-FR" dirty="0"/>
          </a:p>
        </p:txBody>
      </p:sp>
      <p:sp>
        <p:nvSpPr>
          <p:cNvPr id="8195" name="Espace réservé du contenu 2"/>
          <p:cNvSpPr>
            <a:spLocks noGrp="1"/>
          </p:cNvSpPr>
          <p:nvPr>
            <p:ph idx="1"/>
          </p:nvPr>
        </p:nvSpPr>
        <p:spPr/>
        <p:txBody>
          <a:bodyPr anchor="ctr"/>
          <a:lstStyle/>
          <a:p>
            <a:pPr marL="0" indent="0" algn="ctr">
              <a:buNone/>
            </a:pP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Thank you for your attention</a:t>
            </a:r>
          </a:p>
        </p:txBody>
      </p:sp>
      <p:sp>
        <p:nvSpPr>
          <p:cNvPr id="8196" name="Espace réservé du pied de page 3"/>
          <p:cNvSpPr>
            <a:spLocks noGrp="1"/>
          </p:cNvSpPr>
          <p:nvPr>
            <p:ph type="ftr" sz="quarter" idx="10"/>
          </p:nvPr>
        </p:nvSpPr>
        <p:spPr>
          <a:xfrm>
            <a:off x="444499" y="6448425"/>
            <a:ext cx="6555391"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2978089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smtClean="0">
                <a:solidFill>
                  <a:srgbClr val="5F5F5F"/>
                </a:solidFill>
                <a:latin typeface="Times New Roman" panose="02020603050405020304" pitchFamily="18" charset="0"/>
                <a:cs typeface="Times New Roman" panose="02020603050405020304" pitchFamily="18" charset="0"/>
              </a:rPr>
              <a:t>Appendix</a:t>
            </a:r>
            <a:r>
              <a:rPr lang="fr-FR" dirty="0" smtClean="0">
                <a:solidFill>
                  <a:srgbClr val="5F5F5F"/>
                </a:solidFill>
                <a:latin typeface="Times New Roman" panose="02020603050405020304" pitchFamily="18" charset="0"/>
                <a:cs typeface="Times New Roman" panose="02020603050405020304" pitchFamily="18" charset="0"/>
              </a:rPr>
              <a:t> 1</a:t>
            </a:r>
            <a:endParaRPr lang="fr-FR" dirty="0">
              <a:solidFill>
                <a:srgbClr val="5F5F5F"/>
              </a:solidFill>
              <a:latin typeface="Times New Roman" panose="02020603050405020304" pitchFamily="18" charset="0"/>
              <a:cs typeface="Times New Roman" panose="02020603050405020304" pitchFamily="18" charset="0"/>
            </a:endParaRPr>
          </a:p>
        </p:txBody>
      </p:sp>
      <p:sp>
        <p:nvSpPr>
          <p:cNvPr id="8196" name="Espace réservé du pied de page 3"/>
          <p:cNvSpPr>
            <a:spLocks noGrp="1"/>
          </p:cNvSpPr>
          <p:nvPr>
            <p:ph type="ftr" sz="quarter" idx="10"/>
          </p:nvPr>
        </p:nvSpPr>
        <p:spPr>
          <a:xfrm>
            <a:off x="444499" y="6448425"/>
            <a:ext cx="6513349" cy="309563"/>
          </a:xfrm>
          <a:noFill/>
        </p:spPr>
        <p:txBody>
          <a:bodyPr/>
          <a:lstStyle/>
          <a:p>
            <a:r>
              <a:rPr lang="en-CA" smtClean="0"/>
              <a:t>The Heterogeneous Effects of Workers’ Countries of Birth on Over-education</a:t>
            </a:r>
            <a:endParaRPr lang="en-US"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504889703"/>
              </p:ext>
            </p:extLst>
          </p:nvPr>
        </p:nvGraphicFramePr>
        <p:xfrm>
          <a:off x="274638" y="996950"/>
          <a:ext cx="8559800" cy="48815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4180058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u pied de page 3"/>
          <p:cNvSpPr>
            <a:spLocks noGrp="1"/>
          </p:cNvSpPr>
          <p:nvPr>
            <p:ph type="ftr" sz="quarter" idx="10"/>
          </p:nvPr>
        </p:nvSpPr>
        <p:spPr>
          <a:xfrm>
            <a:off x="444499" y="6448425"/>
            <a:ext cx="6019363" cy="309563"/>
          </a:xfrm>
          <a:noFill/>
        </p:spPr>
        <p:txBody>
          <a:bodyPr/>
          <a:lstStyle/>
          <a:p>
            <a:r>
              <a:rPr lang="en-CA" smtClean="0"/>
              <a:t>The Heterogeneous Effects of Workers’ Countries of Birth on Over-education</a:t>
            </a:r>
            <a:endParaRPr lang="en-US" dirty="0"/>
          </a:p>
        </p:txBody>
      </p:sp>
      <p:sp>
        <p:nvSpPr>
          <p:cNvPr id="4101" name="Rectangle 5"/>
          <p:cNvSpPr>
            <a:spLocks noGrp="1" noChangeArrowheads="1"/>
          </p:cNvSpPr>
          <p:nvPr>
            <p:ph type="body" idx="1"/>
          </p:nvPr>
        </p:nvSpPr>
        <p:spPr/>
        <p:txBody>
          <a:bodyPr/>
          <a:lstStyle/>
          <a:p>
            <a:pPr marL="0" indent="-50800" algn="just">
              <a:spcAft>
                <a:spcPts val="1200"/>
              </a:spcAft>
              <a:buClr>
                <a:srgbClr val="E1850B"/>
              </a:buClr>
              <a:buNone/>
            </a:pPr>
            <a:r>
              <a:rPr lang="en-CA" dirty="0" smtClean="0">
                <a:solidFill>
                  <a:schemeClr val="tx1">
                    <a:lumMod val="75000"/>
                    <a:lumOff val="25000"/>
                  </a:schemeClr>
                </a:solidFill>
                <a:latin typeface="Times" panose="02020603050405020304" pitchFamily="18" charset="0"/>
                <a:cs typeface="Times" panose="02020603050405020304" pitchFamily="18" charset="0"/>
              </a:rPr>
              <a:t>IMMIBEL Project:</a:t>
            </a:r>
          </a:p>
          <a:p>
            <a:pPr marL="292100" algn="just">
              <a:spcAft>
                <a:spcPts val="1200"/>
              </a:spcAft>
              <a:buClr>
                <a:srgbClr val="5F5F5F"/>
              </a:buClr>
              <a:buFont typeface="Times" panose="02020603050405020304" pitchFamily="18" charset="0"/>
              <a:buChar char="‒"/>
            </a:pPr>
            <a:r>
              <a:rPr lang="en-CA" dirty="0" smtClean="0">
                <a:solidFill>
                  <a:schemeClr val="tx1">
                    <a:lumMod val="75000"/>
                    <a:lumOff val="25000"/>
                  </a:schemeClr>
                </a:solidFill>
                <a:latin typeface="Times" panose="02020603050405020304" pitchFamily="18" charset="0"/>
                <a:cs typeface="Times" panose="02020603050405020304" pitchFamily="18" charset="0"/>
              </a:rPr>
              <a:t>Improving </a:t>
            </a:r>
            <a:r>
              <a:rPr lang="en-CA" dirty="0">
                <a:solidFill>
                  <a:schemeClr val="tx1">
                    <a:lumMod val="75000"/>
                    <a:lumOff val="25000"/>
                  </a:schemeClr>
                </a:solidFill>
                <a:latin typeface="Times" panose="02020603050405020304" pitchFamily="18" charset="0"/>
                <a:cs typeface="Times" panose="02020603050405020304" pitchFamily="18" charset="0"/>
              </a:rPr>
              <a:t>the Labour Market Position of People with a Migration background in Belgium 	</a:t>
            </a:r>
            <a:endParaRPr lang="en-CA" dirty="0" smtClean="0">
              <a:solidFill>
                <a:schemeClr val="tx1">
                  <a:lumMod val="75000"/>
                  <a:lumOff val="25000"/>
                </a:schemeClr>
              </a:solidFill>
              <a:latin typeface="Times" panose="02020603050405020304" pitchFamily="18" charset="0"/>
              <a:cs typeface="Times" panose="02020603050405020304" pitchFamily="18" charset="0"/>
            </a:endParaRPr>
          </a:p>
          <a:p>
            <a:pPr marL="292100" algn="just">
              <a:spcAft>
                <a:spcPts val="1200"/>
              </a:spcAft>
              <a:buClr>
                <a:srgbClr val="5F5F5F"/>
              </a:buClr>
              <a:buFont typeface="Times" panose="02020603050405020304" pitchFamily="18" charset="0"/>
              <a:buChar char="‒"/>
            </a:pPr>
            <a:r>
              <a:rPr lang="nl-NL" dirty="0">
                <a:solidFill>
                  <a:schemeClr val="tx1">
                    <a:lumMod val="75000"/>
                    <a:lumOff val="25000"/>
                  </a:schemeClr>
                </a:solidFill>
                <a:latin typeface="Times" panose="02020603050405020304" pitchFamily="18" charset="0"/>
                <a:cs typeface="Times" panose="02020603050405020304" pitchFamily="18" charset="0"/>
              </a:rPr>
              <a:t>Naar een betere arbeidsmarktpositie voor mensen met een migratieachtergrond 	</a:t>
            </a:r>
          </a:p>
          <a:p>
            <a:pPr marL="292100" algn="just">
              <a:spcAft>
                <a:spcPts val="1200"/>
              </a:spcAft>
              <a:buClr>
                <a:srgbClr val="5F5F5F"/>
              </a:buClr>
              <a:buFont typeface="Times" panose="02020603050405020304" pitchFamily="18" charset="0"/>
              <a:buChar char="‒"/>
            </a:pPr>
            <a:r>
              <a:rPr lang="fr-BE" dirty="0">
                <a:solidFill>
                  <a:schemeClr val="tx1">
                    <a:lumMod val="75000"/>
                    <a:lumOff val="25000"/>
                  </a:schemeClr>
                </a:solidFill>
                <a:latin typeface="Times" panose="02020603050405020304" pitchFamily="18" charset="0"/>
                <a:cs typeface="Times" panose="02020603050405020304" pitchFamily="18" charset="0"/>
              </a:rPr>
              <a:t>Améliorer la situation des personnes d'origine étrangère sur le marché du travail 	</a:t>
            </a: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
        <p:nvSpPr>
          <p:cNvPr id="9" name="Titre 1"/>
          <p:cNvSpPr>
            <a:spLocks noGrp="1"/>
          </p:cNvSpPr>
          <p:nvPr>
            <p:ph type="title"/>
          </p:nvPr>
        </p:nvSpPr>
        <p:spPr>
          <a:xfrm>
            <a:off x="1241425" y="134938"/>
            <a:ext cx="7589838" cy="739775"/>
          </a:xfrm>
        </p:spPr>
        <p:txBody>
          <a:bodyPr/>
          <a:lstStyle/>
          <a:p>
            <a:r>
              <a:rPr lang="en-GB" dirty="0" smtClean="0">
                <a:solidFill>
                  <a:srgbClr val="5F5F5F"/>
                </a:solidFill>
                <a:latin typeface="Times New Roman" panose="02020603050405020304" pitchFamily="18" charset="0"/>
                <a:cs typeface="Times New Roman" panose="02020603050405020304" pitchFamily="18" charset="0"/>
              </a:rPr>
              <a:t>Introduction</a:t>
            </a:r>
            <a:endParaRPr lang="en-GB" dirty="0">
              <a:solidFill>
                <a:srgbClr val="5F5F5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a:solidFill>
                  <a:srgbClr val="5F5F5F"/>
                </a:solidFill>
                <a:latin typeface="Times New Roman" panose="02020603050405020304" pitchFamily="18" charset="0"/>
                <a:cs typeface="Times New Roman" panose="02020603050405020304" pitchFamily="18" charset="0"/>
              </a:rPr>
              <a:t>Appendix</a:t>
            </a:r>
            <a:r>
              <a:rPr lang="fr-FR" dirty="0">
                <a:solidFill>
                  <a:srgbClr val="5F5F5F"/>
                </a:solidFill>
                <a:latin typeface="Times New Roman" panose="02020603050405020304" pitchFamily="18" charset="0"/>
                <a:cs typeface="Times New Roman" panose="02020603050405020304" pitchFamily="18" charset="0"/>
              </a:rPr>
              <a:t> 2</a:t>
            </a:r>
          </a:p>
        </p:txBody>
      </p:sp>
      <p:sp>
        <p:nvSpPr>
          <p:cNvPr id="8196" name="Espace réservé du pied de page 3"/>
          <p:cNvSpPr>
            <a:spLocks noGrp="1"/>
          </p:cNvSpPr>
          <p:nvPr>
            <p:ph type="ftr" sz="quarter" idx="10"/>
          </p:nvPr>
        </p:nvSpPr>
        <p:spPr>
          <a:xfrm>
            <a:off x="444499" y="6448425"/>
            <a:ext cx="7122949" cy="309563"/>
          </a:xfrm>
          <a:noFill/>
        </p:spPr>
        <p:txBody>
          <a:bodyPr/>
          <a:lstStyle/>
          <a:p>
            <a:r>
              <a:rPr lang="en-CA" smtClean="0"/>
              <a:t>The Heterogeneous Effects of Workers’ Countries of Birth on Over-education</a:t>
            </a:r>
            <a:endParaRPr lang="en-US"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372257457"/>
              </p:ext>
            </p:extLst>
          </p:nvPr>
        </p:nvGraphicFramePr>
        <p:xfrm>
          <a:off x="274638" y="996950"/>
          <a:ext cx="8559800" cy="48815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3150247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a:solidFill>
                  <a:srgbClr val="5F5F5F"/>
                </a:solidFill>
                <a:latin typeface="Times New Roman" panose="02020603050405020304" pitchFamily="18" charset="0"/>
                <a:cs typeface="Times New Roman" panose="02020603050405020304" pitchFamily="18" charset="0"/>
              </a:rPr>
              <a:t>Appendix</a:t>
            </a:r>
            <a:r>
              <a:rPr lang="fr-FR" dirty="0">
                <a:solidFill>
                  <a:srgbClr val="5F5F5F"/>
                </a:solidFill>
                <a:latin typeface="Times New Roman" panose="02020603050405020304" pitchFamily="18" charset="0"/>
                <a:cs typeface="Times New Roman" panose="02020603050405020304" pitchFamily="18" charset="0"/>
              </a:rPr>
              <a:t> 3</a:t>
            </a:r>
          </a:p>
        </p:txBody>
      </p:sp>
      <p:sp>
        <p:nvSpPr>
          <p:cNvPr id="8196" name="Espace réservé du pied de page 3"/>
          <p:cNvSpPr>
            <a:spLocks noGrp="1"/>
          </p:cNvSpPr>
          <p:nvPr>
            <p:ph type="ftr" sz="quarter" idx="10"/>
          </p:nvPr>
        </p:nvSpPr>
        <p:spPr>
          <a:xfrm>
            <a:off x="444499" y="6448425"/>
            <a:ext cx="6870701" cy="309563"/>
          </a:xfrm>
          <a:noFill/>
        </p:spPr>
        <p:txBody>
          <a:bodyPr/>
          <a:lstStyle/>
          <a:p>
            <a:r>
              <a:rPr lang="en-CA" smtClean="0"/>
              <a:t>The Heterogeneous Effects of Workers’ Countries of Birth on Over-education</a:t>
            </a:r>
            <a:endParaRPr lang="en-US"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695788935"/>
              </p:ext>
            </p:extLst>
          </p:nvPr>
        </p:nvGraphicFramePr>
        <p:xfrm>
          <a:off x="274638" y="996950"/>
          <a:ext cx="8559800" cy="48815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16927723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a:solidFill>
                  <a:srgbClr val="5F5F5F"/>
                </a:solidFill>
                <a:latin typeface="Times New Roman" panose="02020603050405020304" pitchFamily="18" charset="0"/>
                <a:cs typeface="Times New Roman" panose="02020603050405020304" pitchFamily="18" charset="0"/>
              </a:rPr>
              <a:t>Appendix</a:t>
            </a:r>
            <a:r>
              <a:rPr lang="fr-FR" dirty="0">
                <a:solidFill>
                  <a:srgbClr val="5F5F5F"/>
                </a:solidFill>
                <a:latin typeface="Times New Roman" panose="02020603050405020304" pitchFamily="18" charset="0"/>
                <a:cs typeface="Times New Roman" panose="02020603050405020304" pitchFamily="18" charset="0"/>
              </a:rPr>
              <a:t> 4</a:t>
            </a:r>
          </a:p>
        </p:txBody>
      </p:sp>
      <p:sp>
        <p:nvSpPr>
          <p:cNvPr id="8196" name="Espace réservé du pied de page 3"/>
          <p:cNvSpPr>
            <a:spLocks noGrp="1"/>
          </p:cNvSpPr>
          <p:nvPr>
            <p:ph type="ftr" sz="quarter" idx="10"/>
          </p:nvPr>
        </p:nvSpPr>
        <p:spPr>
          <a:xfrm>
            <a:off x="444499" y="6448425"/>
            <a:ext cx="6355693" cy="309563"/>
          </a:xfrm>
          <a:noFill/>
        </p:spPr>
        <p:txBody>
          <a:bodyPr/>
          <a:lstStyle/>
          <a:p>
            <a:r>
              <a:rPr lang="en-CA" smtClean="0"/>
              <a:t>The Heterogeneous Effects of Workers’ Countries of Birth on Over-education</a:t>
            </a:r>
            <a:endParaRPr lang="en-US"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354432541"/>
              </p:ext>
            </p:extLst>
          </p:nvPr>
        </p:nvGraphicFramePr>
        <p:xfrm>
          <a:off x="274638" y="996950"/>
          <a:ext cx="8559800" cy="48815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703498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5275" y="874713"/>
            <a:ext cx="7886700" cy="3263504"/>
          </a:xfrm>
        </p:spPr>
        <p:txBody>
          <a:bodyPr/>
          <a:lstStyle/>
          <a:p>
            <a:pPr marL="0" indent="0" algn="just">
              <a:buClr>
                <a:srgbClr val="FF9900"/>
              </a:buClr>
              <a:buNone/>
            </a:pPr>
            <a:r>
              <a:rPr lang="en-GB" sz="1200" b="1" dirty="0" smtClean="0">
                <a:solidFill>
                  <a:prstClr val="black">
                    <a:lumMod val="75000"/>
                    <a:lumOff val="25000"/>
                  </a:prstClr>
                </a:solidFill>
                <a:latin typeface="Times" pitchFamily="2" charset="0"/>
              </a:rPr>
              <a:t>Detailed </a:t>
            </a:r>
            <a:r>
              <a:rPr lang="en-GB" sz="1200" b="1" dirty="0">
                <a:solidFill>
                  <a:prstClr val="black">
                    <a:lumMod val="75000"/>
                    <a:lumOff val="25000"/>
                  </a:prstClr>
                </a:solidFill>
                <a:latin typeface="Times" pitchFamily="2" charset="0"/>
              </a:rPr>
              <a:t>weighted descriptive statistics (1999-2010</a:t>
            </a:r>
            <a:r>
              <a:rPr lang="en-GB" sz="1200" b="1" dirty="0" smtClean="0">
                <a:solidFill>
                  <a:prstClr val="black">
                    <a:lumMod val="75000"/>
                    <a:lumOff val="25000"/>
                  </a:prstClr>
                </a:solidFill>
                <a:latin typeface="Times" pitchFamily="2" charset="0"/>
              </a:rPr>
              <a:t>)</a:t>
            </a:r>
            <a:endParaRPr lang="en-GB" sz="1200" b="1" dirty="0">
              <a:solidFill>
                <a:prstClr val="black">
                  <a:lumMod val="75000"/>
                  <a:lumOff val="25000"/>
                </a:prstClr>
              </a:solidFill>
              <a:latin typeface="Times" pitchFamily="2" charset="0"/>
            </a:endParaRPr>
          </a:p>
          <a:p>
            <a:pPr marL="90488" indent="0" algn="just">
              <a:buClr>
                <a:srgbClr val="FF9900"/>
              </a:buClr>
              <a:buNone/>
            </a:pPr>
            <a:endParaRPr lang="fr-BE" sz="900" dirty="0">
              <a:solidFill>
                <a:schemeClr val="tx1">
                  <a:lumMod val="75000"/>
                  <a:lumOff val="25000"/>
                </a:schemeClr>
              </a:solidFill>
              <a:latin typeface="Century Schoolbook" panose="02040604050505020304" pitchFamily="18"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728674873"/>
              </p:ext>
            </p:extLst>
          </p:nvPr>
        </p:nvGraphicFramePr>
        <p:xfrm>
          <a:off x="3120138" y="1339735"/>
          <a:ext cx="2527120" cy="3723328"/>
        </p:xfrm>
        <a:graphic>
          <a:graphicData uri="http://schemas.openxmlformats.org/drawingml/2006/table">
            <a:tbl>
              <a:tblPr/>
              <a:tblGrid>
                <a:gridCol w="1800000">
                  <a:extLst>
                    <a:ext uri="{9D8B030D-6E8A-4147-A177-3AD203B41FA5}">
                      <a16:colId xmlns:a16="http://schemas.microsoft.com/office/drawing/2014/main" val="3896941925"/>
                    </a:ext>
                  </a:extLst>
                </a:gridCol>
                <a:gridCol w="363560">
                  <a:extLst>
                    <a:ext uri="{9D8B030D-6E8A-4147-A177-3AD203B41FA5}">
                      <a16:colId xmlns:a16="http://schemas.microsoft.com/office/drawing/2014/main" val="3228597724"/>
                    </a:ext>
                  </a:extLst>
                </a:gridCol>
                <a:gridCol w="363560">
                  <a:extLst>
                    <a:ext uri="{9D8B030D-6E8A-4147-A177-3AD203B41FA5}">
                      <a16:colId xmlns:a16="http://schemas.microsoft.com/office/drawing/2014/main" val="2715006930"/>
                    </a:ext>
                  </a:extLst>
                </a:gridCol>
              </a:tblGrid>
              <a:tr h="127159">
                <a:tc>
                  <a:txBody>
                    <a:bodyPr/>
                    <a:lstStyle/>
                    <a:p>
                      <a:pPr algn="l" fontAlgn="ctr"/>
                      <a:r>
                        <a:rPr lang="en-GB" sz="900" b="0" i="0" u="none" strike="noStrike" dirty="0">
                          <a:solidFill>
                            <a:schemeClr val="tx1">
                              <a:lumMod val="75000"/>
                              <a:lumOff val="25000"/>
                            </a:schemeClr>
                          </a:solidFill>
                          <a:effectLst/>
                          <a:latin typeface="Times" pitchFamily="2" charset="0"/>
                        </a:rPr>
                        <a:t>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gridSpan="2">
                  <a:txBody>
                    <a:bodyPr/>
                    <a:lstStyle/>
                    <a:p>
                      <a:pPr algn="ctr" fontAlgn="ctr"/>
                      <a:r>
                        <a:rPr lang="en-GB" sz="900" b="0" i="0" u="none" strike="noStrike" dirty="0">
                          <a:solidFill>
                            <a:schemeClr val="tx1">
                              <a:lumMod val="75000"/>
                              <a:lumOff val="25000"/>
                            </a:schemeClr>
                          </a:solidFill>
                          <a:effectLst/>
                          <a:latin typeface="Times" pitchFamily="2" charset="0"/>
                        </a:rPr>
                        <a:t>Total (100%)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970285017"/>
                  </a:ext>
                </a:extLst>
              </a:tr>
              <a:tr h="127159">
                <a:tc>
                  <a:txBody>
                    <a:bodyPr/>
                    <a:lstStyle/>
                    <a:p>
                      <a:pPr algn="ctr" fontAlgn="ctr"/>
                      <a:endParaRPr lang="en-GB" sz="900" b="0" i="0" u="none" strike="noStrike" dirty="0">
                        <a:solidFill>
                          <a:schemeClr val="tx1">
                            <a:lumMod val="75000"/>
                            <a:lumOff val="25000"/>
                          </a:schemeClr>
                        </a:solidFill>
                        <a:effectLst/>
                        <a:latin typeface="Times" pitchFamily="2"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Mean</a:t>
                      </a:r>
                    </a:p>
                  </a:txBody>
                  <a:tcPr marL="7144" marR="7144" marT="7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S.d.</a:t>
                      </a:r>
                    </a:p>
                  </a:txBody>
                  <a:tcPr marL="7144" marR="7144" marT="7144"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447984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Occupation- ISCO1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504243508"/>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Managers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3.7</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18.9</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66300838"/>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Professionals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11.2</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31.5</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93775851"/>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Technicians and associate professionals </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9.0</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28.6</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61652077"/>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Administrative employee</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21.6</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41.2</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9964599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Service occupation</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10.4</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30.6</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974883809"/>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Craft and related trades workers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18.6</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38.9</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0242538"/>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Machine operators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15.8</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36.5</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55123879"/>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Elementary occupations </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9.8</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29.7</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4732557"/>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Region of the establishment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53287301"/>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Brussels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17.3</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37.8</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01728794"/>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Wallonia</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21.2</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40.9</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796288197"/>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Flanders</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61.5</a:t>
                      </a:r>
                    </a:p>
                  </a:txBody>
                  <a:tcPr marL="7144" marR="7144" marT="7144" marB="0" anchor="b">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48.7</a:t>
                      </a:r>
                    </a:p>
                  </a:txBody>
                  <a:tcPr marL="7144" marR="7144" marT="7144" marB="0" anchor="b">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939088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Size of the company (FTE)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3660117763"/>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Small (1-49)</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35.8</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47.9</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521706134"/>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Medium (50-249)</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30.4</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46.0</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918739148"/>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Large (250+)</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33.5</a:t>
                      </a:r>
                    </a:p>
                  </a:txBody>
                  <a:tcPr marL="7144" marR="7144" marT="7144"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b"/>
                      <a:r>
                        <a:rPr lang="en-GB" sz="900" b="0" i="0" u="none" strike="noStrike" dirty="0">
                          <a:solidFill>
                            <a:schemeClr val="tx1">
                              <a:lumMod val="75000"/>
                              <a:lumOff val="25000"/>
                            </a:schemeClr>
                          </a:solidFill>
                          <a:effectLst/>
                          <a:latin typeface="Times" pitchFamily="2" charset="0"/>
                        </a:rPr>
                        <a:t>47.2</a:t>
                      </a:r>
                    </a:p>
                  </a:txBody>
                  <a:tcPr marL="7144" marR="7144" marT="7144"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077006296"/>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Form of economic and financial control of establishment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gridSpan="2">
                  <a:txBody>
                    <a:bodyPr/>
                    <a:lstStyle/>
                    <a:p>
                      <a:endParaRPr lang="en-GB" sz="900" dirty="0">
                        <a:solidFill>
                          <a:schemeClr val="tx1">
                            <a:lumMod val="75000"/>
                            <a:lumOff val="25000"/>
                          </a:schemeClr>
                        </a:solidFill>
                        <a:latin typeface="Times" pitchFamily="2"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2965339807"/>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State own more than 50% of the capital</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6.0</a:t>
                      </a:r>
                    </a:p>
                  </a:txBody>
                  <a:tcPr marL="7144" marR="7144" marT="7144"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23.8</a:t>
                      </a:r>
                    </a:p>
                  </a:txBody>
                  <a:tcPr marL="7144" marR="7144" marT="7144" marB="0" anchor="ct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75565557"/>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Firm own more than 50% of the capital</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94.0</a:t>
                      </a:r>
                    </a:p>
                  </a:txBody>
                  <a:tcPr marL="7144" marR="7144" marT="7144"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23.8</a:t>
                      </a:r>
                    </a:p>
                  </a:txBody>
                  <a:tcPr marL="7144" marR="7144" marT="7144"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2444530"/>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3298407968"/>
              </p:ext>
            </p:extLst>
          </p:nvPr>
        </p:nvGraphicFramePr>
        <p:xfrm>
          <a:off x="480077" y="1339735"/>
          <a:ext cx="2526744" cy="3894523"/>
        </p:xfrm>
        <a:graphic>
          <a:graphicData uri="http://schemas.openxmlformats.org/drawingml/2006/table">
            <a:tbl>
              <a:tblPr/>
              <a:tblGrid>
                <a:gridCol w="1800000">
                  <a:extLst>
                    <a:ext uri="{9D8B030D-6E8A-4147-A177-3AD203B41FA5}">
                      <a16:colId xmlns:a16="http://schemas.microsoft.com/office/drawing/2014/main" val="2551982754"/>
                    </a:ext>
                  </a:extLst>
                </a:gridCol>
                <a:gridCol w="327895">
                  <a:extLst>
                    <a:ext uri="{9D8B030D-6E8A-4147-A177-3AD203B41FA5}">
                      <a16:colId xmlns:a16="http://schemas.microsoft.com/office/drawing/2014/main" val="790861448"/>
                    </a:ext>
                  </a:extLst>
                </a:gridCol>
                <a:gridCol w="398849">
                  <a:extLst>
                    <a:ext uri="{9D8B030D-6E8A-4147-A177-3AD203B41FA5}">
                      <a16:colId xmlns:a16="http://schemas.microsoft.com/office/drawing/2014/main" val="933192514"/>
                    </a:ext>
                  </a:extLst>
                </a:gridCol>
              </a:tblGrid>
              <a:tr h="121678">
                <a:tc>
                  <a:txBody>
                    <a:bodyPr/>
                    <a:lstStyle/>
                    <a:p>
                      <a:pPr algn="l" fontAlgn="ctr"/>
                      <a:r>
                        <a:rPr lang="en-GB" sz="900" b="0" i="0" u="none" strike="noStrike" dirty="0">
                          <a:solidFill>
                            <a:schemeClr val="tx1">
                              <a:lumMod val="75000"/>
                              <a:lumOff val="25000"/>
                            </a:schemeClr>
                          </a:solidFill>
                          <a:effectLst/>
                          <a:latin typeface="Times" pitchFamily="2" charset="0"/>
                        </a:rPr>
                        <a:t>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fontAlgn="ctr"/>
                      <a:r>
                        <a:rPr lang="en-GB" sz="900" b="0" i="0" u="none" strike="noStrike" dirty="0">
                          <a:solidFill>
                            <a:schemeClr val="tx1">
                              <a:lumMod val="75000"/>
                              <a:lumOff val="25000"/>
                            </a:schemeClr>
                          </a:solidFill>
                          <a:effectLst/>
                          <a:latin typeface="Times" pitchFamily="2" charset="0"/>
                        </a:rPr>
                        <a:t>Total (100%)</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459909577"/>
                  </a:ext>
                </a:extLst>
              </a:tr>
              <a:tr h="121678">
                <a:tc>
                  <a:txBody>
                    <a:bodyPr/>
                    <a:lstStyle/>
                    <a:p>
                      <a:pPr algn="ctr" fontAlgn="ctr"/>
                      <a:endParaRPr lang="en-GB" sz="900" b="0" i="0" u="none" strike="noStrike" dirty="0">
                        <a:solidFill>
                          <a:schemeClr val="tx1">
                            <a:lumMod val="75000"/>
                            <a:lumOff val="25000"/>
                          </a:schemeClr>
                        </a:solidFill>
                        <a:effectLst/>
                        <a:latin typeface="Times" pitchFamily="2" charset="0"/>
                      </a:endParaRP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solidFill>
                            <a:schemeClr val="tx1">
                              <a:lumMod val="75000"/>
                              <a:lumOff val="25000"/>
                            </a:schemeClr>
                          </a:solidFill>
                          <a:effectLst/>
                          <a:latin typeface="Times" pitchFamily="2" charset="0"/>
                        </a:rPr>
                        <a:t>Mean</a:t>
                      </a:r>
                    </a:p>
                  </a:txBody>
                  <a:tcPr marL="1663" marR="1663" marT="1663"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900" b="0" i="0" u="none" strike="noStrike" dirty="0">
                          <a:solidFill>
                            <a:schemeClr val="tx1">
                              <a:lumMod val="75000"/>
                              <a:lumOff val="25000"/>
                            </a:schemeClr>
                          </a:solidFill>
                          <a:effectLst/>
                          <a:latin typeface="Times" pitchFamily="2" charset="0"/>
                        </a:rPr>
                        <a:t>S.d.</a:t>
                      </a:r>
                    </a:p>
                  </a:txBody>
                  <a:tcPr marL="1663" marR="1663" marT="1663"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6352624"/>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Age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l"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137958017"/>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Young (15-29)</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23.0</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42.1</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28957982"/>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Prime (30-49)</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59.2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49.1</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470010663"/>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Old (50+)</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17.7</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38.2</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995447272"/>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Male</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67.9</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46.7</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21530973"/>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Education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717005043"/>
                  </a:ext>
                </a:extLst>
              </a:tr>
              <a:tr h="121678">
                <a:tc>
                  <a:txBody>
                    <a:bodyPr/>
                    <a:lstStyle/>
                    <a:p>
                      <a:pPr algn="l" fontAlgn="ctr"/>
                      <a:r>
                        <a:rPr lang="en-GB" sz="900" b="1" i="0" u="none" strike="noStrike" dirty="0">
                          <a:solidFill>
                            <a:schemeClr val="tx1">
                              <a:lumMod val="75000"/>
                              <a:lumOff val="25000"/>
                            </a:schemeClr>
                          </a:solidFill>
                          <a:effectLst/>
                          <a:latin typeface="Times" pitchFamily="2" charset="0"/>
                        </a:rPr>
                        <a:t> Lower secondary at most</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32.5</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46.9</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46904484"/>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Primary or no education</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8.6</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28.0</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03810558"/>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Lower secondary education</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24.0</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42.7</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311986901"/>
                  </a:ext>
                </a:extLst>
              </a:tr>
              <a:tr h="121678">
                <a:tc>
                  <a:txBody>
                    <a:bodyPr/>
                    <a:lstStyle/>
                    <a:p>
                      <a:pPr algn="l" fontAlgn="ctr"/>
                      <a:r>
                        <a:rPr lang="en-GB" sz="900" b="1" i="0" u="none" strike="noStrike" dirty="0">
                          <a:solidFill>
                            <a:schemeClr val="tx1">
                              <a:lumMod val="75000"/>
                              <a:lumOff val="25000"/>
                            </a:schemeClr>
                          </a:solidFill>
                          <a:effectLst/>
                          <a:latin typeface="Times" pitchFamily="2" charset="0"/>
                        </a:rPr>
                        <a:t> Upper secondary</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41.2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49.2</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888433103"/>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Upper secondary education: general</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23.2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42.2</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803016726"/>
                  </a:ext>
                </a:extLst>
              </a:tr>
              <a:tr h="241693">
                <a:tc>
                  <a:txBody>
                    <a:bodyPr/>
                    <a:lstStyle/>
                    <a:p>
                      <a:pPr algn="l" fontAlgn="ctr"/>
                      <a:r>
                        <a:rPr lang="en-GB" sz="900" b="0" i="0" u="none" strike="noStrike" dirty="0">
                          <a:solidFill>
                            <a:schemeClr val="tx1">
                              <a:lumMod val="75000"/>
                              <a:lumOff val="25000"/>
                            </a:schemeClr>
                          </a:solidFill>
                          <a:effectLst/>
                          <a:latin typeface="Times" pitchFamily="2" charset="0"/>
                        </a:rPr>
                        <a:t> Upper secondary education: technique</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18.0</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38.5</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511700756"/>
                  </a:ext>
                </a:extLst>
              </a:tr>
              <a:tr h="121678">
                <a:tc>
                  <a:txBody>
                    <a:bodyPr/>
                    <a:lstStyle/>
                    <a:p>
                      <a:pPr algn="l" fontAlgn="ctr"/>
                      <a:r>
                        <a:rPr lang="en-GB" sz="900" b="1" i="0" u="none" strike="noStrike" dirty="0">
                          <a:solidFill>
                            <a:schemeClr val="tx1">
                              <a:lumMod val="75000"/>
                              <a:lumOff val="25000"/>
                            </a:schemeClr>
                          </a:solidFill>
                          <a:effectLst/>
                          <a:latin typeface="Times" pitchFamily="2" charset="0"/>
                        </a:rPr>
                        <a:t> Tertiary education</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26.2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44.0</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830454421"/>
                  </a:ext>
                </a:extLst>
              </a:tr>
              <a:tr h="147965">
                <a:tc>
                  <a:txBody>
                    <a:bodyPr/>
                    <a:lstStyle/>
                    <a:p>
                      <a:pPr algn="l" fontAlgn="ctr"/>
                      <a:r>
                        <a:rPr lang="en-GB" sz="900" b="0" i="0" u="none" strike="noStrike" dirty="0">
                          <a:solidFill>
                            <a:schemeClr val="tx1">
                              <a:lumMod val="75000"/>
                              <a:lumOff val="25000"/>
                            </a:schemeClr>
                          </a:solidFill>
                          <a:effectLst/>
                          <a:latin typeface="Times" pitchFamily="2" charset="0"/>
                        </a:rPr>
                        <a:t> Post-secondary education</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15.2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35.9</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28000372"/>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Tertiary education - first level</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10.4</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30.5</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77505593"/>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Tertiary education - second level</a:t>
                      </a:r>
                    </a:p>
                  </a:txBody>
                  <a:tcPr marL="29928"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0.7</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8.1</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897395227"/>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Years of tenure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97233489"/>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Less than 10 years</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62.8</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48.3</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958422525"/>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More than 10 years</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37.2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48.3</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844587901"/>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Full-time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59.8</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49.0</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583088991"/>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Type of contract (%)</a:t>
                      </a:r>
                    </a:p>
                  </a:txBody>
                  <a:tcPr marL="1663"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endParaRPr lang="en-GB" sz="900" b="0" i="0" u="none" strike="noStrike" dirty="0">
                        <a:solidFill>
                          <a:schemeClr val="tx1">
                            <a:lumMod val="75000"/>
                            <a:lumOff val="25000"/>
                          </a:schemeClr>
                        </a:solidFill>
                        <a:effectLst/>
                        <a:latin typeface="Times" pitchFamily="2" charset="0"/>
                      </a:endParaRP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39540959"/>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Indefinite/ permanent</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93.5</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24.6</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891044297"/>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Fixed term/ temporary</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4.5</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20.7</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622814880"/>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Apprenticeship</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0.2</a:t>
                      </a:r>
                    </a:p>
                  </a:txBody>
                  <a:tcPr marL="1663" marR="1663" marT="166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en-GB" sz="900" b="0" i="0" u="none" strike="noStrike" dirty="0">
                          <a:solidFill>
                            <a:schemeClr val="tx1">
                              <a:lumMod val="75000"/>
                              <a:lumOff val="25000"/>
                            </a:schemeClr>
                          </a:solidFill>
                          <a:effectLst/>
                          <a:latin typeface="Times" pitchFamily="2" charset="0"/>
                        </a:rPr>
                        <a:t>4.8</a:t>
                      </a:r>
                    </a:p>
                  </a:txBody>
                  <a:tcPr marL="1663" marR="1663" marT="1663"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230225247"/>
                  </a:ext>
                </a:extLst>
              </a:tr>
              <a:tr h="121678">
                <a:tc>
                  <a:txBody>
                    <a:bodyPr/>
                    <a:lstStyle/>
                    <a:p>
                      <a:pPr algn="l" fontAlgn="ctr"/>
                      <a:r>
                        <a:rPr lang="en-GB" sz="900" b="0" i="0" u="none" strike="noStrike" dirty="0">
                          <a:solidFill>
                            <a:schemeClr val="tx1">
                              <a:lumMod val="75000"/>
                              <a:lumOff val="25000"/>
                            </a:schemeClr>
                          </a:solidFill>
                          <a:effectLst/>
                          <a:latin typeface="Times" pitchFamily="2" charset="0"/>
                        </a:rPr>
                        <a:t>  Interim</a:t>
                      </a:r>
                    </a:p>
                  </a:txBody>
                  <a:tcPr marL="14964" marR="1663" marT="16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fontAlgn="b"/>
                      <a:r>
                        <a:rPr lang="en-GB" sz="900" b="0" i="0" u="none" strike="noStrike" dirty="0">
                          <a:solidFill>
                            <a:schemeClr val="tx1">
                              <a:lumMod val="75000"/>
                              <a:lumOff val="25000"/>
                            </a:schemeClr>
                          </a:solidFill>
                          <a:effectLst/>
                          <a:latin typeface="Times" pitchFamily="2" charset="0"/>
                        </a:rPr>
                        <a:t>1.8</a:t>
                      </a:r>
                    </a:p>
                  </a:txBody>
                  <a:tcPr marL="1663" marR="1663" marT="1663"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900" b="0" i="0" u="none" strike="noStrike" dirty="0">
                          <a:solidFill>
                            <a:schemeClr val="tx1">
                              <a:lumMod val="75000"/>
                              <a:lumOff val="25000"/>
                            </a:schemeClr>
                          </a:solidFill>
                          <a:effectLst/>
                          <a:latin typeface="Times" pitchFamily="2" charset="0"/>
                        </a:rPr>
                        <a:t>13.2</a:t>
                      </a:r>
                    </a:p>
                  </a:txBody>
                  <a:tcPr marL="1663" marR="1663" marT="1663"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301823"/>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602677993"/>
              </p:ext>
            </p:extLst>
          </p:nvPr>
        </p:nvGraphicFramePr>
        <p:xfrm>
          <a:off x="5760575" y="1339735"/>
          <a:ext cx="2448000" cy="2644620"/>
        </p:xfrm>
        <a:graphic>
          <a:graphicData uri="http://schemas.openxmlformats.org/drawingml/2006/table">
            <a:tbl>
              <a:tblPr/>
              <a:tblGrid>
                <a:gridCol w="1800000">
                  <a:extLst>
                    <a:ext uri="{9D8B030D-6E8A-4147-A177-3AD203B41FA5}">
                      <a16:colId xmlns:a16="http://schemas.microsoft.com/office/drawing/2014/main" val="1700565864"/>
                    </a:ext>
                  </a:extLst>
                </a:gridCol>
                <a:gridCol w="324000">
                  <a:extLst>
                    <a:ext uri="{9D8B030D-6E8A-4147-A177-3AD203B41FA5}">
                      <a16:colId xmlns:a16="http://schemas.microsoft.com/office/drawing/2014/main" val="163947343"/>
                    </a:ext>
                  </a:extLst>
                </a:gridCol>
                <a:gridCol w="324000">
                  <a:extLst>
                    <a:ext uri="{9D8B030D-6E8A-4147-A177-3AD203B41FA5}">
                      <a16:colId xmlns:a16="http://schemas.microsoft.com/office/drawing/2014/main" val="2655394331"/>
                    </a:ext>
                  </a:extLst>
                </a:gridCol>
              </a:tblGrid>
              <a:tr h="127159">
                <a:tc>
                  <a:txBody>
                    <a:bodyPr/>
                    <a:lstStyle/>
                    <a:p>
                      <a:pPr algn="l" fontAlgn="ctr"/>
                      <a:r>
                        <a:rPr lang="en-GB" sz="900" b="0" i="0" u="none" strike="noStrike" dirty="0">
                          <a:solidFill>
                            <a:schemeClr val="tx1">
                              <a:lumMod val="75000"/>
                              <a:lumOff val="25000"/>
                            </a:schemeClr>
                          </a:solidFill>
                          <a:effectLst/>
                          <a:latin typeface="Times" pitchFamily="2" charset="0"/>
                        </a:rPr>
                        <a:t>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fontAlgn="ctr"/>
                      <a:r>
                        <a:rPr lang="en-GB" sz="900" b="0" i="0" u="none" strike="noStrike" dirty="0">
                          <a:solidFill>
                            <a:schemeClr val="tx1">
                              <a:lumMod val="75000"/>
                              <a:lumOff val="25000"/>
                            </a:schemeClr>
                          </a:solidFill>
                          <a:effectLst/>
                          <a:latin typeface="Times" pitchFamily="2" charset="0"/>
                        </a:rPr>
                        <a:t>Total (100%)</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extLst>
                  <a:ext uri="{0D108BD9-81ED-4DB2-BD59-A6C34878D82A}">
                    <a16:rowId xmlns:a16="http://schemas.microsoft.com/office/drawing/2014/main" val="1949619606"/>
                  </a:ext>
                </a:extLst>
              </a:tr>
              <a:tr h="127159">
                <a:tc>
                  <a:txBody>
                    <a:bodyPr/>
                    <a:lstStyle/>
                    <a:p>
                      <a:pPr algn="ctr" fontAlgn="ctr"/>
                      <a:endParaRPr lang="en-GB" sz="900" b="0" i="0" u="none" strike="noStrike" dirty="0">
                        <a:solidFill>
                          <a:schemeClr val="tx1">
                            <a:lumMod val="75000"/>
                            <a:lumOff val="25000"/>
                          </a:schemeClr>
                        </a:solidFill>
                        <a:effectLst/>
                        <a:latin typeface="Times" pitchFamily="2"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Mean</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S.d.</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15730288"/>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Sector- NACE1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GB" sz="900" b="0" i="0" u="none" strike="noStrike" dirty="0">
                        <a:solidFill>
                          <a:schemeClr val="tx1">
                            <a:lumMod val="75000"/>
                            <a:lumOff val="25000"/>
                          </a:schemeClr>
                        </a:solidFill>
                        <a:effectLst/>
                        <a:latin typeface="Times" pitchFamily="2" charset="0"/>
                      </a:endParaRPr>
                    </a:p>
                  </a:txBody>
                  <a:tcPr marL="7144" marR="7144" marT="7144"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2726554"/>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Mining and quarrying ( C)</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0.2</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4.3</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2623454"/>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Manufacturing (D)</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33.3</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47.1</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9536802"/>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Electricity, gas and water supply ( E )</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1.2</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10.8</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850210"/>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Construction (F)</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7.9</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26.9</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2085503"/>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Wholesale and retail trade (G)</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19.0</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39.2</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8312360"/>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Hotels and restaurants (H)</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3.5</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18.4</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795408"/>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Transport, storage and communication (I)</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12.0</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32.5</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646421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Financial intermediation (J)</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7.0</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25.6</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14815"/>
                  </a:ext>
                </a:extLst>
              </a:tr>
              <a:tr h="247174">
                <a:tc>
                  <a:txBody>
                    <a:bodyPr/>
                    <a:lstStyle/>
                    <a:p>
                      <a:pPr algn="l" fontAlgn="ctr"/>
                      <a:r>
                        <a:rPr lang="en-GB" sz="900" b="0" i="0" u="none" strike="noStrike" dirty="0">
                          <a:solidFill>
                            <a:schemeClr val="tx1">
                              <a:lumMod val="75000"/>
                              <a:lumOff val="25000"/>
                            </a:schemeClr>
                          </a:solidFill>
                          <a:effectLst/>
                          <a:latin typeface="Times" pitchFamily="2" charset="0"/>
                        </a:rPr>
                        <a:t>Real estate, renting and business activities (K)</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16.0</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36.6</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8897259"/>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Firm agreement (%)</a:t>
                      </a: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GB" sz="900" b="0" i="0" u="none" strike="noStrike" dirty="0">
                        <a:solidFill>
                          <a:schemeClr val="tx1">
                            <a:lumMod val="75000"/>
                            <a:lumOff val="25000"/>
                          </a:schemeClr>
                        </a:solidFill>
                        <a:effectLst/>
                        <a:latin typeface="Times" pitchFamily="2"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GB" sz="900" b="0" i="0" u="none" strike="noStrike" dirty="0">
                        <a:solidFill>
                          <a:schemeClr val="tx1">
                            <a:lumMod val="75000"/>
                            <a:lumOff val="25000"/>
                          </a:schemeClr>
                        </a:solidFill>
                        <a:effectLst/>
                        <a:latin typeface="Times" pitchFamily="2" charset="0"/>
                      </a:endParaRP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206106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With firm agreement</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26.4</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44.1</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1494462"/>
                  </a:ext>
                </a:extLst>
              </a:tr>
              <a:tr h="127159">
                <a:tc>
                  <a:txBody>
                    <a:bodyPr/>
                    <a:lstStyle/>
                    <a:p>
                      <a:pPr algn="l" fontAlgn="ctr"/>
                      <a:r>
                        <a:rPr lang="en-GB" sz="900" b="0" i="0" u="none" strike="noStrike" dirty="0">
                          <a:solidFill>
                            <a:schemeClr val="tx1">
                              <a:lumMod val="75000"/>
                              <a:lumOff val="25000"/>
                            </a:schemeClr>
                          </a:solidFill>
                          <a:effectLst/>
                          <a:latin typeface="Times" pitchFamily="2" charset="0"/>
                        </a:rPr>
                        <a:t>Without firm agreement</a:t>
                      </a:r>
                    </a:p>
                  </a:txBody>
                  <a:tcPr marL="6429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73.6</a:t>
                      </a:r>
                    </a:p>
                  </a:txBody>
                  <a:tcPr marL="7144" marR="7144" marT="7144"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GB" sz="900" b="0" i="0" u="none" strike="noStrike" dirty="0">
                          <a:solidFill>
                            <a:schemeClr val="tx1">
                              <a:lumMod val="75000"/>
                              <a:lumOff val="25000"/>
                            </a:schemeClr>
                          </a:solidFill>
                          <a:effectLst/>
                          <a:latin typeface="Times" pitchFamily="2" charset="0"/>
                        </a:rPr>
                        <a:t>44.1</a:t>
                      </a:r>
                    </a:p>
                  </a:txBody>
                  <a:tcPr marL="7144" marR="7144" marT="7144"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0690839"/>
                  </a:ext>
                </a:extLst>
              </a:tr>
            </a:tbl>
          </a:graphicData>
        </a:graphic>
      </p:graphicFrame>
      <p:sp>
        <p:nvSpPr>
          <p:cNvPr id="12" name="Titre 1"/>
          <p:cNvSpPr txBox="1">
            <a:spLocks/>
          </p:cNvSpPr>
          <p:nvPr/>
        </p:nvSpPr>
        <p:spPr bwMode="auto">
          <a:xfrm>
            <a:off x="1241425" y="134938"/>
            <a:ext cx="7589838" cy="7397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algn="l" rtl="0" eaLnBrk="1" fontAlgn="base" hangingPunct="1">
              <a:spcBef>
                <a:spcPct val="0"/>
              </a:spcBef>
              <a:spcAft>
                <a:spcPct val="0"/>
              </a:spcAft>
              <a:defRPr sz="2800" b="1">
                <a:solidFill>
                  <a:srgbClr val="777777"/>
                </a:solidFill>
                <a:latin typeface="+mj-lt"/>
                <a:ea typeface="+mj-ea"/>
                <a:cs typeface="+mj-cs"/>
              </a:defRPr>
            </a:lvl1pPr>
            <a:lvl2pPr algn="l" rtl="0" eaLnBrk="1" fontAlgn="base" hangingPunct="1">
              <a:spcBef>
                <a:spcPct val="0"/>
              </a:spcBef>
              <a:spcAft>
                <a:spcPct val="0"/>
              </a:spcAft>
              <a:defRPr sz="2800" b="1">
                <a:solidFill>
                  <a:srgbClr val="777777"/>
                </a:solidFill>
                <a:latin typeface="Arial" charset="0"/>
                <a:cs typeface="Arial" charset="0"/>
              </a:defRPr>
            </a:lvl2pPr>
            <a:lvl3pPr algn="l" rtl="0" eaLnBrk="1" fontAlgn="base" hangingPunct="1">
              <a:spcBef>
                <a:spcPct val="0"/>
              </a:spcBef>
              <a:spcAft>
                <a:spcPct val="0"/>
              </a:spcAft>
              <a:defRPr sz="2800" b="1">
                <a:solidFill>
                  <a:srgbClr val="777777"/>
                </a:solidFill>
                <a:latin typeface="Arial" charset="0"/>
                <a:cs typeface="Arial" charset="0"/>
              </a:defRPr>
            </a:lvl3pPr>
            <a:lvl4pPr algn="l" rtl="0" eaLnBrk="1" fontAlgn="base" hangingPunct="1">
              <a:spcBef>
                <a:spcPct val="0"/>
              </a:spcBef>
              <a:spcAft>
                <a:spcPct val="0"/>
              </a:spcAft>
              <a:defRPr sz="2800" b="1">
                <a:solidFill>
                  <a:srgbClr val="777777"/>
                </a:solidFill>
                <a:latin typeface="Arial" charset="0"/>
                <a:cs typeface="Arial" charset="0"/>
              </a:defRPr>
            </a:lvl4pPr>
            <a:lvl5pPr algn="l" rtl="0" eaLnBrk="1" fontAlgn="base" hangingPunct="1">
              <a:spcBef>
                <a:spcPct val="0"/>
              </a:spcBef>
              <a:spcAft>
                <a:spcPct val="0"/>
              </a:spcAft>
              <a:defRPr sz="2800" b="1">
                <a:solidFill>
                  <a:srgbClr val="777777"/>
                </a:solidFill>
                <a:latin typeface="Arial" charset="0"/>
                <a:cs typeface="Arial" charset="0"/>
              </a:defRPr>
            </a:lvl5pPr>
            <a:lvl6pPr marL="457200" algn="l" rtl="0" eaLnBrk="1" fontAlgn="base" hangingPunct="1">
              <a:spcBef>
                <a:spcPct val="0"/>
              </a:spcBef>
              <a:spcAft>
                <a:spcPct val="0"/>
              </a:spcAft>
              <a:defRPr sz="2800" b="1">
                <a:solidFill>
                  <a:srgbClr val="777777"/>
                </a:solidFill>
                <a:latin typeface="Arial" charset="0"/>
                <a:cs typeface="Arial" charset="0"/>
              </a:defRPr>
            </a:lvl6pPr>
            <a:lvl7pPr marL="914400" algn="l" rtl="0" eaLnBrk="1" fontAlgn="base" hangingPunct="1">
              <a:spcBef>
                <a:spcPct val="0"/>
              </a:spcBef>
              <a:spcAft>
                <a:spcPct val="0"/>
              </a:spcAft>
              <a:defRPr sz="2800" b="1">
                <a:solidFill>
                  <a:srgbClr val="777777"/>
                </a:solidFill>
                <a:latin typeface="Arial" charset="0"/>
                <a:cs typeface="Arial" charset="0"/>
              </a:defRPr>
            </a:lvl7pPr>
            <a:lvl8pPr marL="1371600" algn="l" rtl="0" eaLnBrk="1" fontAlgn="base" hangingPunct="1">
              <a:spcBef>
                <a:spcPct val="0"/>
              </a:spcBef>
              <a:spcAft>
                <a:spcPct val="0"/>
              </a:spcAft>
              <a:defRPr sz="2800" b="1">
                <a:solidFill>
                  <a:srgbClr val="777777"/>
                </a:solidFill>
                <a:latin typeface="Arial" charset="0"/>
                <a:cs typeface="Arial" charset="0"/>
              </a:defRPr>
            </a:lvl8pPr>
            <a:lvl9pPr marL="1828800" algn="l" rtl="0" eaLnBrk="1" fontAlgn="base" hangingPunct="1">
              <a:spcBef>
                <a:spcPct val="0"/>
              </a:spcBef>
              <a:spcAft>
                <a:spcPct val="0"/>
              </a:spcAft>
              <a:defRPr sz="2800" b="1">
                <a:solidFill>
                  <a:srgbClr val="777777"/>
                </a:solidFill>
                <a:latin typeface="Arial" charset="0"/>
                <a:cs typeface="Arial" charset="0"/>
              </a:defRPr>
            </a:lvl9pPr>
          </a:lstStyle>
          <a:p>
            <a:r>
              <a:rPr lang="en-US" kern="0" dirty="0">
                <a:solidFill>
                  <a:srgbClr val="5F5F5F"/>
                </a:solidFill>
                <a:latin typeface="Times New Roman" panose="02020603050405020304" pitchFamily="18" charset="0"/>
                <a:cs typeface="Times New Roman" panose="02020603050405020304" pitchFamily="18" charset="0"/>
              </a:rPr>
              <a:t>Appendix</a:t>
            </a:r>
            <a:r>
              <a:rPr lang="fr-FR" kern="0" dirty="0">
                <a:solidFill>
                  <a:srgbClr val="5F5F5F"/>
                </a:solidFill>
                <a:latin typeface="Times New Roman" panose="02020603050405020304" pitchFamily="18" charset="0"/>
                <a:cs typeface="Times New Roman" panose="02020603050405020304" pitchFamily="18" charset="0"/>
              </a:rPr>
              <a:t> </a:t>
            </a:r>
            <a:r>
              <a:rPr lang="fr-FR" kern="0" dirty="0" smtClean="0">
                <a:solidFill>
                  <a:srgbClr val="5F5F5F"/>
                </a:solidFill>
                <a:latin typeface="Times New Roman" panose="02020603050405020304" pitchFamily="18" charset="0"/>
                <a:cs typeface="Times New Roman" panose="02020603050405020304" pitchFamily="18" charset="0"/>
              </a:rPr>
              <a:t>5. </a:t>
            </a:r>
            <a:r>
              <a:rPr lang="fr-FR" kern="0" dirty="0">
                <a:solidFill>
                  <a:srgbClr val="5F5F5F"/>
                </a:solidFill>
                <a:latin typeface="Times New Roman" panose="02020603050405020304" pitchFamily="18" charset="0"/>
                <a:cs typeface="Times New Roman" panose="02020603050405020304" pitchFamily="18" charset="0"/>
              </a:rPr>
              <a:t>Data and descriptive </a:t>
            </a:r>
            <a:r>
              <a:rPr lang="en-GB" kern="0" dirty="0" smtClean="0">
                <a:solidFill>
                  <a:srgbClr val="5F5F5F"/>
                </a:solidFill>
                <a:latin typeface="Times New Roman" panose="02020603050405020304" pitchFamily="18" charset="0"/>
                <a:cs typeface="Times New Roman" panose="02020603050405020304" pitchFamily="18" charset="0"/>
              </a:rPr>
              <a:t>statistics</a:t>
            </a:r>
            <a:endParaRPr lang="en-GB" kern="0" dirty="0">
              <a:solidFill>
                <a:srgbClr val="5F5F5F"/>
              </a:solidFill>
              <a:latin typeface="Times New Roman" panose="02020603050405020304" pitchFamily="18" charset="0"/>
              <a:cs typeface="Times New Roman" panose="02020603050405020304" pitchFamily="18" charset="0"/>
            </a:endParaRPr>
          </a:p>
        </p:txBody>
      </p:sp>
      <p:sp>
        <p:nvSpPr>
          <p:cNvPr id="2" name="Espace réservé du pied de page 1"/>
          <p:cNvSpPr>
            <a:spLocks noGrp="1"/>
          </p:cNvSpPr>
          <p:nvPr>
            <p:ph type="ftr" sz="quarter" idx="10"/>
          </p:nvPr>
        </p:nvSpPr>
        <p:spPr>
          <a:xfrm>
            <a:off x="444500" y="6448425"/>
            <a:ext cx="5819666" cy="309563"/>
          </a:xfrm>
        </p:spPr>
        <p:txBody>
          <a:bodyPr/>
          <a:lstStyle/>
          <a:p>
            <a:r>
              <a:rPr lang="en-CA" smtClean="0"/>
              <a:t>The Heterogeneous Effects of Workers’ Countries of Birth on Over-education</a:t>
            </a:r>
            <a:endParaRPr lang="en-US" dirty="0"/>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927981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a:solidFill>
                  <a:srgbClr val="5F5F5F"/>
                </a:solidFill>
                <a:latin typeface="Times New Roman" panose="02020603050405020304" pitchFamily="18" charset="0"/>
                <a:cs typeface="Times New Roman" panose="02020603050405020304" pitchFamily="18" charset="0"/>
              </a:rPr>
              <a:t>Appendix</a:t>
            </a:r>
            <a:r>
              <a:rPr lang="fr-FR" dirty="0">
                <a:solidFill>
                  <a:srgbClr val="5F5F5F"/>
                </a:solidFill>
                <a:latin typeface="Times New Roman" panose="02020603050405020304" pitchFamily="18" charset="0"/>
                <a:cs typeface="Times New Roman" panose="02020603050405020304" pitchFamily="18" charset="0"/>
              </a:rPr>
              <a:t> </a:t>
            </a:r>
            <a:r>
              <a:rPr lang="fr-FR" dirty="0" smtClean="0">
                <a:solidFill>
                  <a:srgbClr val="5F5F5F"/>
                </a:solidFill>
                <a:latin typeface="Times New Roman" panose="02020603050405020304" pitchFamily="18" charset="0"/>
                <a:cs typeface="Times New Roman" panose="02020603050405020304" pitchFamily="18" charset="0"/>
              </a:rPr>
              <a:t>6. </a:t>
            </a:r>
            <a:r>
              <a:rPr lang="fr-FR" dirty="0">
                <a:solidFill>
                  <a:srgbClr val="5F5F5F"/>
                </a:solidFill>
                <a:latin typeface="Times New Roman" panose="02020603050405020304" pitchFamily="18" charset="0"/>
                <a:cs typeface="Times New Roman" panose="02020603050405020304" pitchFamily="18" charset="0"/>
              </a:rPr>
              <a:t>Data and descriptive </a:t>
            </a:r>
            <a:r>
              <a:rPr lang="en-US" dirty="0" smtClean="0">
                <a:solidFill>
                  <a:srgbClr val="5F5F5F"/>
                </a:solidFill>
                <a:latin typeface="Times New Roman" panose="02020603050405020304" pitchFamily="18" charset="0"/>
                <a:cs typeface="Times New Roman" panose="02020603050405020304" pitchFamily="18" charset="0"/>
              </a:rPr>
              <a:t>statistics</a:t>
            </a:r>
            <a:endParaRPr lang="en-US" dirty="0">
              <a:solidFill>
                <a:srgbClr val="5F5F5F"/>
              </a:solidFill>
              <a:latin typeface="Times New Roman" panose="02020603050405020304" pitchFamily="18" charset="0"/>
              <a:cs typeface="Times New Roman" panose="02020603050405020304" pitchFamily="18" charset="0"/>
            </a:endParaRPr>
          </a:p>
        </p:txBody>
      </p:sp>
      <p:sp>
        <p:nvSpPr>
          <p:cNvPr id="8195" name="Espace réservé du contenu 2"/>
          <p:cNvSpPr>
            <a:spLocks noGrp="1"/>
          </p:cNvSpPr>
          <p:nvPr>
            <p:ph idx="1"/>
          </p:nvPr>
        </p:nvSpPr>
        <p:spPr/>
        <p:txBody>
          <a:bodyPr/>
          <a:lstStyle/>
          <a:p>
            <a:pPr marL="0" lvl="0" indent="0" algn="just">
              <a:buClr>
                <a:srgbClr val="FF9900"/>
              </a:buClr>
              <a:buNone/>
            </a:pPr>
            <a:r>
              <a:rPr lang="en-GB" sz="1200" b="1" dirty="0" smtClean="0">
                <a:solidFill>
                  <a:prstClr val="black">
                    <a:lumMod val="75000"/>
                    <a:lumOff val="25000"/>
                  </a:prstClr>
                </a:solidFill>
                <a:latin typeface="Times New Roman" panose="02020603050405020304" pitchFamily="18" charset="0"/>
                <a:cs typeface="Times New Roman" panose="02020603050405020304" pitchFamily="18" charset="0"/>
              </a:rPr>
              <a:t>Detailed </a:t>
            </a:r>
            <a:r>
              <a:rPr lang="en-GB" sz="1200" b="1" dirty="0">
                <a:solidFill>
                  <a:prstClr val="black">
                    <a:lumMod val="75000"/>
                    <a:lumOff val="25000"/>
                  </a:prstClr>
                </a:solidFill>
                <a:latin typeface="Times New Roman" panose="02020603050405020304" pitchFamily="18" charset="0"/>
                <a:cs typeface="Times New Roman" panose="02020603050405020304" pitchFamily="18" charset="0"/>
              </a:rPr>
              <a:t>descriptive statistics of </a:t>
            </a:r>
            <a:r>
              <a:rPr lang="en-GB" sz="1200" b="1" dirty="0" smtClean="0">
                <a:solidFill>
                  <a:prstClr val="black">
                    <a:lumMod val="75000"/>
                    <a:lumOff val="25000"/>
                  </a:prstClr>
                </a:solidFill>
                <a:latin typeface="Times New Roman" panose="02020603050405020304" pitchFamily="18" charset="0"/>
                <a:cs typeface="Times New Roman" panose="02020603050405020304" pitchFamily="18" charset="0"/>
              </a:rPr>
              <a:t>regions</a:t>
            </a:r>
            <a:endParaRPr lang="en-GB" sz="1200" b="1"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buNone/>
            </a:pPr>
            <a:endParaRPr lang="fr-FR" dirty="0"/>
          </a:p>
        </p:txBody>
      </p:sp>
      <p:sp>
        <p:nvSpPr>
          <p:cNvPr id="8196" name="Espace réservé du pied de page 3"/>
          <p:cNvSpPr>
            <a:spLocks noGrp="1"/>
          </p:cNvSpPr>
          <p:nvPr>
            <p:ph type="ftr" sz="quarter" idx="10"/>
          </p:nvPr>
        </p:nvSpPr>
        <p:spPr>
          <a:xfrm>
            <a:off x="444500" y="6448425"/>
            <a:ext cx="6502838" cy="309563"/>
          </a:xfrm>
          <a:noFill/>
        </p:spPr>
        <p:txBody>
          <a:bodyPr/>
          <a:lstStyle/>
          <a:p>
            <a:r>
              <a:rPr lang="en-CA" smtClean="0"/>
              <a:t>The Heterogeneous Effects of Workers’ Countries of Birth on Over-education</a:t>
            </a:r>
            <a:endParaRPr lang="en-US" dirty="0"/>
          </a:p>
        </p:txBody>
      </p:sp>
      <p:graphicFrame>
        <p:nvGraphicFramePr>
          <p:cNvPr id="3" name="Tableau 2"/>
          <p:cNvGraphicFramePr>
            <a:graphicFrameLocks noGrp="1"/>
          </p:cNvGraphicFramePr>
          <p:nvPr>
            <p:extLst>
              <p:ext uri="{D42A27DB-BD31-4B8C-83A1-F6EECF244321}">
                <p14:modId xmlns:p14="http://schemas.microsoft.com/office/powerpoint/2010/main" val="1156063144"/>
              </p:ext>
            </p:extLst>
          </p:nvPr>
        </p:nvGraphicFramePr>
        <p:xfrm>
          <a:off x="466546" y="1444625"/>
          <a:ext cx="8175984" cy="2876550"/>
        </p:xfrm>
        <a:graphic>
          <a:graphicData uri="http://schemas.openxmlformats.org/drawingml/2006/table">
            <a:tbl>
              <a:tblPr/>
              <a:tblGrid>
                <a:gridCol w="1800000">
                  <a:extLst>
                    <a:ext uri="{9D8B030D-6E8A-4147-A177-3AD203B41FA5}">
                      <a16:colId xmlns:a16="http://schemas.microsoft.com/office/drawing/2014/main" val="167069061"/>
                    </a:ext>
                  </a:extLst>
                </a:gridCol>
                <a:gridCol w="2160000">
                  <a:extLst>
                    <a:ext uri="{9D8B030D-6E8A-4147-A177-3AD203B41FA5}">
                      <a16:colId xmlns:a16="http://schemas.microsoft.com/office/drawing/2014/main" val="1874944166"/>
                    </a:ext>
                  </a:extLst>
                </a:gridCol>
                <a:gridCol w="1039396">
                  <a:extLst>
                    <a:ext uri="{9D8B030D-6E8A-4147-A177-3AD203B41FA5}">
                      <a16:colId xmlns:a16="http://schemas.microsoft.com/office/drawing/2014/main" val="3952108215"/>
                    </a:ext>
                  </a:extLst>
                </a:gridCol>
                <a:gridCol w="3176588">
                  <a:extLst>
                    <a:ext uri="{9D8B030D-6E8A-4147-A177-3AD203B41FA5}">
                      <a16:colId xmlns:a16="http://schemas.microsoft.com/office/drawing/2014/main" val="169225373"/>
                    </a:ext>
                  </a:extLst>
                </a:gridCol>
              </a:tblGrid>
              <a:tr h="133350">
                <a:tc>
                  <a:txBody>
                    <a:bodyPr/>
                    <a:lstStyle/>
                    <a:p>
                      <a:pPr algn="l" fontAlgn="b"/>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UN classification</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 regions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Number of observations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Main countries</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4107403"/>
                  </a:ext>
                </a:extLst>
              </a:tr>
              <a:tr h="133350">
                <a:tc>
                  <a:txBody>
                    <a:bodyPr/>
                    <a:lstStyle/>
                    <a:p>
                      <a:pPr algn="l" fontAlgn="ctr"/>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Developed countries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CA"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71,208</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6781080"/>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Western Europe</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64,341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France (28%), Italy (23%), Germany (13%)</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47076332"/>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(EU-13)</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5,010</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it-IT"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Poland (49%), Romania (27%), Bulgaria (9%)</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8153580"/>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North America and South Pacific</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1,571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USA (53%), Canada (33%), Australia (10%)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12740415"/>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Japan</a:t>
                      </a:r>
                    </a:p>
                  </a:txBody>
                  <a:tcPr marL="9525" marR="9525" marT="9525" marB="0" anchor="ctr">
                    <a:lnL>
                      <a:noFill/>
                    </a:lnL>
                    <a:lnR>
                      <a:noFill/>
                    </a:lnR>
                    <a:lnT>
                      <a:noFill/>
                    </a:lnT>
                    <a:lnB>
                      <a:noFill/>
                    </a:lnB>
                  </a:tcPr>
                </a:tc>
                <a:tc>
                  <a:txBody>
                    <a:bodyPr/>
                    <a:lstStyle/>
                    <a:p>
                      <a:pPr algn="ctr"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286</a:t>
                      </a: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33179042"/>
                  </a:ext>
                </a:extLst>
              </a:tr>
              <a:tr h="133350">
                <a:tc>
                  <a:txBody>
                    <a:bodyPr/>
                    <a:lstStyle/>
                    <a:p>
                      <a:pPr algn="l" fontAlgn="ctr"/>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Countries in transition</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b">
                    <a:lnL>
                      <a:noFill/>
                    </a:lnL>
                    <a:lnR>
                      <a:noFill/>
                    </a:lnR>
                    <a:lnT>
                      <a:noFill/>
                    </a:lnT>
                    <a:lnB>
                      <a:noFill/>
                    </a:lnB>
                  </a:tcPr>
                </a:tc>
                <a:tc>
                  <a:txBody>
                    <a:bodyPr/>
                    <a:lstStyle/>
                    <a:p>
                      <a:pPr algn="ctr" fontAlgn="ctr"/>
                      <a:r>
                        <a:rPr lang="en-CA"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6,105</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365010295"/>
                  </a:ext>
                </a:extLst>
              </a:tr>
              <a:tr h="133350">
                <a:tc>
                  <a:txBody>
                    <a:bodyPr/>
                    <a:lstStyle/>
                    <a:p>
                      <a:pPr algn="l" fontAlgn="ctr"/>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Eastern Europe (non-EU)</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6,105</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it-IT"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Serbia (60%), Russia (34%), Albania (6%)</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87306100"/>
                  </a:ext>
                </a:extLst>
              </a:tr>
              <a:tr h="133350">
                <a:tc>
                  <a:txBody>
                    <a:bodyPr/>
                    <a:lstStyle/>
                    <a:p>
                      <a:pPr algn="l" fontAlgn="ctr"/>
                      <a:r>
                        <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Developing countries</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ctr" fontAlgn="ctr"/>
                      <a:r>
                        <a:rPr lang="en-CA" sz="1200" b="1"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60,886</a:t>
                      </a:r>
                      <a:endParaRPr lang="en-CA" sz="1200" b="1"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86507761"/>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Maghreb </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24,168</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it-IT"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Morocco (82%), Algeria (10%), Tunesia (6%)</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86907664"/>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Middle and Near East </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12,061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Turkey (86%), Iran (5%), Syria (2%)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11123884"/>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Sub-Saharan Africa </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15,199</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Congo (59%), Rwanda (5%), Ghana (5%)</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35578653"/>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Latin and Central America</a:t>
                      </a:r>
                    </a:p>
                  </a:txBody>
                  <a:tcPr marL="9525" marR="9525" marT="9525" marB="0" anchor="ctr">
                    <a:lnL>
                      <a:noFill/>
                    </a:lnL>
                    <a:lnR>
                      <a:noFill/>
                    </a:lnR>
                    <a:lnT>
                      <a:noFill/>
                    </a:lnT>
                    <a:lnB>
                      <a:noFill/>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3,087</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ctr"/>
                      <a:r>
                        <a:rPr lang="it-IT"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Brazil (17%), Chile (15%), Peru (9%)</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387907493"/>
                  </a:ext>
                </a:extLst>
              </a:tr>
              <a:tr h="133350">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Asia</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CA" sz="1200" b="0" i="0" u="none" strike="noStrike" dirty="0" smtClean="0">
                          <a:solidFill>
                            <a:schemeClr val="tx1">
                              <a:lumMod val="75000"/>
                              <a:lumOff val="25000"/>
                            </a:schemeClr>
                          </a:solidFill>
                          <a:effectLst/>
                          <a:latin typeface="Times New Roman" panose="02020603050405020304" pitchFamily="18" charset="0"/>
                          <a:cs typeface="Times New Roman" panose="02020603050405020304" pitchFamily="18" charset="0"/>
                        </a:rPr>
                        <a:t>6,371</a:t>
                      </a:r>
                      <a:endPar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CA" sz="1200" b="0" i="0" u="none" strike="noStrike" dirty="0">
                          <a:solidFill>
                            <a:schemeClr val="tx1">
                              <a:lumMod val="75000"/>
                              <a:lumOff val="25000"/>
                            </a:schemeClr>
                          </a:solidFill>
                          <a:effectLst/>
                          <a:latin typeface="Times New Roman" panose="02020603050405020304" pitchFamily="18" charset="0"/>
                          <a:cs typeface="Times New Roman" panose="02020603050405020304" pitchFamily="18" charset="0"/>
                        </a:rPr>
                        <a:t>Vietnam (19%), India (16%), Philippine (13%)</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236747"/>
                  </a:ext>
                </a:extLst>
              </a:tr>
            </a:tbl>
          </a:graphicData>
        </a:graphic>
      </p:graphicFrame>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3545710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solidFill>
                  <a:srgbClr val="5F5F5F"/>
                </a:solidFill>
                <a:latin typeface="Times New Roman" panose="02020603050405020304" pitchFamily="18" charset="0"/>
                <a:cs typeface="Times New Roman" panose="02020603050405020304" pitchFamily="18" charset="0"/>
              </a:rPr>
              <a:t>Appendix 7. The </a:t>
            </a:r>
            <a:r>
              <a:rPr lang="en-CA" dirty="0">
                <a:solidFill>
                  <a:srgbClr val="5F5F5F"/>
                </a:solidFill>
                <a:latin typeface="Times New Roman" panose="02020603050405020304" pitchFamily="18" charset="0"/>
                <a:cs typeface="Times New Roman" panose="02020603050405020304" pitchFamily="18" charset="0"/>
              </a:rPr>
              <a:t>Belgian Nationality Code</a:t>
            </a:r>
            <a:endParaRPr lang="en-GB" dirty="0"/>
          </a:p>
        </p:txBody>
      </p:sp>
      <p:sp>
        <p:nvSpPr>
          <p:cNvPr id="3" name="Espace réservé du contenu 2"/>
          <p:cNvSpPr>
            <a:spLocks noGrp="1"/>
          </p:cNvSpPr>
          <p:nvPr>
            <p:ph idx="1"/>
          </p:nvPr>
        </p:nvSpPr>
        <p:spPr/>
        <p:txBody>
          <a:bodyPr/>
          <a:lstStyle/>
          <a:p>
            <a:pPr marL="0" indent="0" algn="just">
              <a:buNone/>
            </a:pPr>
            <a:r>
              <a:rPr lang="en-CA" sz="1600" dirty="0">
                <a:solidFill>
                  <a:srgbClr val="5F5F5F"/>
                </a:solidFill>
                <a:latin typeface="Times New Roman" panose="02020603050405020304" pitchFamily="18" charset="0"/>
                <a:cs typeface="Times New Roman" panose="02020603050405020304" pitchFamily="18" charset="0"/>
              </a:rPr>
              <a:t>The Belgian Nationality Code, created in 1984, has been subject to several reforms. </a:t>
            </a:r>
            <a:endParaRPr lang="en-CA" sz="1600" dirty="0" smtClean="0">
              <a:solidFill>
                <a:srgbClr val="5F5F5F"/>
              </a:solidFill>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r>
              <a:rPr lang="en-CA" sz="1600" dirty="0" smtClean="0">
                <a:solidFill>
                  <a:srgbClr val="5F5F5F"/>
                </a:solidFill>
                <a:latin typeface="Times New Roman" panose="02020603050405020304" pitchFamily="18" charset="0"/>
                <a:cs typeface="Times New Roman" panose="02020603050405020304" pitchFamily="18" charset="0"/>
              </a:rPr>
              <a:t>Before 2000: </a:t>
            </a: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to </a:t>
            </a:r>
            <a:r>
              <a:rPr lang="en-CA" sz="1200" dirty="0">
                <a:solidFill>
                  <a:srgbClr val="5F5F5F"/>
                </a:solidFill>
                <a:latin typeface="Times New Roman" panose="02020603050405020304" pitchFamily="18" charset="0"/>
                <a:cs typeface="Times New Roman" panose="02020603050405020304" pitchFamily="18" charset="0"/>
              </a:rPr>
              <a:t>be between 18 and 30 years of age, </a:t>
            </a:r>
            <a:endParaRPr lang="en-CA" sz="1200" dirty="0" smtClean="0">
              <a:solidFill>
                <a:srgbClr val="5F5F5F"/>
              </a:solidFill>
              <a:latin typeface="Times New Roman" panose="02020603050405020304" pitchFamily="18" charset="0"/>
              <a:cs typeface="Times New Roman" panose="02020603050405020304" pitchFamily="18" charset="0"/>
            </a:endParaRP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to </a:t>
            </a:r>
            <a:r>
              <a:rPr lang="en-CA" sz="1200" dirty="0">
                <a:solidFill>
                  <a:srgbClr val="5F5F5F"/>
                </a:solidFill>
                <a:latin typeface="Times New Roman" panose="02020603050405020304" pitchFamily="18" charset="0"/>
                <a:cs typeface="Times New Roman" panose="02020603050405020304" pitchFamily="18" charset="0"/>
              </a:rPr>
              <a:t>have been born in Belgium</a:t>
            </a:r>
            <a:r>
              <a:rPr lang="en-CA" sz="1200" dirty="0" smtClean="0">
                <a:solidFill>
                  <a:srgbClr val="5F5F5F"/>
                </a:solidFill>
                <a:latin typeface="Times New Roman" panose="02020603050405020304" pitchFamily="18" charset="0"/>
                <a:cs typeface="Times New Roman" panose="02020603050405020304" pitchFamily="18" charset="0"/>
              </a:rPr>
              <a:t>,</a:t>
            </a: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to </a:t>
            </a:r>
            <a:r>
              <a:rPr lang="en-CA" sz="1200" dirty="0">
                <a:solidFill>
                  <a:srgbClr val="5F5F5F"/>
                </a:solidFill>
                <a:latin typeface="Times New Roman" panose="02020603050405020304" pitchFamily="18" charset="0"/>
                <a:cs typeface="Times New Roman" panose="02020603050405020304" pitchFamily="18" charset="0"/>
              </a:rPr>
              <a:t>have their main residence </a:t>
            </a:r>
            <a:r>
              <a:rPr lang="en-CA" sz="1200" dirty="0" smtClean="0">
                <a:solidFill>
                  <a:srgbClr val="5F5F5F"/>
                </a:solidFill>
                <a:latin typeface="Times New Roman" panose="02020603050405020304" pitchFamily="18" charset="0"/>
                <a:cs typeface="Times New Roman" panose="02020603050405020304" pitchFamily="18" charset="0"/>
              </a:rPr>
              <a:t>there.</a:t>
            </a:r>
          </a:p>
          <a:p>
            <a:pPr algn="just">
              <a:buFont typeface="Times New Roman" panose="02020603050405020304" pitchFamily="18" charset="0"/>
              <a:buChar char="‒"/>
            </a:pPr>
            <a:r>
              <a:rPr lang="en-CA" sz="1600" dirty="0" smtClean="0">
                <a:solidFill>
                  <a:srgbClr val="5F5F5F"/>
                </a:solidFill>
                <a:latin typeface="Times New Roman" panose="02020603050405020304" pitchFamily="18" charset="0"/>
                <a:cs typeface="Times New Roman" panose="02020603050405020304" pitchFamily="18" charset="0"/>
              </a:rPr>
              <a:t>Since </a:t>
            </a:r>
            <a:r>
              <a:rPr lang="en-CA" sz="1600" dirty="0">
                <a:solidFill>
                  <a:srgbClr val="5F5F5F"/>
                </a:solidFill>
                <a:latin typeface="Times New Roman" panose="02020603050405020304" pitchFamily="18" charset="0"/>
                <a:cs typeface="Times New Roman" panose="02020603050405020304" pitchFamily="18" charset="0"/>
              </a:rPr>
              <a:t>1991, the Code enables children born in Belgium from parents who were themselves born there to obtain the Belgian nationality. </a:t>
            </a:r>
            <a:endParaRPr lang="en-CA" sz="1600" dirty="0" smtClean="0">
              <a:solidFill>
                <a:srgbClr val="5F5F5F"/>
              </a:solidFill>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r>
              <a:rPr lang="en-CA" sz="1600" dirty="0" smtClean="0">
                <a:solidFill>
                  <a:srgbClr val="5F5F5F"/>
                </a:solidFill>
                <a:latin typeface="Times New Roman" panose="02020603050405020304" pitchFamily="18" charset="0"/>
                <a:cs typeface="Times New Roman" panose="02020603050405020304" pitchFamily="18" charset="0"/>
              </a:rPr>
              <a:t>The </a:t>
            </a:r>
            <a:r>
              <a:rPr lang="en-CA" sz="1600" dirty="0">
                <a:solidFill>
                  <a:srgbClr val="5F5F5F"/>
                </a:solidFill>
                <a:latin typeface="Times New Roman" panose="02020603050405020304" pitchFamily="18" charset="0"/>
                <a:cs typeface="Times New Roman" panose="02020603050405020304" pitchFamily="18" charset="0"/>
              </a:rPr>
              <a:t>2000 reform, known as the ‘Snel Belg wet’, greatly eased the criteria for acquiring the Belgian </a:t>
            </a:r>
            <a:r>
              <a:rPr lang="en-CA" sz="1600" dirty="0" smtClean="0">
                <a:solidFill>
                  <a:srgbClr val="5F5F5F"/>
                </a:solidFill>
                <a:latin typeface="Times New Roman" panose="02020603050405020304" pitchFamily="18" charset="0"/>
                <a:cs typeface="Times New Roman" panose="02020603050405020304" pitchFamily="18" charset="0"/>
              </a:rPr>
              <a:t>nationality:</a:t>
            </a: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The </a:t>
            </a:r>
            <a:r>
              <a:rPr lang="en-CA" sz="1200" dirty="0">
                <a:solidFill>
                  <a:srgbClr val="5F5F5F"/>
                </a:solidFill>
                <a:latin typeface="Times New Roman" panose="02020603050405020304" pitchFamily="18" charset="0"/>
                <a:cs typeface="Times New Roman" panose="02020603050405020304" pitchFamily="18" charset="0"/>
              </a:rPr>
              <a:t>maximum age limit (30) was </a:t>
            </a:r>
            <a:r>
              <a:rPr lang="en-CA" sz="1200" dirty="0" smtClean="0">
                <a:solidFill>
                  <a:srgbClr val="5F5F5F"/>
                </a:solidFill>
                <a:latin typeface="Times New Roman" panose="02020603050405020304" pitchFamily="18" charset="0"/>
                <a:cs typeface="Times New Roman" panose="02020603050405020304" pitchFamily="18" charset="0"/>
              </a:rPr>
              <a:t>abolished,</a:t>
            </a:r>
          </a:p>
          <a:p>
            <a:pPr lvl="1" algn="just">
              <a:buFont typeface="+mj-lt"/>
              <a:buAutoNum type="alphaLcParenR"/>
            </a:pPr>
            <a:r>
              <a:rPr lang="en-CA" sz="1200" dirty="0">
                <a:solidFill>
                  <a:srgbClr val="5F5F5F"/>
                </a:solidFill>
                <a:latin typeface="Times New Roman" panose="02020603050405020304" pitchFamily="18" charset="0"/>
                <a:cs typeface="Times New Roman" panose="02020603050405020304" pitchFamily="18" charset="0"/>
              </a:rPr>
              <a:t>b</a:t>
            </a:r>
            <a:r>
              <a:rPr lang="en-CA" sz="1200" dirty="0" smtClean="0">
                <a:solidFill>
                  <a:srgbClr val="5F5F5F"/>
                </a:solidFill>
                <a:latin typeface="Times New Roman" panose="02020603050405020304" pitchFamily="18" charset="0"/>
                <a:cs typeface="Times New Roman" panose="02020603050405020304" pitchFamily="18" charset="0"/>
              </a:rPr>
              <a:t>eing </a:t>
            </a:r>
            <a:r>
              <a:rPr lang="en-CA" sz="1200" dirty="0">
                <a:solidFill>
                  <a:srgbClr val="5F5F5F"/>
                </a:solidFill>
                <a:latin typeface="Times New Roman" panose="02020603050405020304" pitchFamily="18" charset="0"/>
                <a:cs typeface="Times New Roman" panose="02020603050405020304" pitchFamily="18" charset="0"/>
              </a:rPr>
              <a:t>born in Belgium and having the main residence there since birth, </a:t>
            </a:r>
            <a:endParaRPr lang="en-CA" sz="1200" dirty="0" smtClean="0">
              <a:solidFill>
                <a:srgbClr val="5F5F5F"/>
              </a:solidFill>
              <a:latin typeface="Times New Roman" panose="02020603050405020304" pitchFamily="18" charset="0"/>
              <a:cs typeface="Times New Roman" panose="02020603050405020304" pitchFamily="18" charset="0"/>
            </a:endParaRP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being </a:t>
            </a:r>
            <a:r>
              <a:rPr lang="en-CA" sz="1200" dirty="0">
                <a:solidFill>
                  <a:srgbClr val="5F5F5F"/>
                </a:solidFill>
                <a:latin typeface="Times New Roman" panose="02020603050405020304" pitchFamily="18" charset="0"/>
                <a:cs typeface="Times New Roman" panose="02020603050405020304" pitchFamily="18" charset="0"/>
              </a:rPr>
              <a:t>born abroad and having one parent with the Belgian nationality at the time of the declaration, </a:t>
            </a:r>
            <a:endParaRPr lang="en-CA" sz="1200" dirty="0" smtClean="0">
              <a:solidFill>
                <a:srgbClr val="5F5F5F"/>
              </a:solidFill>
              <a:latin typeface="Times New Roman" panose="02020603050405020304" pitchFamily="18" charset="0"/>
              <a:cs typeface="Times New Roman" panose="02020603050405020304" pitchFamily="18" charset="0"/>
            </a:endParaRPr>
          </a:p>
          <a:p>
            <a:pPr lvl="1" algn="just">
              <a:buFont typeface="+mj-lt"/>
              <a:buAutoNum type="alphaLcParenR"/>
            </a:pPr>
            <a:r>
              <a:rPr lang="en-CA" sz="1200" dirty="0" smtClean="0">
                <a:solidFill>
                  <a:srgbClr val="5F5F5F"/>
                </a:solidFill>
                <a:latin typeface="Times New Roman" panose="02020603050405020304" pitchFamily="18" charset="0"/>
                <a:cs typeface="Times New Roman" panose="02020603050405020304" pitchFamily="18" charset="0"/>
              </a:rPr>
              <a:t>having </a:t>
            </a:r>
            <a:r>
              <a:rPr lang="en-CA" sz="1200" dirty="0">
                <a:solidFill>
                  <a:srgbClr val="5F5F5F"/>
                </a:solidFill>
                <a:latin typeface="Times New Roman" panose="02020603050405020304" pitchFamily="18" charset="0"/>
                <a:cs typeface="Times New Roman" panose="02020603050405020304" pitchFamily="18" charset="0"/>
              </a:rPr>
              <a:t>been a resident in Belgium for 7 years and having an unlimited right of residence. </a:t>
            </a:r>
            <a:endParaRPr lang="en-CA" sz="1200" dirty="0" smtClean="0">
              <a:solidFill>
                <a:srgbClr val="5F5F5F"/>
              </a:solidFill>
              <a:latin typeface="Times New Roman" panose="02020603050405020304" pitchFamily="18" charset="0"/>
              <a:cs typeface="Times New Roman" panose="02020603050405020304" pitchFamily="18" charset="0"/>
            </a:endParaRPr>
          </a:p>
          <a:p>
            <a:pPr algn="just">
              <a:buFont typeface="Times New Roman" panose="02020603050405020304" pitchFamily="18" charset="0"/>
              <a:buChar char="‒"/>
            </a:pPr>
            <a:r>
              <a:rPr lang="en-CA" sz="1600" dirty="0" smtClean="0">
                <a:solidFill>
                  <a:srgbClr val="5F5F5F"/>
                </a:solidFill>
                <a:latin typeface="Times New Roman" panose="02020603050405020304" pitchFamily="18" charset="0"/>
                <a:cs typeface="Times New Roman" panose="02020603050405020304" pitchFamily="18" charset="0"/>
              </a:rPr>
              <a:t>In </a:t>
            </a:r>
            <a:r>
              <a:rPr lang="en-CA" sz="1600" dirty="0">
                <a:solidFill>
                  <a:srgbClr val="5F5F5F"/>
                </a:solidFill>
                <a:latin typeface="Times New Roman" panose="02020603050405020304" pitchFamily="18" charset="0"/>
                <a:cs typeface="Times New Roman" panose="02020603050405020304" pitchFamily="18" charset="0"/>
              </a:rPr>
              <a:t>2013, the Code was amended again, but this time the criteria for acquiring the nationality were tightened up (Conseil supérieur de l’emploi, 2018).</a:t>
            </a:r>
            <a:endParaRPr lang="en-GB" sz="1600" dirty="0">
              <a:solidFill>
                <a:srgbClr val="5F5F5F"/>
              </a:solidFill>
              <a:latin typeface="Times New Roman" panose="02020603050405020304" pitchFamily="18" charset="0"/>
              <a:cs typeface="Times New Roman" panose="02020603050405020304" pitchFamily="18" charset="0"/>
            </a:endParaRPr>
          </a:p>
        </p:txBody>
      </p:sp>
      <p:sp>
        <p:nvSpPr>
          <p:cNvPr id="4" name="Espace réservé du pied de page 3"/>
          <p:cNvSpPr>
            <a:spLocks noGrp="1"/>
          </p:cNvSpPr>
          <p:nvPr>
            <p:ph type="ftr" sz="quarter" idx="10"/>
          </p:nvPr>
        </p:nvSpPr>
        <p:spPr>
          <a:xfrm>
            <a:off x="444499" y="6448425"/>
            <a:ext cx="5905025" cy="309563"/>
          </a:xfrm>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250439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en-GB" dirty="0" smtClean="0">
                <a:solidFill>
                  <a:srgbClr val="5F5F5F"/>
                </a:solidFill>
                <a:latin typeface="Times New Roman" panose="02020603050405020304" pitchFamily="18" charset="0"/>
                <a:cs typeface="Times New Roman" panose="02020603050405020304" pitchFamily="18" charset="0"/>
              </a:rPr>
              <a:t>Introduction</a:t>
            </a:r>
            <a:endParaRPr lang="en-GB" dirty="0">
              <a:solidFill>
                <a:srgbClr val="5F5F5F"/>
              </a:solidFill>
              <a:latin typeface="Times New Roman" panose="02020603050405020304" pitchFamily="18" charset="0"/>
              <a:cs typeface="Times New Roman" panose="02020603050405020304" pitchFamily="18" charset="0"/>
            </a:endParaRPr>
          </a:p>
        </p:txBody>
      </p:sp>
      <p:sp>
        <p:nvSpPr>
          <p:cNvPr id="5123" name="Espace réservé du contenu 2"/>
          <p:cNvSpPr>
            <a:spLocks noGrp="1"/>
          </p:cNvSpPr>
          <p:nvPr>
            <p:ph idx="1"/>
          </p:nvPr>
        </p:nvSpPr>
        <p:spPr/>
        <p:txBody>
          <a:bodyPr/>
          <a:lstStyle/>
          <a:p>
            <a:pPr marL="0" indent="0" algn="just">
              <a:spcBef>
                <a:spcPts val="1200"/>
              </a:spcBef>
              <a:buClr>
                <a:srgbClr val="FF9900"/>
              </a:buClr>
              <a:buNone/>
            </a:pPr>
            <a:r>
              <a:rPr lang="en-GB" sz="2000" dirty="0" smtClean="0">
                <a:solidFill>
                  <a:prstClr val="black">
                    <a:lumMod val="75000"/>
                    <a:lumOff val="25000"/>
                  </a:prstClr>
                </a:solidFill>
                <a:latin typeface="Times New Roman" panose="02020603050405020304" pitchFamily="18" charset="0"/>
                <a:cs typeface="Times New Roman" panose="02020603050405020304" pitchFamily="18" charset="0"/>
              </a:rPr>
              <a:t>Immigrants </a:t>
            </a:r>
            <a:r>
              <a:rPr lang="en-GB" sz="2000" dirty="0">
                <a:solidFill>
                  <a:prstClr val="black">
                    <a:lumMod val="75000"/>
                    <a:lumOff val="25000"/>
                  </a:prstClr>
                </a:solidFill>
                <a:latin typeface="Times New Roman" panose="02020603050405020304" pitchFamily="18" charset="0"/>
                <a:cs typeface="Times New Roman" panose="02020603050405020304" pitchFamily="18" charset="0"/>
              </a:rPr>
              <a:t>are more likely to be over-educated than native workers </a:t>
            </a:r>
            <a:r>
              <a:rPr lang="fr-BE" sz="1200" dirty="0">
                <a:solidFill>
                  <a:schemeClr val="tx1">
                    <a:lumMod val="75000"/>
                    <a:lumOff val="25000"/>
                  </a:schemeClr>
                </a:solidFill>
                <a:latin typeface="Times New Roman" panose="02020603050405020304" pitchFamily="18" charset="0"/>
                <a:cs typeface="Times New Roman" panose="02020603050405020304" pitchFamily="18" charset="0"/>
              </a:rPr>
              <a:t>(</a:t>
            </a:r>
            <a:r>
              <a:rPr lang="en-GB" sz="12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Chiswick and Miller, 2009; Dell'Aringa and Pagani, 2011; Aleksynska and Tritah, 2013; Matano </a:t>
            </a:r>
            <a:r>
              <a:rPr lang="en-GB" sz="1200" i="1"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et al., </a:t>
            </a:r>
            <a:r>
              <a:rPr lang="en-GB" sz="12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2015).</a:t>
            </a:r>
          </a:p>
          <a:p>
            <a:pPr lvl="1" algn="just">
              <a:buClr>
                <a:schemeClr val="tx1">
                  <a:lumMod val="75000"/>
                  <a:lumOff val="25000"/>
                </a:schemeClr>
              </a:buClr>
              <a:buFont typeface="Times New Roman" panose="02020603050405020304" pitchFamily="18" charset="0"/>
              <a:buChar char="‒"/>
            </a:pPr>
            <a:r>
              <a:rPr lang="en-GB" sz="1800" dirty="0" smtClean="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Discrimination</a:t>
            </a:r>
            <a:r>
              <a:rPr lang="en-GB" sz="2800" dirty="0" smtClean="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2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(e.g. Chiswick and Miller, 2009; Matano </a:t>
            </a:r>
            <a:r>
              <a:rPr lang="en-GB" sz="1200" i="1"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et al., </a:t>
            </a:r>
            <a:r>
              <a:rPr lang="en-GB" sz="12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2015).</a:t>
            </a:r>
          </a:p>
          <a:p>
            <a:pPr lvl="1" algn="just">
              <a:buClr>
                <a:schemeClr val="tx1">
                  <a:lumMod val="75000"/>
                  <a:lumOff val="25000"/>
                </a:schemeClr>
              </a:buClr>
              <a:buFont typeface="Times New Roman" panose="02020603050405020304" pitchFamily="18" charset="0"/>
              <a:buChar char="‒"/>
            </a:pPr>
            <a:r>
              <a:rPr lang="en-GB" sz="1800" dirty="0" smtClean="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Imperfect </a:t>
            </a:r>
            <a:r>
              <a:rPr lang="en-GB" sz="18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transferability of human capital </a:t>
            </a:r>
            <a:r>
              <a:rPr lang="en-GB" sz="1200" dirty="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(e.g. Kalfa and Piracha, 2013; Dean, 2018</a:t>
            </a:r>
            <a:r>
              <a:rPr lang="en-GB" sz="1200" dirty="0" smtClean="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57150" indent="0" algn="just">
              <a:buClr>
                <a:schemeClr val="tx1">
                  <a:lumMod val="75000"/>
                  <a:lumOff val="25000"/>
                </a:schemeClr>
              </a:buClr>
              <a:buNone/>
            </a:pPr>
            <a:endParaRPr lang="en-GB" sz="16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57150" indent="0" algn="just">
              <a:buClr>
                <a:schemeClr val="tx1">
                  <a:lumMod val="75000"/>
                  <a:lumOff val="25000"/>
                </a:schemeClr>
              </a:buClr>
              <a:buNone/>
            </a:pP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Over-education</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 Educational attainment &gt; educational requirement</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GB" sz="20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5124" name="Espace réservé du pied de page 3"/>
          <p:cNvSpPr>
            <a:spLocks noGrp="1"/>
          </p:cNvSpPr>
          <p:nvPr>
            <p:ph type="ftr" sz="quarter" idx="10"/>
          </p:nvPr>
        </p:nvSpPr>
        <p:spPr>
          <a:xfrm>
            <a:off x="444499" y="6448425"/>
            <a:ext cx="6113955"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dirty="0">
                <a:solidFill>
                  <a:srgbClr val="5F5F5F"/>
                </a:solidFill>
                <a:latin typeface="Times New Roman" panose="02020603050405020304" pitchFamily="18" charset="0"/>
                <a:cs typeface="Times New Roman" panose="02020603050405020304" pitchFamily="18" charset="0"/>
              </a:rPr>
              <a:t>Contribution</a:t>
            </a:r>
          </a:p>
        </p:txBody>
      </p:sp>
      <p:sp>
        <p:nvSpPr>
          <p:cNvPr id="8195" name="Espace réservé du contenu 2"/>
          <p:cNvSpPr>
            <a:spLocks noGrp="1"/>
          </p:cNvSpPr>
          <p:nvPr>
            <p:ph idx="1"/>
          </p:nvPr>
        </p:nvSpPr>
        <p:spPr/>
        <p:txBody>
          <a:bodyPr/>
          <a:lstStyle/>
          <a:p>
            <a:pPr marL="0" lvl="1" indent="0" algn="just">
              <a:spcBef>
                <a:spcPts val="0"/>
              </a:spcBef>
              <a:spcAft>
                <a:spcPts val="600"/>
              </a:spcAft>
              <a:buClr>
                <a:srgbClr val="FF9900"/>
              </a:buClr>
              <a:buNone/>
            </a:pP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1</a:t>
            </a:r>
            <a:r>
              <a:rPr lang="en-GB"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st</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 contribution – Define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educational mismatch in quite detailed manner, i.e. by using the “realized matches method (RM</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2" indent="-285750" algn="just">
              <a:spcBef>
                <a:spcPts val="0"/>
              </a:spcBef>
              <a:spcAft>
                <a:spcPts val="600"/>
              </a:spcAft>
              <a:buClr>
                <a:srgbClr val="FFC000"/>
              </a:buClr>
              <a:buFont typeface="Courier New" panose="02070309020205020404" pitchFamily="49" charset="0"/>
              <a:buChar char="o"/>
            </a:pPr>
            <a:r>
              <a:rPr lang="en-CA" dirty="0">
                <a:solidFill>
                  <a:schemeClr val="tx1">
                    <a:lumMod val="75000"/>
                    <a:lumOff val="25000"/>
                  </a:schemeClr>
                </a:solidFill>
                <a:latin typeface="Times New Roman" panose="02020603050405020304" pitchFamily="18" charset="0"/>
                <a:cs typeface="Times New Roman" panose="02020603050405020304" pitchFamily="18" charset="0"/>
              </a:rPr>
              <a:t>RM: Compute the mean (Verdugo and Verdugo, 1989) or the mode (Kiker </a:t>
            </a:r>
            <a:r>
              <a:rPr lang="en-CA" i="1" dirty="0">
                <a:solidFill>
                  <a:schemeClr val="tx1">
                    <a:lumMod val="75000"/>
                    <a:lumOff val="25000"/>
                  </a:schemeClr>
                </a:solidFill>
                <a:latin typeface="Times New Roman" panose="02020603050405020304" pitchFamily="18" charset="0"/>
                <a:cs typeface="Times New Roman" panose="02020603050405020304" pitchFamily="18" charset="0"/>
              </a:rPr>
              <a:t>et</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CA" i="1" dirty="0">
                <a:solidFill>
                  <a:schemeClr val="tx1">
                    <a:lumMod val="75000"/>
                    <a:lumOff val="25000"/>
                  </a:schemeClr>
                </a:solidFill>
                <a:latin typeface="Times New Roman" panose="02020603050405020304" pitchFamily="18" charset="0"/>
                <a:cs typeface="Times New Roman" panose="02020603050405020304" pitchFamily="18" charset="0"/>
              </a:rPr>
              <a:t>al.,</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 1997) of </a:t>
            </a:r>
            <a:r>
              <a:rPr lang="en-CA" dirty="0" smtClean="0">
                <a:solidFill>
                  <a:schemeClr val="tx1">
                    <a:lumMod val="75000"/>
                    <a:lumOff val="25000"/>
                  </a:schemeClr>
                </a:solidFill>
                <a:latin typeface="Times New Roman" panose="02020603050405020304" pitchFamily="18" charset="0"/>
                <a:cs typeface="Times New Roman" panose="02020603050405020304" pitchFamily="18" charset="0"/>
              </a:rPr>
              <a:t>education levels </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by occupation.</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2" indent="-285750" algn="just">
              <a:lnSpc>
                <a:spcPct val="150000"/>
              </a:lnSpc>
              <a:spcBef>
                <a:spcPts val="0"/>
              </a:spcBef>
              <a:spcAft>
                <a:spcPts val="600"/>
              </a:spcAft>
              <a:buClr>
                <a:srgbClr val="FFC000"/>
              </a:buClr>
              <a:buFont typeface="Courier New" panose="02070309020205020404" pitchFamily="49" charset="0"/>
              <a:buChar char="o"/>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We use the mode of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education levels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(ISCED: 7 categories) by</a:t>
            </a:r>
          </a:p>
          <a:p>
            <a:pPr marL="1143000" lvl="3" indent="-285750" algn="just">
              <a:spcBef>
                <a:spcPts val="0"/>
              </a:spcBef>
              <a:spcAft>
                <a:spcPts val="600"/>
              </a:spcAft>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Occupation </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(ISCO3: 150 categories).</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marL="1143000" lvl="3" indent="-285750" algn="just">
              <a:spcBef>
                <a:spcPts val="0"/>
              </a:spcBef>
              <a:spcAft>
                <a:spcPts val="600"/>
              </a:spcAft>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Age groups </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(14-29, 30-49, 50+).</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marL="1143000" lvl="3" indent="-285750" algn="just">
              <a:spcBef>
                <a:spcPts val="0"/>
              </a:spcBef>
              <a:spcAft>
                <a:spcPts val="600"/>
              </a:spcAft>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Sector </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a:t>
            </a:r>
            <a:r>
              <a:rPr lang="en-CA" dirty="0" smtClean="0">
                <a:solidFill>
                  <a:schemeClr val="tx1">
                    <a:lumMod val="75000"/>
                    <a:lumOff val="25000"/>
                  </a:schemeClr>
                </a:solidFill>
                <a:latin typeface="Times New Roman" panose="02020603050405020304" pitchFamily="18" charset="0"/>
                <a:cs typeface="Times New Roman" panose="02020603050405020304" pitchFamily="18" charset="0"/>
              </a:rPr>
              <a:t>NACE1 rev2: 13 </a:t>
            </a:r>
            <a:r>
              <a:rPr lang="en-CA" dirty="0">
                <a:solidFill>
                  <a:schemeClr val="tx1">
                    <a:lumMod val="75000"/>
                    <a:lumOff val="25000"/>
                  </a:schemeClr>
                </a:solidFill>
                <a:latin typeface="Times New Roman" panose="02020603050405020304" pitchFamily="18" charset="0"/>
                <a:cs typeface="Times New Roman" panose="02020603050405020304" pitchFamily="18" charset="0"/>
              </a:rPr>
              <a:t>categories).</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lvl="1" algn="just">
              <a:lnSpc>
                <a:spcPct val="150000"/>
              </a:lnSpc>
              <a:spcBef>
                <a:spcPts val="0"/>
              </a:spcBef>
              <a:spcAft>
                <a:spcPts val="600"/>
              </a:spcAft>
              <a:buClr>
                <a:srgbClr val="FFC000"/>
              </a:buClr>
              <a:buFont typeface="Courier New" panose="02070309020205020404" pitchFamily="49" charset="0"/>
              <a:buChar char="o"/>
            </a:pPr>
            <a:r>
              <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rPr>
              <a:t>This </a:t>
            </a:r>
            <a:r>
              <a:rPr lang="en-CA" sz="1800" dirty="0">
                <a:solidFill>
                  <a:schemeClr val="tx1">
                    <a:lumMod val="75000"/>
                    <a:lumOff val="25000"/>
                  </a:schemeClr>
                </a:solidFill>
                <a:latin typeface="Times New Roman" panose="02020603050405020304" pitchFamily="18" charset="0"/>
                <a:cs typeface="Times New Roman" panose="02020603050405020304" pitchFamily="18" charset="0"/>
              </a:rPr>
              <a:t>represents </a:t>
            </a:r>
            <a:r>
              <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rPr>
              <a:t>5,420 </a:t>
            </a:r>
            <a:r>
              <a:rPr lang="en-CA" sz="1800" dirty="0">
                <a:solidFill>
                  <a:schemeClr val="tx1">
                    <a:lumMod val="75000"/>
                    <a:lumOff val="25000"/>
                  </a:schemeClr>
                </a:solidFill>
                <a:latin typeface="Times New Roman" panose="02020603050405020304" pitchFamily="18" charset="0"/>
                <a:cs typeface="Times New Roman" panose="02020603050405020304" pitchFamily="18" charset="0"/>
              </a:rPr>
              <a:t>categories </a:t>
            </a:r>
            <a:r>
              <a:rPr lang="en-US" sz="1800" dirty="0">
                <a:solidFill>
                  <a:schemeClr val="tx1">
                    <a:lumMod val="75000"/>
                    <a:lumOff val="25000"/>
                  </a:schemeClr>
                </a:solidFill>
                <a:latin typeface="Times New Roman" panose="02020603050405020304" pitchFamily="18" charset="0"/>
                <a:cs typeface="Times New Roman" panose="02020603050405020304" pitchFamily="18" charset="0"/>
              </a:rPr>
              <a:t>instead of 150.</a:t>
            </a:r>
          </a:p>
          <a:p>
            <a:pPr lvl="1" algn="just">
              <a:lnSpc>
                <a:spcPct val="150000"/>
              </a:lnSpc>
              <a:spcBef>
                <a:spcPts val="0"/>
              </a:spcBef>
              <a:spcAft>
                <a:spcPts val="600"/>
              </a:spcAft>
              <a:buClr>
                <a:srgbClr val="FFC000"/>
              </a:buClr>
              <a:buFont typeface="Courier New" panose="02070309020205020404" pitchFamily="49" charset="0"/>
              <a:buChar char="o"/>
            </a:pPr>
            <a:r>
              <a:rPr lang="en-CA" sz="1800" dirty="0">
                <a:solidFill>
                  <a:schemeClr val="tx1">
                    <a:lumMod val="75000"/>
                    <a:lumOff val="25000"/>
                  </a:schemeClr>
                </a:solidFill>
                <a:latin typeface="Times New Roman" panose="02020603050405020304" pitchFamily="18" charset="0"/>
                <a:cs typeface="Times New Roman" panose="02020603050405020304" pitchFamily="18" charset="0"/>
              </a:rPr>
              <a:t>Restriction to: occupation-sector-age cells with at least 10 observations.</a:t>
            </a:r>
          </a:p>
          <a:p>
            <a:pPr lvl="1" algn="just">
              <a:lnSpc>
                <a:spcPct val="150000"/>
              </a:lnSpc>
              <a:spcBef>
                <a:spcPts val="0"/>
              </a:spcBef>
              <a:spcAft>
                <a:spcPts val="600"/>
              </a:spcAft>
              <a:buClr>
                <a:srgbClr val="FFC000"/>
              </a:buClr>
              <a:buFont typeface="Courier New" panose="02070309020205020404" pitchFamily="49" charset="0"/>
              <a:buChar char="o"/>
            </a:pPr>
            <a:endParaRPr lang="en-GB" sz="1600" dirty="0">
              <a:solidFill>
                <a:schemeClr val="tx1">
                  <a:lumMod val="75000"/>
                  <a:lumOff val="25000"/>
                </a:schemeClr>
              </a:solidFill>
              <a:latin typeface="Century Schoolbook" panose="02040604050505020304" pitchFamily="18" charset="0"/>
            </a:endParaRPr>
          </a:p>
          <a:p>
            <a:pPr lvl="1" algn="just">
              <a:lnSpc>
                <a:spcPct val="150000"/>
              </a:lnSpc>
              <a:spcBef>
                <a:spcPts val="0"/>
              </a:spcBef>
              <a:spcAft>
                <a:spcPts val="600"/>
              </a:spcAft>
              <a:buClr>
                <a:srgbClr val="FFC000"/>
              </a:buClr>
              <a:buFont typeface="Courier New" panose="02070309020205020404" pitchFamily="49" charset="0"/>
              <a:buChar char="o"/>
            </a:pPr>
            <a:endParaRPr lang="en-GB" sz="1600" dirty="0">
              <a:solidFill>
                <a:schemeClr val="tx1">
                  <a:lumMod val="75000"/>
                  <a:lumOff val="25000"/>
                </a:schemeClr>
              </a:solidFill>
              <a:latin typeface="Century Schoolbook" panose="02040604050505020304" pitchFamily="18" charset="0"/>
            </a:endParaRPr>
          </a:p>
          <a:p>
            <a:endParaRPr lang="fr-FR" sz="1800" dirty="0"/>
          </a:p>
        </p:txBody>
      </p:sp>
      <p:sp>
        <p:nvSpPr>
          <p:cNvPr id="8196" name="Espace réservé du pied de page 3"/>
          <p:cNvSpPr>
            <a:spLocks noGrp="1"/>
          </p:cNvSpPr>
          <p:nvPr>
            <p:ph type="ftr" sz="quarter" idx="10"/>
          </p:nvPr>
        </p:nvSpPr>
        <p:spPr>
          <a:xfrm>
            <a:off x="444500" y="6448425"/>
            <a:ext cx="5830176"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107869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r>
              <a:rPr lang="fr-FR" dirty="0">
                <a:solidFill>
                  <a:srgbClr val="5F5F5F"/>
                </a:solidFill>
                <a:latin typeface="Times New Roman" panose="02020603050405020304" pitchFamily="18" charset="0"/>
                <a:cs typeface="Times New Roman" panose="02020603050405020304" pitchFamily="18" charset="0"/>
              </a:rPr>
              <a:t>Contribution</a:t>
            </a:r>
          </a:p>
        </p:txBody>
      </p:sp>
      <p:sp>
        <p:nvSpPr>
          <p:cNvPr id="6147" name="Espace réservé du contenu 2"/>
          <p:cNvSpPr>
            <a:spLocks noGrp="1"/>
          </p:cNvSpPr>
          <p:nvPr>
            <p:ph idx="1"/>
          </p:nvPr>
        </p:nvSpPr>
        <p:spPr>
          <a:xfrm>
            <a:off x="412750" y="996950"/>
            <a:ext cx="8421688" cy="4881563"/>
          </a:xfrm>
        </p:spPr>
        <p:txBody>
          <a:bodyPr/>
          <a:lstStyle/>
          <a:p>
            <a:pPr marL="0" indent="0" algn="just">
              <a:buClr>
                <a:srgbClr val="FF9900"/>
              </a:buClr>
              <a:buNone/>
            </a:pP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Existing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studies mainly consider </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immigrant workers:</a:t>
            </a:r>
          </a:p>
          <a:p>
            <a:pPr lvl="1" algn="just">
              <a:buClr>
                <a:srgbClr val="5F5F5F"/>
              </a:buClr>
              <a:buFont typeface="Times New Roman" panose="02020603050405020304" pitchFamily="18" charset="0"/>
              <a:buChar char="‒"/>
            </a:pPr>
            <a:r>
              <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rPr>
              <a:t>as </a:t>
            </a: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a whole </a:t>
            </a:r>
            <a:r>
              <a:rPr lang="en-GB" sz="900" dirty="0">
                <a:solidFill>
                  <a:schemeClr val="tx1">
                    <a:lumMod val="75000"/>
                    <a:lumOff val="25000"/>
                  </a:schemeClr>
                </a:solidFill>
                <a:latin typeface="Times New Roman" panose="02020603050405020304" pitchFamily="18" charset="0"/>
                <a:cs typeface="Times New Roman" panose="02020603050405020304" pitchFamily="18" charset="0"/>
              </a:rPr>
              <a:t>(e.g. Fang and Wald, 2008; Chiswick and Miller, 2009; Dell'Aringa and Pagani, 2011; Maani and Wen, 2018</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lvl="1" algn="just">
              <a:buClr>
                <a:srgbClr val="5F5F5F"/>
              </a:buClr>
              <a:buFont typeface="Times New Roman" panose="02020603050405020304" pitchFamily="18" charset="0"/>
              <a:buChar char="‒"/>
            </a:pPr>
            <a:r>
              <a:rPr lang="en-GB" sz="1800" dirty="0" smtClean="0">
                <a:solidFill>
                  <a:schemeClr val="tx1">
                    <a:lumMod val="75000"/>
                    <a:lumOff val="25000"/>
                  </a:schemeClr>
                </a:solidFill>
                <a:latin typeface="Times New Roman" panose="02020603050405020304" pitchFamily="18" charset="0"/>
                <a:cs typeface="Times New Roman" panose="02020603050405020304" pitchFamily="18" charset="0"/>
              </a:rPr>
              <a:t>in </a:t>
            </a: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a very broad classification </a:t>
            </a:r>
            <a:r>
              <a:rPr lang="en-GB" sz="900" dirty="0">
                <a:solidFill>
                  <a:schemeClr val="tx1">
                    <a:lumMod val="75000"/>
                    <a:lumOff val="25000"/>
                  </a:schemeClr>
                </a:solidFill>
                <a:latin typeface="Times New Roman" panose="02020603050405020304" pitchFamily="18" charset="0"/>
                <a:cs typeface="Times New Roman" panose="02020603050405020304" pitchFamily="18" charset="0"/>
              </a:rPr>
              <a:t>(e.g. Green </a:t>
            </a:r>
            <a:r>
              <a:rPr lang="en-GB" sz="900" i="1" dirty="0">
                <a:solidFill>
                  <a:schemeClr val="tx1">
                    <a:lumMod val="75000"/>
                    <a:lumOff val="25000"/>
                  </a:schemeClr>
                </a:solidFill>
                <a:latin typeface="Times New Roman" panose="02020603050405020304" pitchFamily="18" charset="0"/>
                <a:cs typeface="Times New Roman" panose="02020603050405020304" pitchFamily="18" charset="0"/>
              </a:rPr>
              <a:t>et al., </a:t>
            </a:r>
            <a:r>
              <a:rPr lang="en-GB" sz="900" dirty="0">
                <a:solidFill>
                  <a:schemeClr val="tx1">
                    <a:lumMod val="75000"/>
                    <a:lumOff val="25000"/>
                  </a:schemeClr>
                </a:solidFill>
                <a:latin typeface="Times New Roman" panose="02020603050405020304" pitchFamily="18" charset="0"/>
                <a:cs typeface="Times New Roman" panose="02020603050405020304" pitchFamily="18" charset="0"/>
              </a:rPr>
              <a:t>2007; Kler, 2007; Byrne and McGuinness, 2014; Dean, 2018</a:t>
            </a:r>
            <a:r>
              <a:rPr lang="en-GB" sz="9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marL="0" indent="0" algn="just">
              <a:buClr>
                <a:srgbClr val="FF9900"/>
              </a:buClr>
              <a:buNone/>
            </a:pPr>
            <a:endPar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buClr>
                <a:srgbClr val="FF9900"/>
              </a:buClr>
              <a:buNone/>
            </a:pP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2</a:t>
            </a:r>
            <a:r>
              <a:rPr lang="en-GB" sz="20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nd</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 contribution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 Categorize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immigrants using </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first the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UN classification </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and then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more disaggregated geographical </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areas:</a:t>
            </a:r>
            <a:endParaRPr lang="en-GB"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lvl="1" indent="-342900" algn="just">
              <a:buClr>
                <a:srgbClr val="5F5F5F"/>
              </a:buClr>
              <a:buFont typeface="Times New Roman" panose="02020603050405020304" pitchFamily="18" charset="0"/>
              <a:buChar char="‒"/>
            </a:pP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Have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a large sample of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immigrants </a:t>
            </a:r>
            <a:r>
              <a:rPr lang="en-GB" dirty="0">
                <a:solidFill>
                  <a:schemeClr val="tx1">
                    <a:lumMod val="75000"/>
                    <a:lumOff val="25000"/>
                  </a:schemeClr>
                </a:solidFill>
                <a:latin typeface="Times New Roman" panose="02020603050405020304" pitchFamily="18" charset="0"/>
                <a:cs typeface="Times New Roman" panose="02020603050405020304" pitchFamily="18" charset="0"/>
              </a:rPr>
              <a:t>(namely, </a:t>
            </a:r>
            <a:r>
              <a:rPr lang="en-GB" dirty="0" smtClean="0">
                <a:solidFill>
                  <a:schemeClr val="tx1">
                    <a:lumMod val="75000"/>
                    <a:lumOff val="25000"/>
                  </a:schemeClr>
                </a:solidFill>
                <a:latin typeface="Times New Roman" panose="02020603050405020304" pitchFamily="18" charset="0"/>
                <a:cs typeface="Times New Roman" panose="02020603050405020304" pitchFamily="18" charset="0"/>
              </a:rPr>
              <a:t>138,227).</a:t>
            </a:r>
            <a:endParaRPr lang="en-GB"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lgn="just">
              <a:buClr>
                <a:srgbClr val="FFC000"/>
              </a:buClr>
              <a:buFont typeface="Courier New" panose="02070309020205020404" pitchFamily="49" charset="0"/>
              <a:buChar char="o"/>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lgn="just">
              <a:buClr>
                <a:srgbClr val="FFC000"/>
              </a:buClr>
              <a:buFont typeface="Courier New" panose="02070309020205020404" pitchFamily="49" charset="0"/>
              <a:buChar char="o"/>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lgn="just">
              <a:buClr>
                <a:srgbClr val="FFC000"/>
              </a:buClr>
              <a:buFont typeface="Courier New" panose="02070309020205020404" pitchFamily="49" charset="0"/>
              <a:buChar char="o"/>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lgn="just">
              <a:buClr>
                <a:srgbClr val="FFC000"/>
              </a:buClr>
              <a:buFont typeface="Courier New" panose="02070309020205020404" pitchFamily="49" charset="0"/>
              <a:buChar char="o"/>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00050" lvl="1" indent="0" algn="just">
              <a:buClr>
                <a:srgbClr val="FFC000"/>
              </a:buClr>
              <a:buNone/>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00050" lvl="1" indent="0" algn="just">
              <a:buClr>
                <a:srgbClr val="FFC000"/>
              </a:buClr>
              <a:buNone/>
            </a:pPr>
            <a:endParaRPr lang="en-GB"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lgn="just">
              <a:buClr>
                <a:srgbClr val="FFC000"/>
              </a:buClr>
              <a:buFont typeface="Courier New" panose="02070309020205020404" pitchFamily="49" charset="0"/>
              <a:buChar char="o"/>
            </a:pPr>
            <a:endParaRPr lang="en-GB"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buClr>
                <a:srgbClr val="FFC000"/>
              </a:buClr>
              <a:buNone/>
            </a:pPr>
            <a:endParaRPr lang="en-GB" sz="1800" dirty="0">
              <a:solidFill>
                <a:schemeClr val="tx1">
                  <a:lumMod val="75000"/>
                  <a:lumOff val="25000"/>
                </a:schemeClr>
              </a:solidFill>
              <a:latin typeface="Century Schoolbook" panose="02040604050505020304" pitchFamily="18" charset="0"/>
            </a:endParaRPr>
          </a:p>
          <a:p>
            <a:pPr marL="230400" indent="-230400">
              <a:buClr>
                <a:srgbClr val="FF9900"/>
              </a:buClr>
            </a:pPr>
            <a:endParaRPr lang="en-GB" sz="1800" dirty="0">
              <a:solidFill>
                <a:schemeClr val="tx1">
                  <a:lumMod val="75000"/>
                  <a:lumOff val="25000"/>
                </a:schemeClr>
              </a:solidFill>
              <a:latin typeface="Century Schoolbook" panose="02040604050505020304" pitchFamily="18" charset="0"/>
            </a:endParaRPr>
          </a:p>
          <a:p>
            <a:pPr marL="230400" indent="-230400">
              <a:buClr>
                <a:srgbClr val="FF9900"/>
              </a:buClr>
            </a:pPr>
            <a:endParaRPr lang="en-GB" sz="1800" dirty="0">
              <a:solidFill>
                <a:schemeClr val="tx1">
                  <a:lumMod val="75000"/>
                  <a:lumOff val="25000"/>
                </a:schemeClr>
              </a:solidFill>
              <a:latin typeface="Century Schoolbook" panose="02040604050505020304" pitchFamily="18" charset="0"/>
            </a:endParaRPr>
          </a:p>
          <a:p>
            <a:pPr marL="0" indent="0">
              <a:buClr>
                <a:srgbClr val="FF9900"/>
              </a:buClr>
              <a:buNone/>
            </a:pPr>
            <a:endParaRPr lang="en-GB" sz="1800" dirty="0">
              <a:solidFill>
                <a:schemeClr val="tx1">
                  <a:lumMod val="75000"/>
                  <a:lumOff val="25000"/>
                </a:schemeClr>
              </a:solidFill>
              <a:latin typeface="Century Schoolbook" panose="02040604050505020304" pitchFamily="18" charset="0"/>
            </a:endParaRPr>
          </a:p>
          <a:p>
            <a:pPr marL="230400" indent="-230400">
              <a:buClr>
                <a:srgbClr val="FF9900"/>
              </a:buClr>
            </a:pPr>
            <a:endParaRPr lang="fr-FR" sz="1800" dirty="0"/>
          </a:p>
        </p:txBody>
      </p:sp>
      <p:sp>
        <p:nvSpPr>
          <p:cNvPr id="6148" name="Espace réservé du pied de page 3"/>
          <p:cNvSpPr>
            <a:spLocks noGrp="1"/>
          </p:cNvSpPr>
          <p:nvPr>
            <p:ph type="ftr" sz="quarter" idx="10"/>
          </p:nvPr>
        </p:nvSpPr>
        <p:spPr>
          <a:xfrm>
            <a:off x="444500" y="6448425"/>
            <a:ext cx="5956300" cy="309563"/>
          </a:xfrm>
          <a:noFill/>
        </p:spPr>
        <p:txBody>
          <a:bodyPr/>
          <a:lstStyle/>
          <a:p>
            <a:r>
              <a:rPr lang="en-CA" smtClean="0"/>
              <a:t>The Heterogeneous Effects of Workers’ Countries of Birth on Over-education</a:t>
            </a:r>
            <a:endParaRPr lang="en-US" dirty="0"/>
          </a:p>
        </p:txBody>
      </p:sp>
      <p:graphicFrame>
        <p:nvGraphicFramePr>
          <p:cNvPr id="7" name="Tableau 6"/>
          <p:cNvGraphicFramePr>
            <a:graphicFrameLocks noGrp="1"/>
          </p:cNvGraphicFramePr>
          <p:nvPr>
            <p:extLst>
              <p:ext uri="{D42A27DB-BD31-4B8C-83A1-F6EECF244321}">
                <p14:modId xmlns:p14="http://schemas.microsoft.com/office/powerpoint/2010/main" val="4113996747"/>
              </p:ext>
            </p:extLst>
          </p:nvPr>
        </p:nvGraphicFramePr>
        <p:xfrm>
          <a:off x="1094874" y="3560228"/>
          <a:ext cx="7560000" cy="1691640"/>
        </p:xfrm>
        <a:graphic>
          <a:graphicData uri="http://schemas.openxmlformats.org/drawingml/2006/table">
            <a:tbl>
              <a:tblPr firstRow="1" bandRow="1">
                <a:tableStyleId>{72833802-FEF1-4C79-8D5D-14CF1EAF98D9}</a:tableStyleId>
              </a:tblPr>
              <a:tblGrid>
                <a:gridCol w="2520000">
                  <a:extLst>
                    <a:ext uri="{9D8B030D-6E8A-4147-A177-3AD203B41FA5}">
                      <a16:colId xmlns:a16="http://schemas.microsoft.com/office/drawing/2014/main" val="4093943133"/>
                    </a:ext>
                  </a:extLst>
                </a:gridCol>
                <a:gridCol w="2520000">
                  <a:extLst>
                    <a:ext uri="{9D8B030D-6E8A-4147-A177-3AD203B41FA5}">
                      <a16:colId xmlns:a16="http://schemas.microsoft.com/office/drawing/2014/main" val="2478429640"/>
                    </a:ext>
                  </a:extLst>
                </a:gridCol>
                <a:gridCol w="2520000">
                  <a:extLst>
                    <a:ext uri="{9D8B030D-6E8A-4147-A177-3AD203B41FA5}">
                      <a16:colId xmlns:a16="http://schemas.microsoft.com/office/drawing/2014/main" val="1741446723"/>
                    </a:ext>
                  </a:extLst>
                </a:gridCol>
              </a:tblGrid>
              <a:tr h="205740">
                <a:tc>
                  <a:txBody>
                    <a:bodyPr/>
                    <a:lstStyle/>
                    <a:p>
                      <a:r>
                        <a:rPr lang="en-GB" sz="1400" dirty="0">
                          <a:latin typeface="Times New Roman" panose="02020603050405020304" pitchFamily="18" charset="0"/>
                          <a:cs typeface="Times New Roman" panose="02020603050405020304" pitchFamily="18" charset="0"/>
                        </a:rPr>
                        <a:t>Developed</a:t>
                      </a:r>
                      <a:r>
                        <a:rPr lang="en-GB" sz="1400" baseline="0" dirty="0">
                          <a:latin typeface="Times New Roman" panose="02020603050405020304" pitchFamily="18" charset="0"/>
                          <a:cs typeface="Times New Roman" panose="02020603050405020304" pitchFamily="18" charset="0"/>
                        </a:rPr>
                        <a:t> countries</a:t>
                      </a:r>
                      <a:endParaRPr lang="en-GB" sz="1400" dirty="0">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9900"/>
                    </a:solidFill>
                  </a:tcPr>
                </a:tc>
                <a:tc>
                  <a:txBody>
                    <a:bodyPr/>
                    <a:lstStyle/>
                    <a:p>
                      <a:r>
                        <a:rPr lang="en-GB" sz="1400" dirty="0">
                          <a:latin typeface="Times New Roman" panose="02020603050405020304" pitchFamily="18" charset="0"/>
                          <a:cs typeface="Times New Roman" panose="02020603050405020304" pitchFamily="18" charset="0"/>
                        </a:rPr>
                        <a:t>Developing countries</a:t>
                      </a:r>
                    </a:p>
                  </a:txBody>
                  <a:tcPr marL="68580" marR="68580" marT="34290" marB="34290">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9900"/>
                    </a:solidFill>
                  </a:tcPr>
                </a:tc>
                <a:tc>
                  <a:txBody>
                    <a:bodyPr/>
                    <a:lstStyle/>
                    <a:p>
                      <a:r>
                        <a:rPr lang="en-GB" sz="1400" dirty="0">
                          <a:latin typeface="Times New Roman" panose="02020603050405020304" pitchFamily="18" charset="0"/>
                          <a:cs typeface="Times New Roman" panose="02020603050405020304" pitchFamily="18" charset="0"/>
                        </a:rPr>
                        <a:t>Countries in transition</a:t>
                      </a:r>
                    </a:p>
                  </a:txBody>
                  <a:tcPr marL="68580" marR="68580" marT="34290" marB="34290">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solidFill>
                      <a:srgbClr val="FF9900"/>
                    </a:solidFill>
                  </a:tcPr>
                </a:tc>
                <a:extLst>
                  <a:ext uri="{0D108BD9-81ED-4DB2-BD59-A6C34878D82A}">
                    <a16:rowId xmlns:a16="http://schemas.microsoft.com/office/drawing/2014/main" val="746497316"/>
                  </a:ext>
                </a:extLst>
              </a:tr>
              <a:tr h="194310">
                <a:tc>
                  <a:txBody>
                    <a:bodyPr/>
                    <a:lstStyle/>
                    <a:p>
                      <a:r>
                        <a:rPr lang="en-GB" sz="1400" dirty="0">
                          <a:latin typeface="Times New Roman" panose="02020603050405020304" pitchFamily="18" charset="0"/>
                          <a:cs typeface="Times New Roman" panose="02020603050405020304" pitchFamily="18" charset="0"/>
                        </a:rPr>
                        <a:t>North</a:t>
                      </a:r>
                      <a:r>
                        <a:rPr lang="en-GB" sz="1400" baseline="0" dirty="0">
                          <a:latin typeface="Times New Roman" panose="02020603050405020304" pitchFamily="18" charset="0"/>
                          <a:cs typeface="Times New Roman" panose="02020603050405020304" pitchFamily="18" charset="0"/>
                        </a:rPr>
                        <a:t> America and South Pacific</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solidFill>
                        <a:srgbClr val="FF99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dirty="0">
                          <a:latin typeface="Times New Roman" panose="02020603050405020304" pitchFamily="18" charset="0"/>
                          <a:cs typeface="Times New Roman" panose="02020603050405020304" pitchFamily="18" charset="0"/>
                        </a:rPr>
                        <a:t>Asia</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T w="12700" cap="flat" cmpd="sng" algn="ctr">
                      <a:solidFill>
                        <a:srgbClr val="FF9900"/>
                      </a:solidFill>
                      <a:prstDash val="solid"/>
                      <a:round/>
                      <a:headEnd type="none" w="med" len="med"/>
                      <a:tailEnd type="none" w="med" len="med"/>
                    </a:lnT>
                    <a:lnB w="12700" cap="flat" cmpd="sng" algn="ctr">
                      <a:noFill/>
                      <a:prstDash val="solid"/>
                      <a:round/>
                      <a:headEnd type="none" w="med" len="med"/>
                      <a:tailEnd type="none" w="med" len="med"/>
                    </a:lnB>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Times New Roman" panose="02020603050405020304" pitchFamily="18" charset="0"/>
                          <a:cs typeface="Times New Roman" panose="02020603050405020304" pitchFamily="18" charset="0"/>
                        </a:rPr>
                        <a:t>Eastern Europe</a:t>
                      </a:r>
                      <a:r>
                        <a:rPr lang="en-GB" sz="1400" baseline="0" dirty="0">
                          <a:latin typeface="Times New Roman" panose="02020603050405020304" pitchFamily="18" charset="0"/>
                          <a:cs typeface="Times New Roman" panose="02020603050405020304" pitchFamily="18" charset="0"/>
                        </a:rPr>
                        <a:t> (non-EU)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a:latin typeface="Times New Roman" panose="02020603050405020304" pitchFamily="18" charset="0"/>
                          <a:cs typeface="Times New Roman" panose="02020603050405020304" pitchFamily="18" charset="0"/>
                        </a:rPr>
                        <a:t>(</a:t>
                      </a:r>
                      <a:r>
                        <a:rPr lang="en-GB" sz="1400" dirty="0">
                          <a:latin typeface="Times New Roman" panose="02020603050405020304" pitchFamily="18" charset="0"/>
                          <a:cs typeface="Times New Roman" panose="02020603050405020304" pitchFamily="18" charset="0"/>
                        </a:rPr>
                        <a:t>e.g. Albania, Armenia, Kazakhstan, Kosovo, Russia, Serbia).</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8671296"/>
                  </a:ext>
                </a:extLst>
              </a:tr>
              <a:tr h="194310">
                <a:tc>
                  <a:txBody>
                    <a:bodyPr/>
                    <a:lstStyle/>
                    <a:p>
                      <a:r>
                        <a:rPr lang="en-GB" sz="1400" dirty="0">
                          <a:latin typeface="Times New Roman" panose="02020603050405020304" pitchFamily="18" charset="0"/>
                          <a:cs typeface="Times New Roman" panose="02020603050405020304" pitchFamily="18" charset="0"/>
                        </a:rPr>
                        <a:t>Western</a:t>
                      </a:r>
                      <a:r>
                        <a:rPr lang="en-GB" sz="1400" baseline="0" dirty="0">
                          <a:latin typeface="Times New Roman" panose="02020603050405020304" pitchFamily="18" charset="0"/>
                          <a:cs typeface="Times New Roman" panose="02020603050405020304" pitchFamily="18" charset="0"/>
                        </a:rPr>
                        <a:t> Europe</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dirty="0">
                          <a:latin typeface="Times New Roman" panose="02020603050405020304" pitchFamily="18" charset="0"/>
                          <a:cs typeface="Times New Roman" panose="02020603050405020304" pitchFamily="18" charset="0"/>
                        </a:rPr>
                        <a:t>Latin and Central America</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endParaRPr lang="en-GB" sz="1100" dirty="0">
                        <a:solidFill>
                          <a:schemeClr val="tx1">
                            <a:lumMod val="75000"/>
                            <a:lumOff val="25000"/>
                          </a:schemeClr>
                        </a:solidFill>
                        <a:latin typeface="Century Schoolbook" panose="02040604050505020304" pitchFamily="18" charset="0"/>
                      </a:endParaRPr>
                    </a:p>
                  </a:txBody>
                  <a:tcPr/>
                </a:tc>
                <a:extLst>
                  <a:ext uri="{0D108BD9-81ED-4DB2-BD59-A6C34878D82A}">
                    <a16:rowId xmlns:a16="http://schemas.microsoft.com/office/drawing/2014/main" val="1232163271"/>
                  </a:ext>
                </a:extLst>
              </a:tr>
              <a:tr h="194310">
                <a:tc>
                  <a:txBody>
                    <a:bodyPr/>
                    <a:lstStyle/>
                    <a:p>
                      <a:r>
                        <a:rPr lang="en-GB" sz="1400" dirty="0">
                          <a:latin typeface="Times New Roman" panose="02020603050405020304" pitchFamily="18" charset="0"/>
                          <a:cs typeface="Times New Roman" panose="02020603050405020304" pitchFamily="18" charset="0"/>
                        </a:rPr>
                        <a:t>Eastern Europe</a:t>
                      </a:r>
                      <a:r>
                        <a:rPr lang="en-GB" sz="1400" baseline="0" dirty="0">
                          <a:latin typeface="Times New Roman" panose="02020603050405020304" pitchFamily="18" charset="0"/>
                          <a:cs typeface="Times New Roman" panose="02020603050405020304" pitchFamily="18" charset="0"/>
                        </a:rPr>
                        <a:t> (EU-13)</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dirty="0">
                          <a:latin typeface="Times New Roman" panose="02020603050405020304" pitchFamily="18" charset="0"/>
                          <a:cs typeface="Times New Roman" panose="02020603050405020304" pitchFamily="18" charset="0"/>
                        </a:rPr>
                        <a:t>Maghreb</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endParaRPr lang="en-GB" sz="1100" dirty="0">
                        <a:solidFill>
                          <a:schemeClr val="tx1">
                            <a:lumMod val="75000"/>
                            <a:lumOff val="25000"/>
                          </a:schemeClr>
                        </a:solidFill>
                        <a:latin typeface="Century Schoolbook" panose="02040604050505020304" pitchFamily="18" charset="0"/>
                      </a:endParaRPr>
                    </a:p>
                  </a:txBody>
                  <a:tcPr/>
                </a:tc>
                <a:extLst>
                  <a:ext uri="{0D108BD9-81ED-4DB2-BD59-A6C34878D82A}">
                    <a16:rowId xmlns:a16="http://schemas.microsoft.com/office/drawing/2014/main" val="888896884"/>
                  </a:ext>
                </a:extLst>
              </a:tr>
              <a:tr h="194310">
                <a:tc>
                  <a:txBody>
                    <a:bodyPr/>
                    <a:lstStyle/>
                    <a:p>
                      <a:r>
                        <a:rPr lang="en-GB" sz="1400" dirty="0">
                          <a:latin typeface="Times New Roman" panose="02020603050405020304" pitchFamily="18" charset="0"/>
                          <a:cs typeface="Times New Roman" panose="02020603050405020304" pitchFamily="18" charset="0"/>
                        </a:rPr>
                        <a:t>Japan</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1400" dirty="0">
                          <a:latin typeface="Times New Roman" panose="02020603050405020304" pitchFamily="18" charset="0"/>
                          <a:cs typeface="Times New Roman" panose="02020603050405020304" pitchFamily="18" charset="0"/>
                        </a:rPr>
                        <a:t>Middle and Near East</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R w="12700" cap="flat" cmpd="sng" algn="ctr">
                      <a:solidFill>
                        <a:srgbClr val="FF99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441431625"/>
                  </a:ext>
                </a:extLst>
              </a:tr>
              <a:tr h="194310">
                <a:tc>
                  <a:txBody>
                    <a:bodyPr/>
                    <a:lstStyle/>
                    <a:p>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L w="12700" cap="flat" cmpd="sng" algn="ctr">
                      <a:solidFill>
                        <a:srgbClr val="FF990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rgbClr val="FF9900"/>
                      </a:solidFill>
                      <a:prstDash val="solid"/>
                      <a:round/>
                      <a:headEnd type="none" w="med" len="med"/>
                      <a:tailEnd type="none" w="med" len="med"/>
                    </a:lnB>
                  </a:tcPr>
                </a:tc>
                <a:tc>
                  <a:txBody>
                    <a:bodyPr/>
                    <a:lstStyle/>
                    <a:p>
                      <a:r>
                        <a:rPr lang="en-GB" sz="1400" dirty="0">
                          <a:latin typeface="Times New Roman" panose="02020603050405020304" pitchFamily="18" charset="0"/>
                          <a:cs typeface="Times New Roman" panose="02020603050405020304" pitchFamily="18" charset="0"/>
                        </a:rPr>
                        <a:t>Sub-Saharan Africa</a:t>
                      </a:r>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T w="12700" cap="flat" cmpd="sng" algn="ctr">
                      <a:noFill/>
                      <a:prstDash val="solid"/>
                      <a:round/>
                      <a:headEnd type="none" w="med" len="med"/>
                      <a:tailEnd type="none" w="med" len="med"/>
                    </a:lnT>
                    <a:lnB w="12700" cap="flat" cmpd="sng" algn="ctr">
                      <a:solidFill>
                        <a:srgbClr val="FF9900"/>
                      </a:solidFill>
                      <a:prstDash val="solid"/>
                      <a:round/>
                      <a:headEnd type="none" w="med" len="med"/>
                      <a:tailEnd type="none" w="med" len="med"/>
                    </a:lnB>
                  </a:tcPr>
                </a:tc>
                <a:tc>
                  <a:txBody>
                    <a:bodyPr/>
                    <a:lstStyle/>
                    <a:p>
                      <a:endParaRPr lang="en-GB" sz="14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marL="68580" marR="68580" marT="34290" marB="34290">
                    <a:lnR w="12700" cap="flat" cmpd="sng" algn="ctr">
                      <a:solidFill>
                        <a:srgbClr val="FF99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9900"/>
                      </a:solidFill>
                      <a:prstDash val="solid"/>
                      <a:round/>
                      <a:headEnd type="none" w="med" len="med"/>
                      <a:tailEnd type="none" w="med" len="med"/>
                    </a:lnB>
                  </a:tcPr>
                </a:tc>
                <a:extLst>
                  <a:ext uri="{0D108BD9-81ED-4DB2-BD59-A6C34878D82A}">
                    <a16:rowId xmlns:a16="http://schemas.microsoft.com/office/drawing/2014/main" val="3704736710"/>
                  </a:ext>
                </a:extLst>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dirty="0">
                <a:solidFill>
                  <a:srgbClr val="5F5F5F"/>
                </a:solidFill>
                <a:latin typeface="Times New Roman" panose="02020603050405020304" pitchFamily="18" charset="0"/>
                <a:cs typeface="Times New Roman" panose="02020603050405020304" pitchFamily="18" charset="0"/>
              </a:rPr>
              <a:t>Contribution</a:t>
            </a:r>
          </a:p>
        </p:txBody>
      </p:sp>
      <p:sp>
        <p:nvSpPr>
          <p:cNvPr id="8195" name="Espace réservé du contenu 2"/>
          <p:cNvSpPr>
            <a:spLocks noGrp="1"/>
          </p:cNvSpPr>
          <p:nvPr>
            <p:ph idx="1"/>
          </p:nvPr>
        </p:nvSpPr>
        <p:spPr/>
        <p:txBody>
          <a:bodyPr/>
          <a:lstStyle/>
          <a:p>
            <a:pPr marL="0" indent="0">
              <a:buClr>
                <a:srgbClr val="FF9933"/>
              </a:buClr>
              <a:buNone/>
            </a:pP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3</a:t>
            </a:r>
            <a:r>
              <a:rPr lang="en-CA" sz="20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th</a:t>
            </a: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 contribution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a:t>
            </a: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 Examine </a:t>
            </a:r>
            <a:r>
              <a:rPr lang="en-CA" sz="2000" dirty="0">
                <a:solidFill>
                  <a:schemeClr val="tx1">
                    <a:lumMod val="75000"/>
                    <a:lumOff val="25000"/>
                  </a:schemeClr>
                </a:solidFill>
                <a:latin typeface="Times New Roman" panose="02020603050405020304" pitchFamily="18" charset="0"/>
                <a:cs typeface="Times New Roman" panose="02020603050405020304" pitchFamily="18" charset="0"/>
              </a:rPr>
              <a:t>the potential roles played by </a:t>
            </a: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the following key </a:t>
            </a:r>
            <a:r>
              <a:rPr lang="en-CA" sz="2000" dirty="0">
                <a:solidFill>
                  <a:schemeClr val="tx1">
                    <a:lumMod val="75000"/>
                    <a:lumOff val="25000"/>
                  </a:schemeClr>
                </a:solidFill>
                <a:latin typeface="Times New Roman" panose="02020603050405020304" pitchFamily="18" charset="0"/>
                <a:cs typeface="Times New Roman" panose="02020603050405020304" pitchFamily="18" charset="0"/>
              </a:rPr>
              <a:t>moderating </a:t>
            </a: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factors:</a:t>
            </a:r>
            <a:endParaRPr lang="en-CA"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buClr>
                <a:srgbClr val="FFC000"/>
              </a:buClr>
              <a:buFont typeface="Courier New" panose="02070309020205020404" pitchFamily="49" charset="0"/>
              <a:buChar char="o"/>
            </a:pPr>
            <a:r>
              <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rPr>
              <a:t>Education.</a:t>
            </a:r>
            <a:endParaRPr lang="en-CA" sz="18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buClr>
                <a:srgbClr val="FFC000"/>
              </a:buClr>
              <a:buFont typeface="Courier New" panose="02070309020205020404" pitchFamily="49" charset="0"/>
              <a:buChar char="o"/>
            </a:pPr>
            <a:r>
              <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rPr>
              <a:t>Gender</a:t>
            </a:r>
            <a:r>
              <a:rPr lang="en-CA" sz="1800" dirty="0">
                <a:solidFill>
                  <a:schemeClr val="tx1">
                    <a:lumMod val="75000"/>
                    <a:lumOff val="25000"/>
                  </a:schemeClr>
                </a:solidFill>
                <a:latin typeface="Times New Roman" panose="02020603050405020304" pitchFamily="18" charset="0"/>
                <a:cs typeface="Times New Roman" panose="02020603050405020304" pitchFamily="18" charset="0"/>
              </a:rPr>
              <a:t>.</a:t>
            </a:r>
            <a:endPar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pPr marL="685800" lvl="1">
              <a:buClr>
                <a:srgbClr val="FFC000"/>
              </a:buClr>
              <a:buFont typeface="Courier New" panose="02070309020205020404" pitchFamily="49" charset="0"/>
              <a:buChar char="o"/>
            </a:pPr>
            <a:r>
              <a:rPr lang="en-CA" sz="1800" dirty="0" smtClean="0">
                <a:solidFill>
                  <a:schemeClr val="tx1">
                    <a:lumMod val="75000"/>
                    <a:lumOff val="25000"/>
                  </a:schemeClr>
                </a:solidFill>
                <a:latin typeface="Times New Roman" panose="02020603050405020304" pitchFamily="18" charset="0"/>
                <a:cs typeface="Times New Roman" panose="02020603050405020304" pitchFamily="18" charset="0"/>
              </a:rPr>
              <a:t>Time spent in the host country:</a:t>
            </a:r>
          </a:p>
          <a:p>
            <a:pPr lvl="2" indent="-285750">
              <a:buClr>
                <a:schemeClr val="tx1">
                  <a:lumMod val="75000"/>
                  <a:lumOff val="25000"/>
                </a:schemeClr>
              </a:buClr>
              <a:buFont typeface="Times New Roman" panose="02020603050405020304" pitchFamily="18" charset="0"/>
              <a:buChar char="‒"/>
            </a:pPr>
            <a:r>
              <a:rPr lang="en-CA" sz="1600" dirty="0" smtClean="0">
                <a:solidFill>
                  <a:schemeClr val="tx1">
                    <a:lumMod val="75000"/>
                    <a:lumOff val="25000"/>
                  </a:schemeClr>
                </a:solidFill>
                <a:latin typeface="Times New Roman" panose="02020603050405020304" pitchFamily="18" charset="0"/>
                <a:cs typeface="Times New Roman" panose="02020603050405020304" pitchFamily="18" charset="0"/>
              </a:rPr>
              <a:t>Tenure </a:t>
            </a:r>
            <a:r>
              <a:rPr lang="en-CA" sz="1600" dirty="0">
                <a:solidFill>
                  <a:schemeClr val="tx1">
                    <a:lumMod val="75000"/>
                    <a:lumOff val="25000"/>
                  </a:schemeClr>
                </a:solidFill>
                <a:latin typeface="Times New Roman" panose="02020603050405020304" pitchFamily="18" charset="0"/>
                <a:cs typeface="Times New Roman" panose="02020603050405020304" pitchFamily="18" charset="0"/>
              </a:rPr>
              <a:t>(i.e. the number of years an employee has been working for her/his current employer</a:t>
            </a:r>
            <a:r>
              <a:rPr lang="en-CA"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pPr lvl="2" indent="-285750">
              <a:buClr>
                <a:schemeClr val="tx1">
                  <a:lumMod val="75000"/>
                  <a:lumOff val="25000"/>
                </a:schemeClr>
              </a:buClr>
              <a:buFont typeface="Times New Roman" panose="02020603050405020304" pitchFamily="18" charset="0"/>
              <a:buChar char="‒"/>
            </a:pPr>
            <a:r>
              <a:rPr lang="en-CA" sz="1600" dirty="0" smtClean="0">
                <a:solidFill>
                  <a:schemeClr val="tx1">
                    <a:lumMod val="75000"/>
                    <a:lumOff val="25000"/>
                  </a:schemeClr>
                </a:solidFill>
                <a:latin typeface="Times New Roman" panose="02020603050405020304" pitchFamily="18" charset="0"/>
                <a:cs typeface="Times New Roman" panose="02020603050405020304" pitchFamily="18" charset="0"/>
              </a:rPr>
              <a:t>Citizenship </a:t>
            </a:r>
            <a:r>
              <a:rPr lang="en-CA" sz="1600" dirty="0">
                <a:solidFill>
                  <a:schemeClr val="tx1">
                    <a:lumMod val="75000"/>
                    <a:lumOff val="25000"/>
                  </a:schemeClr>
                </a:solidFill>
                <a:latin typeface="Times New Roman" panose="02020603050405020304" pitchFamily="18" charset="0"/>
                <a:cs typeface="Times New Roman" panose="02020603050405020304" pitchFamily="18" charset="0"/>
              </a:rPr>
              <a:t>acquisition</a:t>
            </a:r>
            <a:r>
              <a:rPr lang="en-CA" sz="16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CA" dirty="0" smtClean="0">
              <a:solidFill>
                <a:schemeClr val="tx1">
                  <a:lumMod val="75000"/>
                  <a:lumOff val="25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196" name="Espace réservé du pied de page 3"/>
          <p:cNvSpPr>
            <a:spLocks noGrp="1"/>
          </p:cNvSpPr>
          <p:nvPr>
            <p:ph type="ftr" sz="quarter" idx="10"/>
          </p:nvPr>
        </p:nvSpPr>
        <p:spPr>
          <a:xfrm>
            <a:off x="444500" y="6448425"/>
            <a:ext cx="6576410"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dirty="0">
                <a:solidFill>
                  <a:srgbClr val="5F5F5F"/>
                </a:solidFill>
                <a:latin typeface="Times New Roman" panose="02020603050405020304" pitchFamily="18" charset="0"/>
                <a:cs typeface="Times New Roman" panose="02020603050405020304" pitchFamily="18" charset="0"/>
              </a:rPr>
              <a:t>Contribution</a:t>
            </a:r>
          </a:p>
        </p:txBody>
      </p:sp>
      <p:sp>
        <p:nvSpPr>
          <p:cNvPr id="7171" name="Espace réservé du contenu 2"/>
          <p:cNvSpPr>
            <a:spLocks noGrp="1"/>
          </p:cNvSpPr>
          <p:nvPr>
            <p:ph idx="1"/>
          </p:nvPr>
        </p:nvSpPr>
        <p:spPr/>
        <p:txBody>
          <a:bodyPr/>
          <a:lstStyle/>
          <a:p>
            <a:pPr marL="0" indent="0">
              <a:buClr>
                <a:srgbClr val="FF9933"/>
              </a:buClr>
              <a:buNone/>
            </a:pP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4</a:t>
            </a:r>
            <a:r>
              <a:rPr lang="en-CA" sz="2000" baseline="30000" dirty="0" smtClean="0">
                <a:solidFill>
                  <a:schemeClr val="tx1">
                    <a:lumMod val="75000"/>
                    <a:lumOff val="25000"/>
                  </a:schemeClr>
                </a:solidFill>
                <a:latin typeface="Times New Roman" panose="02020603050405020304" pitchFamily="18" charset="0"/>
                <a:cs typeface="Times New Roman" panose="02020603050405020304" pitchFamily="18" charset="0"/>
              </a:rPr>
              <a:t>th</a:t>
            </a:r>
            <a:r>
              <a:rPr lang="en-CA" sz="2000" dirty="0" smtClean="0">
                <a:solidFill>
                  <a:schemeClr val="tx1">
                    <a:lumMod val="75000"/>
                    <a:lumOff val="25000"/>
                  </a:schemeClr>
                </a:solidFill>
                <a:latin typeface="Times New Roman" panose="02020603050405020304" pitchFamily="18" charset="0"/>
                <a:cs typeface="Times New Roman" panose="02020603050405020304" pitchFamily="18" charset="0"/>
              </a:rPr>
              <a:t> contribution – Control </a:t>
            </a:r>
            <a:r>
              <a:rPr lang="en-CA" sz="2000" dirty="0">
                <a:solidFill>
                  <a:schemeClr val="tx1">
                    <a:lumMod val="75000"/>
                    <a:lumOff val="25000"/>
                  </a:schemeClr>
                </a:solidFill>
                <a:latin typeface="Times New Roman" panose="02020603050405020304" pitchFamily="18" charset="0"/>
                <a:cs typeface="Times New Roman" panose="02020603050405020304" pitchFamily="18" charset="0"/>
              </a:rPr>
              <a:t>for many worker, job and firm characteristics.</a:t>
            </a:r>
          </a:p>
          <a:p>
            <a:pPr marL="720450" lvl="2" indent="-320400" algn="just">
              <a:spcBef>
                <a:spcPts val="200"/>
              </a:spcBef>
              <a:buClr>
                <a:srgbClr val="FFC000"/>
              </a:buClr>
              <a:buFont typeface="Courier New" panose="02070309020205020404" pitchFamily="49" charset="0"/>
              <a:buChar char="o"/>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Worker characteristics:</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gender (1 dummy).</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education (2 dummies).</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tenure (1 dummy).</a:t>
            </a:r>
          </a:p>
          <a:p>
            <a:pPr marL="720450" lvl="2" indent="-320400" algn="just">
              <a:spcBef>
                <a:spcPts val="200"/>
              </a:spcBef>
              <a:buClr>
                <a:srgbClr val="FFC000"/>
              </a:buClr>
              <a:buFont typeface="Courier New" panose="02070309020205020404" pitchFamily="49" charset="0"/>
              <a:buChar char="o"/>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Job characteristics: </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part-time (1 dummy).</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contract (3 dummies).</a:t>
            </a:r>
          </a:p>
          <a:p>
            <a:pPr marL="720450" lvl="2" indent="-320400" algn="just">
              <a:spcBef>
                <a:spcPts val="200"/>
              </a:spcBef>
              <a:buClr>
                <a:srgbClr val="FFC000"/>
              </a:buClr>
              <a:buFont typeface="Courier New" panose="02070309020205020404" pitchFamily="49" charset="0"/>
              <a:buChar char="o"/>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Firm characteristics: </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regions (2 dummies).</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size (2 dummies).</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public ownership (1 dummy).</a:t>
            </a:r>
          </a:p>
          <a:p>
            <a:pPr marL="1177650" lvl="3" indent="-320400" algn="just">
              <a:spcBef>
                <a:spcPts val="200"/>
              </a:spcBef>
              <a:buClr>
                <a:schemeClr val="tx1">
                  <a:lumMod val="75000"/>
                  <a:lumOff val="25000"/>
                </a:schemeClr>
              </a:buClr>
              <a:buFont typeface="Times New Roman" panose="02020603050405020304" pitchFamily="18" charset="0"/>
              <a:buChar char="‒"/>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firm-level collective agreement (1 dummy).</a:t>
            </a:r>
          </a:p>
          <a:p>
            <a:pPr marL="720450" lvl="2" indent="-320400" algn="just">
              <a:spcBef>
                <a:spcPts val="200"/>
              </a:spcBef>
              <a:buClr>
                <a:srgbClr val="FFC000"/>
              </a:buClr>
              <a:buFont typeface="Courier New" panose="02070309020205020404" pitchFamily="49" charset="0"/>
              <a:buChar char="o"/>
            </a:pPr>
            <a:r>
              <a:rPr lang="en-GB" dirty="0">
                <a:solidFill>
                  <a:schemeClr val="tx1">
                    <a:lumMod val="75000"/>
                    <a:lumOff val="25000"/>
                  </a:schemeClr>
                </a:solidFill>
                <a:latin typeface="Times New Roman" panose="02020603050405020304" pitchFamily="18" charset="0"/>
                <a:cs typeface="Times New Roman" panose="02020603050405020304" pitchFamily="18" charset="0"/>
              </a:rPr>
              <a:t>Years (11 dummies).</a:t>
            </a:r>
          </a:p>
          <a:p>
            <a:pPr marL="685800" lvl="1">
              <a:buClr>
                <a:srgbClr val="FF9933"/>
              </a:buClr>
              <a:buFont typeface="Courier New" panose="02070309020205020404" pitchFamily="49" charset="0"/>
              <a:buChar char="o"/>
            </a:pPr>
            <a:endParaRPr lang="en-CA" sz="1200" dirty="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fr-FR" dirty="0"/>
          </a:p>
        </p:txBody>
      </p:sp>
      <p:sp>
        <p:nvSpPr>
          <p:cNvPr id="7172" name="Espace réservé du pied de page 3"/>
          <p:cNvSpPr>
            <a:spLocks noGrp="1"/>
          </p:cNvSpPr>
          <p:nvPr>
            <p:ph type="ftr" sz="quarter" idx="10"/>
          </p:nvPr>
        </p:nvSpPr>
        <p:spPr>
          <a:xfrm>
            <a:off x="444500" y="6448425"/>
            <a:ext cx="6429266"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en-US" dirty="0">
                <a:solidFill>
                  <a:srgbClr val="5F5F5F"/>
                </a:solidFill>
                <a:latin typeface="Times New Roman" panose="02020603050405020304" pitchFamily="18" charset="0"/>
                <a:cs typeface="Times New Roman" panose="02020603050405020304" pitchFamily="18" charset="0"/>
              </a:rPr>
              <a:t>Purpose</a:t>
            </a:r>
          </a:p>
        </p:txBody>
      </p:sp>
      <p:sp>
        <p:nvSpPr>
          <p:cNvPr id="8195" name="Espace réservé du contenu 2"/>
          <p:cNvSpPr>
            <a:spLocks noGrp="1"/>
          </p:cNvSpPr>
          <p:nvPr>
            <p:ph idx="1"/>
          </p:nvPr>
        </p:nvSpPr>
        <p:spPr/>
        <p:txBody>
          <a:bodyPr/>
          <a:lstStyle/>
          <a:p>
            <a:pPr marL="457200" indent="-457200" algn="just">
              <a:lnSpc>
                <a:spcPct val="100000"/>
              </a:lnSpc>
              <a:buFont typeface="+mj-lt"/>
              <a:buAutoNum type="arabicPeriod"/>
            </a:pP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Are </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immigrants </a:t>
            </a: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more likely to be over-educated on the Belgian labour market? If so, which ones and to what extent?</a:t>
            </a:r>
          </a:p>
          <a:p>
            <a:pPr algn="just">
              <a:buFont typeface="+mj-lt"/>
              <a:buAutoNum type="arabicPeriod"/>
            </a:pPr>
            <a:endParaRPr lang="en-GB" sz="1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How much do the following moderating variables matter? </a:t>
            </a:r>
          </a:p>
          <a:p>
            <a:pPr marL="857250" lvl="1" indent="-319088" algn="just">
              <a:buAutoNum type="alphaLcParenR"/>
            </a:pP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Being tertiary educated.</a:t>
            </a:r>
          </a:p>
          <a:p>
            <a:pPr marL="857250" lvl="1" indent="-319088" algn="just">
              <a:buAutoNum type="alphaLcParenR"/>
            </a:pP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Being a women.</a:t>
            </a:r>
          </a:p>
          <a:p>
            <a:pPr marL="857250" lvl="1" indent="-319088" algn="just">
              <a:buAutoNum type="alphaLcParenR"/>
            </a:pP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Having more than 10 years of tenure.</a:t>
            </a:r>
          </a:p>
          <a:p>
            <a:pPr marL="857250" lvl="1" indent="-319088" algn="just">
              <a:buAutoNum type="alphaLcParenR"/>
            </a:pPr>
            <a:r>
              <a:rPr lang="en-GB" sz="1800" dirty="0">
                <a:solidFill>
                  <a:schemeClr val="tx1">
                    <a:lumMod val="75000"/>
                    <a:lumOff val="25000"/>
                  </a:schemeClr>
                </a:solidFill>
                <a:latin typeface="Times New Roman" panose="02020603050405020304" pitchFamily="18" charset="0"/>
                <a:cs typeface="Times New Roman" panose="02020603050405020304" pitchFamily="18" charset="0"/>
              </a:rPr>
              <a:t>Being naturalised. </a:t>
            </a:r>
          </a:p>
          <a:p>
            <a:pPr marL="0" indent="0">
              <a:buNone/>
            </a:pPr>
            <a:endParaRPr lang="fr-FR" dirty="0"/>
          </a:p>
        </p:txBody>
      </p:sp>
      <p:sp>
        <p:nvSpPr>
          <p:cNvPr id="8196" name="Espace réservé du pied de page 3"/>
          <p:cNvSpPr>
            <a:spLocks noGrp="1"/>
          </p:cNvSpPr>
          <p:nvPr>
            <p:ph type="ftr" sz="quarter" idx="10"/>
          </p:nvPr>
        </p:nvSpPr>
        <p:spPr>
          <a:xfrm>
            <a:off x="444499" y="6448425"/>
            <a:ext cx="6061404"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3851660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1241425" y="134938"/>
            <a:ext cx="7690820" cy="739775"/>
          </a:xfrm>
        </p:spPr>
        <p:txBody>
          <a:bodyPr/>
          <a:lstStyle/>
          <a:p>
            <a:r>
              <a:rPr lang="en-US" dirty="0">
                <a:solidFill>
                  <a:srgbClr val="5F5F5F"/>
                </a:solidFill>
                <a:latin typeface="Times New Roman" panose="02020603050405020304" pitchFamily="18" charset="0"/>
                <a:cs typeface="Times New Roman" panose="02020603050405020304" pitchFamily="18" charset="0"/>
              </a:rPr>
              <a:t>Methodology: Determinants of educational mismatch</a:t>
            </a:r>
            <a:r>
              <a:rPr lang="fr-FR" dirty="0">
                <a:solidFill>
                  <a:srgbClr val="5F5F5F"/>
                </a:solidFill>
                <a:latin typeface="Times New Roman" panose="02020603050405020304" pitchFamily="18" charset="0"/>
                <a:cs typeface="Times New Roman" panose="02020603050405020304" pitchFamily="18" charset="0"/>
              </a:rPr>
              <a:t/>
            </a:r>
            <a:br>
              <a:rPr lang="fr-FR" dirty="0">
                <a:solidFill>
                  <a:srgbClr val="5F5F5F"/>
                </a:solidFill>
                <a:latin typeface="Times New Roman" panose="02020603050405020304" pitchFamily="18" charset="0"/>
                <a:cs typeface="Times New Roman" panose="02020603050405020304" pitchFamily="18" charset="0"/>
              </a:rPr>
            </a:br>
            <a:endParaRPr lang="fr-FR" dirty="0">
              <a:solidFill>
                <a:srgbClr val="5F5F5F"/>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195" name="Espace réservé du contenu 2"/>
              <p:cNvSpPr>
                <a:spLocks noGrp="1"/>
              </p:cNvSpPr>
              <p:nvPr>
                <p:ph idx="1"/>
              </p:nvPr>
            </p:nvSpPr>
            <p:spPr/>
            <p:txBody>
              <a:bodyPr/>
              <a:lstStyle/>
              <a:p>
                <a:pPr marL="0" indent="0" algn="just">
                  <a:buClr>
                    <a:srgbClr val="FF9900"/>
                  </a:buClr>
                  <a:buNone/>
                </a:pPr>
                <a:endParaRPr lang="en-GB" sz="1800" dirty="0" smtClean="0">
                  <a:solidFill>
                    <a:schemeClr val="tx1">
                      <a:lumMod val="75000"/>
                      <a:lumOff val="25000"/>
                    </a:schemeClr>
                  </a:solidFill>
                  <a:latin typeface="Century Schoolbook" panose="02040604050505020304" pitchFamily="18" charset="0"/>
                </a:endParaRPr>
              </a:p>
              <a:p>
                <a:pPr marL="0" indent="0" algn="just">
                  <a:spcAft>
                    <a:spcPts val="1200"/>
                  </a:spcAft>
                  <a:buClr>
                    <a:srgbClr val="FF9900"/>
                  </a:buClr>
                  <a:buNone/>
                </a:pPr>
                <a:r>
                  <a:rPr lang="en-GB" sz="2000" dirty="0">
                    <a:solidFill>
                      <a:schemeClr val="tx1">
                        <a:lumMod val="75000"/>
                        <a:lumOff val="25000"/>
                      </a:schemeClr>
                    </a:solidFill>
                    <a:latin typeface="Times New Roman" panose="02020603050405020304" pitchFamily="18" charset="0"/>
                    <a:cs typeface="Times New Roman" panose="02020603050405020304" pitchFamily="18" charset="0"/>
                  </a:rPr>
                  <a:t>We use an ordered probit model to estimate the probability of a worker being over-, adequately or under-educated in her/his job</a:t>
                </a:r>
                <a:r>
                  <a:rPr lang="en-GB" sz="200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GB" sz="2000" b="0" i="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00050" lvl="1" indent="0" algn="just">
                  <a:buClr>
                    <a:srgbClr val="FF9900"/>
                  </a:buClr>
                  <a:buNone/>
                </a:pPr>
                <a14:m>
                  <m:oMathPara xmlns:m="http://schemas.openxmlformats.org/officeDocument/2006/math">
                    <m:oMathParaPr>
                      <m:jc m:val="left"/>
                    </m:oMathParaPr>
                    <m:oMath xmlns:m="http://schemas.openxmlformats.org/officeDocument/2006/math">
                      <m:func>
                        <m:funcPr>
                          <m:ctrlPr>
                            <a:rPr lang="en-GB" b="0" i="1" smtClean="0">
                              <a:solidFill>
                                <a:schemeClr val="tx1">
                                  <a:lumMod val="75000"/>
                                  <a:lumOff val="25000"/>
                                </a:schemeClr>
                              </a:solidFill>
                              <a:latin typeface="Cambria Math" panose="02040503050406030204" pitchFamily="18" charset="0"/>
                            </a:rPr>
                          </m:ctrlPr>
                        </m:funcPr>
                        <m:fName>
                          <m:r>
                            <m:rPr>
                              <m:sty m:val="p"/>
                            </m:rPr>
                            <a:rPr lang="en-GB" b="0" i="0" smtClean="0">
                              <a:solidFill>
                                <a:schemeClr val="tx1">
                                  <a:lumMod val="75000"/>
                                  <a:lumOff val="25000"/>
                                </a:schemeClr>
                              </a:solidFill>
                              <a:latin typeface="Cambria Math" panose="02040503050406030204" pitchFamily="18" charset="0"/>
                            </a:rPr>
                            <m:t>Pr</m:t>
                          </m:r>
                        </m:fName>
                        <m:e>
                          <m:d>
                            <m:dPr>
                              <m:ctrlPr>
                                <a:rPr lang="en-GB" b="0" i="1" smtClean="0">
                                  <a:solidFill>
                                    <a:schemeClr val="tx1">
                                      <a:lumMod val="75000"/>
                                      <a:lumOff val="25000"/>
                                    </a:schemeClr>
                                  </a:solidFill>
                                  <a:latin typeface="Cambria Math" panose="02040503050406030204" pitchFamily="18" charset="0"/>
                                </a:rPr>
                              </m:ctrlPr>
                            </m:dPr>
                            <m:e>
                              <m:r>
                                <a:rPr lang="en-GB" b="0" i="1" smtClean="0">
                                  <a:solidFill>
                                    <a:schemeClr val="tx1">
                                      <a:lumMod val="75000"/>
                                      <a:lumOff val="25000"/>
                                    </a:schemeClr>
                                  </a:solidFill>
                                  <a:latin typeface="Cambria Math" panose="02040503050406030204" pitchFamily="18" charset="0"/>
                                </a:rPr>
                                <m:t>𝑢𝑛𝑑𝑒𝑟</m:t>
                              </m:r>
                              <m:r>
                                <a:rPr lang="en-GB" b="0" i="1" smtClean="0">
                                  <a:solidFill>
                                    <a:schemeClr val="tx1">
                                      <a:lumMod val="75000"/>
                                      <a:lumOff val="25000"/>
                                    </a:schemeClr>
                                  </a:solidFill>
                                  <a:latin typeface="Cambria Math" panose="02040503050406030204" pitchFamily="18" charset="0"/>
                                </a:rPr>
                                <m:t> </m:t>
                              </m:r>
                              <m:sSub>
                                <m:sSubPr>
                                  <m:ctrlPr>
                                    <a:rPr lang="en-GB" b="0" i="1" smtClean="0">
                                      <a:solidFill>
                                        <a:schemeClr val="tx1">
                                          <a:lumMod val="75000"/>
                                          <a:lumOff val="25000"/>
                                        </a:schemeClr>
                                      </a:solidFill>
                                      <a:latin typeface="Cambria Math" panose="02040503050406030204" pitchFamily="18" charset="0"/>
                                    </a:rPr>
                                  </m:ctrlPr>
                                </m:sSubPr>
                                <m:e>
                                  <m:r>
                                    <a:rPr lang="en-GB" b="0" i="1" smtClean="0">
                                      <a:solidFill>
                                        <a:schemeClr val="tx1">
                                          <a:lumMod val="75000"/>
                                          <a:lumOff val="25000"/>
                                        </a:schemeClr>
                                      </a:solidFill>
                                      <a:latin typeface="Cambria Math" panose="02040503050406030204" pitchFamily="18" charset="0"/>
                                    </a:rPr>
                                    <m:t>𝑒𝑑𝑢𝑐𝑎𝑡𝑒𝑑</m:t>
                                  </m:r>
                                </m:e>
                                <m:sub>
                                  <m:r>
                                    <a:rPr lang="en-GB" b="0" i="1" smtClean="0">
                                      <a:solidFill>
                                        <a:schemeClr val="tx1">
                                          <a:lumMod val="75000"/>
                                          <a:lumOff val="25000"/>
                                        </a:schemeClr>
                                      </a:solidFill>
                                      <a:latin typeface="Cambria Math" panose="02040503050406030204" pitchFamily="18" charset="0"/>
                                    </a:rPr>
                                    <m:t>𝑖</m:t>
                                  </m:r>
                                </m:sub>
                              </m:sSub>
                              <m:r>
                                <a:rPr lang="en-GB" b="0" i="1" smtClean="0">
                                  <a:solidFill>
                                    <a:schemeClr val="tx1">
                                      <a:lumMod val="75000"/>
                                      <a:lumOff val="25000"/>
                                    </a:schemeClr>
                                  </a:solidFill>
                                  <a:latin typeface="Cambria Math" panose="02040503050406030204" pitchFamily="18" charset="0"/>
                                </a:rPr>
                                <m:t>=0</m:t>
                              </m:r>
                            </m:e>
                          </m:d>
                        </m:e>
                      </m:func>
                    </m:oMath>
                  </m:oMathPara>
                </a14:m>
                <a:endParaRPr lang="en-GB" b="0" i="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800100" lvl="2" indent="0" algn="just">
                  <a:spcAft>
                    <a:spcPts val="1200"/>
                  </a:spcAft>
                  <a:buClr>
                    <a:srgbClr val="FF9900"/>
                  </a:buClr>
                  <a:buNone/>
                </a:pPr>
                <a14:m>
                  <m:oMathPara xmlns:m="http://schemas.openxmlformats.org/officeDocument/2006/math">
                    <m:oMathParaPr>
                      <m:jc m:val="left"/>
                    </m:oMathParaPr>
                    <m:oMath xmlns:m="http://schemas.openxmlformats.org/officeDocument/2006/math">
                      <m:r>
                        <a:rPr lang="en-GB" sz="2000" b="0" i="1" smtClean="0">
                          <a:solidFill>
                            <a:schemeClr val="tx1">
                              <a:lumMod val="75000"/>
                              <a:lumOff val="25000"/>
                            </a:schemeClr>
                          </a:solidFill>
                          <a:latin typeface="Cambria Math" panose="02040503050406030204" pitchFamily="18" charset="0"/>
                        </a:rPr>
                        <m:t>=</m:t>
                      </m:r>
                      <m:r>
                        <m:rPr>
                          <m:sty m:val="p"/>
                        </m:rPr>
                        <a:rPr lang="en-GB" sz="2000" b="0" i="0" smtClean="0">
                          <a:solidFill>
                            <a:schemeClr val="tx1">
                              <a:lumMod val="75000"/>
                              <a:lumOff val="25000"/>
                            </a:schemeClr>
                          </a:solidFill>
                          <a:latin typeface="Cambria Math" panose="02040503050406030204" pitchFamily="18" charset="0"/>
                        </a:rPr>
                        <m:t>Pr</m:t>
                      </m:r>
                      <m:r>
                        <a:rPr lang="en-GB" sz="2000" b="0" i="1" smtClean="0">
                          <a:solidFill>
                            <a:schemeClr val="tx1">
                              <a:lumMod val="75000"/>
                              <a:lumOff val="25000"/>
                            </a:schemeClr>
                          </a:solidFill>
                          <a:latin typeface="Cambria Math" panose="02040503050406030204" pitchFamily="18" charset="0"/>
                        </a:rPr>
                        <m:t>⁡(</m:t>
                      </m:r>
                      <m:sSub>
                        <m:sSubPr>
                          <m:ctrlPr>
                            <a:rPr lang="en-GB" sz="2000" b="0" i="1" smtClean="0">
                              <a:solidFill>
                                <a:schemeClr val="tx1">
                                  <a:lumMod val="75000"/>
                                  <a:lumOff val="25000"/>
                                </a:schemeClr>
                              </a:solidFill>
                              <a:latin typeface="Cambria Math" panose="02040503050406030204" pitchFamily="18" charset="0"/>
                            </a:rPr>
                          </m:ctrlPr>
                        </m:sSubPr>
                        <m:e>
                          <m:r>
                            <a:rPr lang="en-GB" sz="2000" b="0" i="1" smtClean="0">
                              <a:solidFill>
                                <a:schemeClr val="tx1">
                                  <a:lumMod val="75000"/>
                                  <a:lumOff val="25000"/>
                                </a:schemeClr>
                              </a:solidFill>
                              <a:latin typeface="Cambria Math" panose="02040503050406030204" pitchFamily="18" charset="0"/>
                              <a:ea typeface="Cambria Math" panose="02040503050406030204" pitchFamily="18" charset="0"/>
                            </a:rPr>
                            <m:t>𝛽</m:t>
                          </m:r>
                        </m:e>
                        <m:sub>
                          <m:r>
                            <a:rPr lang="en-GB" sz="2000" b="0" i="1" smtClean="0">
                              <a:solidFill>
                                <a:schemeClr val="tx1">
                                  <a:lumMod val="75000"/>
                                  <a:lumOff val="25000"/>
                                </a:schemeClr>
                              </a:solidFill>
                              <a:latin typeface="Cambria Math" panose="02040503050406030204" pitchFamily="18" charset="0"/>
                            </a:rPr>
                            <m:t>1</m:t>
                          </m:r>
                          <m:r>
                            <a:rPr lang="en-GB" sz="2000" b="0" i="1" smtClean="0">
                              <a:solidFill>
                                <a:schemeClr val="tx1">
                                  <a:lumMod val="75000"/>
                                  <a:lumOff val="25000"/>
                                </a:schemeClr>
                              </a:solidFill>
                              <a:latin typeface="Cambria Math" panose="02040503050406030204" pitchFamily="18" charset="0"/>
                            </a:rPr>
                            <m:t>𝑖</m:t>
                          </m:r>
                        </m:sub>
                      </m:sSub>
                      <m:r>
                        <a:rPr lang="en-GB" sz="2000" b="0" i="1" smtClean="0">
                          <a:solidFill>
                            <a:schemeClr val="tx1">
                              <a:lumMod val="75000"/>
                              <a:lumOff val="25000"/>
                            </a:schemeClr>
                          </a:solidFill>
                          <a:latin typeface="Cambria Math" panose="02040503050406030204" pitchFamily="18" charset="0"/>
                        </a:rPr>
                        <m:t>𝑐𝑜𝑢𝑛𝑡𝑟𝑦</m:t>
                      </m:r>
                      <m:r>
                        <a:rPr lang="en-GB" sz="2000" b="0" i="1" smtClean="0">
                          <a:solidFill>
                            <a:schemeClr val="tx1">
                              <a:lumMod val="75000"/>
                              <a:lumOff val="25000"/>
                            </a:schemeClr>
                          </a:solidFill>
                          <a:latin typeface="Cambria Math" panose="02040503050406030204" pitchFamily="18" charset="0"/>
                        </a:rPr>
                        <m:t> </m:t>
                      </m:r>
                      <m:r>
                        <a:rPr lang="en-GB" sz="2000" b="0" i="1" smtClean="0">
                          <a:solidFill>
                            <a:schemeClr val="tx1">
                              <a:lumMod val="75000"/>
                              <a:lumOff val="25000"/>
                            </a:schemeClr>
                          </a:solidFill>
                          <a:latin typeface="Cambria Math" panose="02040503050406030204" pitchFamily="18" charset="0"/>
                        </a:rPr>
                        <m:t>𝑜𝑓</m:t>
                      </m:r>
                      <m:r>
                        <a:rPr lang="en-GB" sz="2000" b="0" i="1" smtClean="0">
                          <a:solidFill>
                            <a:schemeClr val="tx1">
                              <a:lumMod val="75000"/>
                              <a:lumOff val="25000"/>
                            </a:schemeClr>
                          </a:solidFill>
                          <a:latin typeface="Cambria Math" panose="02040503050406030204" pitchFamily="18" charset="0"/>
                        </a:rPr>
                        <m:t> </m:t>
                      </m:r>
                      <m:sSub>
                        <m:sSubPr>
                          <m:ctrlPr>
                            <a:rPr lang="en-GB" sz="2000" b="0" i="1" smtClean="0">
                              <a:solidFill>
                                <a:schemeClr val="tx1">
                                  <a:lumMod val="75000"/>
                                  <a:lumOff val="25000"/>
                                </a:schemeClr>
                              </a:solidFill>
                              <a:latin typeface="Cambria Math" panose="02040503050406030204" pitchFamily="18" charset="0"/>
                            </a:rPr>
                          </m:ctrlPr>
                        </m:sSubPr>
                        <m:e>
                          <m:r>
                            <a:rPr lang="en-GB" sz="2000" b="0" i="1" smtClean="0">
                              <a:solidFill>
                                <a:schemeClr val="tx1">
                                  <a:lumMod val="75000"/>
                                  <a:lumOff val="25000"/>
                                </a:schemeClr>
                              </a:solidFill>
                              <a:latin typeface="Cambria Math" panose="02040503050406030204" pitchFamily="18" charset="0"/>
                            </a:rPr>
                            <m:t>𝑏𝑖𝑟𝑡h</m:t>
                          </m:r>
                        </m:e>
                        <m:sub>
                          <m:r>
                            <a:rPr lang="en-GB" sz="2000" b="0" i="1" smtClean="0">
                              <a:solidFill>
                                <a:schemeClr val="tx1">
                                  <a:lumMod val="75000"/>
                                  <a:lumOff val="25000"/>
                                </a:schemeClr>
                              </a:solidFill>
                              <a:latin typeface="Cambria Math" panose="02040503050406030204" pitchFamily="18" charset="0"/>
                            </a:rPr>
                            <m:t>𝑖</m:t>
                          </m:r>
                        </m:sub>
                      </m:sSub>
                      <m:r>
                        <a:rPr lang="en-GB" sz="2000" b="0" i="1" smtClean="0">
                          <a:solidFill>
                            <a:schemeClr val="tx1">
                              <a:lumMod val="75000"/>
                              <a:lumOff val="25000"/>
                            </a:schemeClr>
                          </a:solidFill>
                          <a:latin typeface="Cambria Math" panose="02040503050406030204" pitchFamily="18" charset="0"/>
                        </a:rPr>
                        <m:t>+</m:t>
                      </m:r>
                      <m:sSub>
                        <m:sSubPr>
                          <m:ctrlPr>
                            <a:rPr lang="en-GB" sz="2000" i="1">
                              <a:solidFill>
                                <a:schemeClr val="tx1">
                                  <a:lumMod val="75000"/>
                                  <a:lumOff val="25000"/>
                                </a:schemeClr>
                              </a:solidFill>
                              <a:latin typeface="Cambria Math" panose="02040503050406030204" pitchFamily="18" charset="0"/>
                            </a:rPr>
                          </m:ctrlPr>
                        </m:sSubPr>
                        <m:e>
                          <m:r>
                            <a:rPr lang="en-GB" sz="2000" i="1">
                              <a:solidFill>
                                <a:schemeClr val="tx1">
                                  <a:lumMod val="75000"/>
                                  <a:lumOff val="25000"/>
                                </a:schemeClr>
                              </a:solidFill>
                              <a:latin typeface="Cambria Math" panose="02040503050406030204" pitchFamily="18" charset="0"/>
                              <a:ea typeface="Cambria Math" panose="02040503050406030204" pitchFamily="18" charset="0"/>
                            </a:rPr>
                            <m:t>𝛽</m:t>
                          </m:r>
                        </m:e>
                        <m:sub>
                          <m:r>
                            <a:rPr lang="en-GB" sz="2000" b="0" i="1" smtClean="0">
                              <a:solidFill>
                                <a:schemeClr val="tx1">
                                  <a:lumMod val="75000"/>
                                  <a:lumOff val="25000"/>
                                </a:schemeClr>
                              </a:solidFill>
                              <a:latin typeface="Cambria Math" panose="02040503050406030204" pitchFamily="18" charset="0"/>
                              <a:ea typeface="Cambria Math" panose="02040503050406030204" pitchFamily="18" charset="0"/>
                            </a:rPr>
                            <m:t>2</m:t>
                          </m:r>
                          <m:r>
                            <a:rPr lang="en-GB" sz="2000" i="1">
                              <a:solidFill>
                                <a:schemeClr val="tx1">
                                  <a:lumMod val="75000"/>
                                  <a:lumOff val="25000"/>
                                </a:schemeClr>
                              </a:solidFill>
                              <a:latin typeface="Cambria Math" panose="02040503050406030204" pitchFamily="18" charset="0"/>
                            </a:rPr>
                            <m:t>𝑖</m:t>
                          </m:r>
                        </m:sub>
                      </m:sSub>
                      <m:sSub>
                        <m:sSubPr>
                          <m:ctrlPr>
                            <a:rPr lang="en-GB" sz="2000" i="1">
                              <a:solidFill>
                                <a:schemeClr val="tx1">
                                  <a:lumMod val="75000"/>
                                  <a:lumOff val="25000"/>
                                </a:schemeClr>
                              </a:solidFill>
                              <a:latin typeface="Cambria Math" panose="02040503050406030204" pitchFamily="18" charset="0"/>
                            </a:rPr>
                          </m:ctrlPr>
                        </m:sSubPr>
                        <m:e>
                          <m:r>
                            <a:rPr lang="en-GB" sz="2000" b="0" i="1" smtClean="0">
                              <a:solidFill>
                                <a:schemeClr val="tx1">
                                  <a:lumMod val="75000"/>
                                  <a:lumOff val="25000"/>
                                </a:schemeClr>
                              </a:solidFill>
                              <a:latin typeface="Cambria Math" panose="02040503050406030204" pitchFamily="18" charset="0"/>
                            </a:rPr>
                            <m:t>𝑐𝑜𝑣𝑎𝑟𝑖𝑎𝑡𝑒𝑠</m:t>
                          </m:r>
                        </m:e>
                        <m:sub>
                          <m:r>
                            <a:rPr lang="en-GB" sz="2000" i="1">
                              <a:solidFill>
                                <a:schemeClr val="tx1">
                                  <a:lumMod val="75000"/>
                                  <a:lumOff val="25000"/>
                                </a:schemeClr>
                              </a:solidFill>
                              <a:latin typeface="Cambria Math" panose="02040503050406030204" pitchFamily="18" charset="0"/>
                            </a:rPr>
                            <m:t>𝑖</m:t>
                          </m:r>
                        </m:sub>
                      </m:sSub>
                      <m:r>
                        <a:rPr lang="en-GB" sz="2000" b="0" i="1" smtClean="0">
                          <a:solidFill>
                            <a:schemeClr val="tx1">
                              <a:lumMod val="75000"/>
                              <a:lumOff val="25000"/>
                            </a:schemeClr>
                          </a:solidFill>
                          <a:latin typeface="Cambria Math" panose="02040503050406030204" pitchFamily="18" charset="0"/>
                        </a:rPr>
                        <m:t>+</m:t>
                      </m:r>
                      <m:sSub>
                        <m:sSubPr>
                          <m:ctrlPr>
                            <a:rPr lang="en-GB" sz="2000" b="0" i="1" smtClean="0">
                              <a:solidFill>
                                <a:schemeClr val="tx1">
                                  <a:lumMod val="75000"/>
                                  <a:lumOff val="25000"/>
                                </a:schemeClr>
                              </a:solidFill>
                              <a:latin typeface="Cambria Math" panose="02040503050406030204" pitchFamily="18" charset="0"/>
                            </a:rPr>
                          </m:ctrlPr>
                        </m:sSubPr>
                        <m:e>
                          <m:r>
                            <a:rPr lang="en-GB" sz="2000" b="0" i="1" smtClean="0">
                              <a:solidFill>
                                <a:schemeClr val="tx1">
                                  <a:lumMod val="75000"/>
                                  <a:lumOff val="25000"/>
                                </a:schemeClr>
                              </a:solidFill>
                              <a:latin typeface="Cambria Math" panose="02040503050406030204" pitchFamily="18" charset="0"/>
                              <a:ea typeface="Cambria Math" panose="02040503050406030204" pitchFamily="18" charset="0"/>
                            </a:rPr>
                            <m:t>𝜇</m:t>
                          </m:r>
                        </m:e>
                        <m:sub>
                          <m:r>
                            <a:rPr lang="en-GB" sz="2000" b="0" i="1" smtClean="0">
                              <a:solidFill>
                                <a:schemeClr val="tx1">
                                  <a:lumMod val="75000"/>
                                  <a:lumOff val="25000"/>
                                </a:schemeClr>
                              </a:solidFill>
                              <a:latin typeface="Cambria Math" panose="02040503050406030204" pitchFamily="18" charset="0"/>
                            </a:rPr>
                            <m:t>𝑖</m:t>
                          </m:r>
                        </m:sub>
                      </m:sSub>
                      <m:r>
                        <a:rPr lang="en-GB" sz="2000" b="0" i="1" smtClean="0">
                          <a:solidFill>
                            <a:schemeClr val="tx1">
                              <a:lumMod val="75000"/>
                              <a:lumOff val="25000"/>
                            </a:schemeClr>
                          </a:solidFill>
                          <a:latin typeface="Cambria Math" panose="02040503050406030204" pitchFamily="18" charset="0"/>
                        </a:rPr>
                        <m:t>&lt;</m:t>
                      </m:r>
                      <m:r>
                        <a:rPr lang="en-GB" sz="2000" b="0" i="1" smtClean="0">
                          <a:solidFill>
                            <a:schemeClr val="tx1">
                              <a:lumMod val="75000"/>
                              <a:lumOff val="25000"/>
                            </a:schemeClr>
                          </a:solidFill>
                          <a:latin typeface="Cambria Math" panose="02040503050406030204" pitchFamily="18" charset="0"/>
                        </a:rPr>
                        <m:t>𝑐𝑢𝑡</m:t>
                      </m:r>
                      <m:r>
                        <a:rPr lang="en-GB" sz="2000" b="0" i="1" smtClean="0">
                          <a:solidFill>
                            <a:schemeClr val="tx1">
                              <a:lumMod val="75000"/>
                              <a:lumOff val="25000"/>
                            </a:schemeClr>
                          </a:solidFill>
                          <a:latin typeface="Cambria Math" panose="02040503050406030204" pitchFamily="18" charset="0"/>
                        </a:rPr>
                        <m:t>1)</m:t>
                      </m:r>
                    </m:oMath>
                  </m:oMathPara>
                </a14:m>
                <a:endParaRPr lang="en-GB" sz="2000" b="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00050" lvl="1" indent="0" algn="just">
                  <a:buClr>
                    <a:srgbClr val="FF9900"/>
                  </a:buClr>
                  <a:buNone/>
                </a:pPr>
                <a14:m>
                  <m:oMathPara xmlns:m="http://schemas.openxmlformats.org/officeDocument/2006/math">
                    <m:oMathParaPr>
                      <m:jc m:val="left"/>
                    </m:oMathParaPr>
                    <m:oMath xmlns:m="http://schemas.openxmlformats.org/officeDocument/2006/math">
                      <m:func>
                        <m:funcPr>
                          <m:ctrlPr>
                            <a:rPr lang="en-GB" i="1">
                              <a:solidFill>
                                <a:schemeClr val="tx1">
                                  <a:lumMod val="75000"/>
                                  <a:lumOff val="25000"/>
                                </a:schemeClr>
                              </a:solidFill>
                              <a:latin typeface="Cambria Math" panose="02040503050406030204" pitchFamily="18" charset="0"/>
                            </a:rPr>
                          </m:ctrlPr>
                        </m:funcPr>
                        <m:fName>
                          <m:r>
                            <m:rPr>
                              <m:sty m:val="p"/>
                            </m:rPr>
                            <a:rPr lang="en-GB">
                              <a:solidFill>
                                <a:schemeClr val="tx1">
                                  <a:lumMod val="75000"/>
                                  <a:lumOff val="25000"/>
                                </a:schemeClr>
                              </a:solidFill>
                              <a:latin typeface="Cambria Math" panose="02040503050406030204" pitchFamily="18" charset="0"/>
                            </a:rPr>
                            <m:t>Pr</m:t>
                          </m:r>
                        </m:fName>
                        <m:e>
                          <m:d>
                            <m:dPr>
                              <m:ctrlPr>
                                <a:rPr lang="en-GB" i="1">
                                  <a:solidFill>
                                    <a:schemeClr val="tx1">
                                      <a:lumMod val="75000"/>
                                      <a:lumOff val="25000"/>
                                    </a:schemeClr>
                                  </a:solidFill>
                                  <a:latin typeface="Cambria Math" panose="02040503050406030204" pitchFamily="18" charset="0"/>
                                </a:rPr>
                              </m:ctrlPr>
                            </m:dPr>
                            <m:e>
                              <m:r>
                                <a:rPr lang="en-GB" b="0" i="1" smtClean="0">
                                  <a:solidFill>
                                    <a:schemeClr val="tx1">
                                      <a:lumMod val="75000"/>
                                      <a:lumOff val="25000"/>
                                    </a:schemeClr>
                                  </a:solidFill>
                                  <a:latin typeface="Cambria Math" panose="02040503050406030204" pitchFamily="18" charset="0"/>
                                </a:rPr>
                                <m:t>𝑎𝑑𝑒𝑞𝑢𝑎𝑡𝑒𝑙𝑦</m:t>
                              </m:r>
                              <m:r>
                                <a:rPr lang="en-GB" i="1">
                                  <a:solidFill>
                                    <a:schemeClr val="tx1">
                                      <a:lumMod val="75000"/>
                                      <a:lumOff val="25000"/>
                                    </a:schemeClr>
                                  </a:solidFill>
                                  <a:latin typeface="Cambria Math" panose="02040503050406030204" pitchFamily="18" charset="0"/>
                                </a:rPr>
                                <m:t> </m:t>
                              </m:r>
                              <m:sSub>
                                <m:sSubPr>
                                  <m:ctrlPr>
                                    <a:rPr lang="en-GB" i="1">
                                      <a:solidFill>
                                        <a:schemeClr val="tx1">
                                          <a:lumMod val="75000"/>
                                          <a:lumOff val="25000"/>
                                        </a:schemeClr>
                                      </a:solidFill>
                                      <a:latin typeface="Cambria Math" panose="02040503050406030204" pitchFamily="18" charset="0"/>
                                    </a:rPr>
                                  </m:ctrlPr>
                                </m:sSubPr>
                                <m:e>
                                  <m:r>
                                    <a:rPr lang="en-GB" i="1">
                                      <a:solidFill>
                                        <a:schemeClr val="tx1">
                                          <a:lumMod val="75000"/>
                                          <a:lumOff val="25000"/>
                                        </a:schemeClr>
                                      </a:solidFill>
                                      <a:latin typeface="Cambria Math" panose="02040503050406030204" pitchFamily="18" charset="0"/>
                                    </a:rPr>
                                    <m:t>𝑒𝑑𝑢𝑐𝑎𝑡𝑒𝑑</m:t>
                                  </m:r>
                                </m:e>
                                <m:sub>
                                  <m:r>
                                    <a:rPr lang="en-GB" i="1">
                                      <a:solidFill>
                                        <a:schemeClr val="tx1">
                                          <a:lumMod val="75000"/>
                                          <a:lumOff val="25000"/>
                                        </a:schemeClr>
                                      </a:solidFill>
                                      <a:latin typeface="Cambria Math" panose="02040503050406030204" pitchFamily="18" charset="0"/>
                                    </a:rPr>
                                    <m:t>𝑖</m:t>
                                  </m:r>
                                </m:sub>
                              </m:sSub>
                              <m:r>
                                <a:rPr lang="en-GB" i="1">
                                  <a:solidFill>
                                    <a:schemeClr val="tx1">
                                      <a:lumMod val="75000"/>
                                      <a:lumOff val="25000"/>
                                    </a:schemeClr>
                                  </a:solidFill>
                                  <a:latin typeface="Cambria Math" panose="02040503050406030204" pitchFamily="18" charset="0"/>
                                </a:rPr>
                                <m:t>=</m:t>
                              </m:r>
                              <m:r>
                                <a:rPr lang="en-GB" b="0" i="1" smtClean="0">
                                  <a:solidFill>
                                    <a:schemeClr val="tx1">
                                      <a:lumMod val="75000"/>
                                      <a:lumOff val="25000"/>
                                    </a:schemeClr>
                                  </a:solidFill>
                                  <a:latin typeface="Cambria Math" panose="02040503050406030204" pitchFamily="18" charset="0"/>
                                </a:rPr>
                                <m:t>1</m:t>
                              </m:r>
                            </m:e>
                          </m:d>
                        </m:e>
                      </m:func>
                    </m:oMath>
                  </m:oMathPara>
                </a14:m>
                <a:endParaRPr lang="en-GB" i="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800100" lvl="2" indent="0" algn="just">
                  <a:spcAft>
                    <a:spcPts val="1200"/>
                  </a:spcAft>
                  <a:buClr>
                    <a:srgbClr val="FF9900"/>
                  </a:buClr>
                  <a:buNone/>
                </a:pPr>
                <a14:m>
                  <m:oMathPara xmlns:m="http://schemas.openxmlformats.org/officeDocument/2006/math">
                    <m:oMathParaPr>
                      <m:jc m:val="left"/>
                    </m:oMathParaPr>
                    <m:oMath xmlns:m="http://schemas.openxmlformats.org/officeDocument/2006/math">
                      <m:r>
                        <a:rPr lang="en-GB" sz="2000" i="1">
                          <a:solidFill>
                            <a:schemeClr val="tx1">
                              <a:lumMod val="75000"/>
                              <a:lumOff val="25000"/>
                            </a:schemeClr>
                          </a:solidFill>
                          <a:latin typeface="Cambria Math" panose="02040503050406030204" pitchFamily="18" charset="0"/>
                        </a:rPr>
                        <m:t>=</m:t>
                      </m:r>
                      <m:r>
                        <m:rPr>
                          <m:sty m:val="p"/>
                        </m:rPr>
                        <a:rPr lang="en-GB" sz="2000">
                          <a:solidFill>
                            <a:schemeClr val="tx1">
                              <a:lumMod val="75000"/>
                              <a:lumOff val="25000"/>
                            </a:schemeClr>
                          </a:solidFill>
                          <a:latin typeface="Cambria Math" panose="02040503050406030204" pitchFamily="18" charset="0"/>
                        </a:rPr>
                        <m:t>Pr</m:t>
                      </m:r>
                      <m:r>
                        <a:rPr lang="en-GB" sz="2000" i="1">
                          <a:solidFill>
                            <a:schemeClr val="tx1">
                              <a:lumMod val="75000"/>
                              <a:lumOff val="25000"/>
                            </a:schemeClr>
                          </a:solidFill>
                          <a:latin typeface="Cambria Math" panose="02040503050406030204" pitchFamily="18" charset="0"/>
                        </a:rPr>
                        <m:t>⁡(</m:t>
                      </m:r>
                      <m:sSub>
                        <m:sSubPr>
                          <m:ctrlPr>
                            <a:rPr lang="en-GB" sz="2000" i="1">
                              <a:solidFill>
                                <a:schemeClr val="tx1">
                                  <a:lumMod val="75000"/>
                                  <a:lumOff val="25000"/>
                                </a:schemeClr>
                              </a:solidFill>
                              <a:latin typeface="Cambria Math" panose="02040503050406030204" pitchFamily="18" charset="0"/>
                            </a:rPr>
                          </m:ctrlPr>
                        </m:sSubPr>
                        <m:e>
                          <m:r>
                            <a:rPr lang="en-GB" sz="2000" b="0" i="1" smtClean="0">
                              <a:solidFill>
                                <a:schemeClr val="tx1">
                                  <a:lumMod val="75000"/>
                                  <a:lumOff val="25000"/>
                                </a:schemeClr>
                              </a:solidFill>
                              <a:latin typeface="Cambria Math" panose="02040503050406030204" pitchFamily="18" charset="0"/>
                            </a:rPr>
                            <m:t>𝑐𝑢𝑡</m:t>
                          </m:r>
                          <m:r>
                            <a:rPr lang="en-GB" sz="2000" b="0" i="1" smtClean="0">
                              <a:solidFill>
                                <a:schemeClr val="tx1">
                                  <a:lumMod val="75000"/>
                                  <a:lumOff val="25000"/>
                                </a:schemeClr>
                              </a:solidFill>
                              <a:latin typeface="Cambria Math" panose="02040503050406030204" pitchFamily="18" charset="0"/>
                            </a:rPr>
                            <m:t>1&lt;</m:t>
                          </m:r>
                          <m:r>
                            <a:rPr lang="en-GB" sz="2000" i="1">
                              <a:solidFill>
                                <a:schemeClr val="tx1">
                                  <a:lumMod val="75000"/>
                                  <a:lumOff val="25000"/>
                                </a:schemeClr>
                              </a:solidFill>
                              <a:latin typeface="Cambria Math" panose="02040503050406030204" pitchFamily="18" charset="0"/>
                              <a:ea typeface="Cambria Math" panose="02040503050406030204" pitchFamily="18" charset="0"/>
                            </a:rPr>
                            <m:t>𝛽</m:t>
                          </m:r>
                        </m:e>
                        <m:sub>
                          <m:r>
                            <a:rPr lang="en-GB" sz="2000" i="1">
                              <a:solidFill>
                                <a:schemeClr val="tx1">
                                  <a:lumMod val="75000"/>
                                  <a:lumOff val="25000"/>
                                </a:schemeClr>
                              </a:solidFill>
                              <a:latin typeface="Cambria Math" panose="02040503050406030204" pitchFamily="18" charset="0"/>
                            </a:rPr>
                            <m:t>1</m:t>
                          </m:r>
                          <m:r>
                            <a:rPr lang="en-GB" sz="2000" i="1">
                              <a:solidFill>
                                <a:schemeClr val="tx1">
                                  <a:lumMod val="75000"/>
                                  <a:lumOff val="25000"/>
                                </a:schemeClr>
                              </a:solidFill>
                              <a:latin typeface="Cambria Math" panose="02040503050406030204" pitchFamily="18" charset="0"/>
                            </a:rPr>
                            <m:t>𝑖</m:t>
                          </m:r>
                        </m:sub>
                      </m:sSub>
                      <m:r>
                        <a:rPr lang="en-GB" sz="2000" i="1">
                          <a:solidFill>
                            <a:schemeClr val="tx1">
                              <a:lumMod val="75000"/>
                              <a:lumOff val="25000"/>
                            </a:schemeClr>
                          </a:solidFill>
                          <a:latin typeface="Cambria Math" panose="02040503050406030204" pitchFamily="18" charset="0"/>
                        </a:rPr>
                        <m:t>𝑐𝑜𝑢𝑛𝑡𝑟𝑦</m:t>
                      </m:r>
                      <m:r>
                        <a:rPr lang="en-GB" sz="2000" i="1">
                          <a:solidFill>
                            <a:schemeClr val="tx1">
                              <a:lumMod val="75000"/>
                              <a:lumOff val="25000"/>
                            </a:schemeClr>
                          </a:solidFill>
                          <a:latin typeface="Cambria Math" panose="02040503050406030204" pitchFamily="18" charset="0"/>
                        </a:rPr>
                        <m:t> </m:t>
                      </m:r>
                      <m:r>
                        <a:rPr lang="en-GB" sz="2000" i="1">
                          <a:solidFill>
                            <a:schemeClr val="tx1">
                              <a:lumMod val="75000"/>
                              <a:lumOff val="25000"/>
                            </a:schemeClr>
                          </a:solidFill>
                          <a:latin typeface="Cambria Math" panose="02040503050406030204" pitchFamily="18" charset="0"/>
                        </a:rPr>
                        <m:t>𝑜𝑓</m:t>
                      </m:r>
                      <m:r>
                        <a:rPr lang="en-GB" sz="2000" i="1">
                          <a:solidFill>
                            <a:schemeClr val="tx1">
                              <a:lumMod val="75000"/>
                              <a:lumOff val="25000"/>
                            </a:schemeClr>
                          </a:solidFill>
                          <a:latin typeface="Cambria Math" panose="02040503050406030204" pitchFamily="18" charset="0"/>
                        </a:rPr>
                        <m:t> </m:t>
                      </m:r>
                      <m:sSub>
                        <m:sSubPr>
                          <m:ctrlPr>
                            <a:rPr lang="en-GB" sz="2000" i="1">
                              <a:solidFill>
                                <a:schemeClr val="tx1">
                                  <a:lumMod val="75000"/>
                                  <a:lumOff val="25000"/>
                                </a:schemeClr>
                              </a:solidFill>
                              <a:latin typeface="Cambria Math" panose="02040503050406030204" pitchFamily="18" charset="0"/>
                            </a:rPr>
                          </m:ctrlPr>
                        </m:sSubPr>
                        <m:e>
                          <m:r>
                            <a:rPr lang="en-GB" sz="2000" i="1">
                              <a:solidFill>
                                <a:schemeClr val="tx1">
                                  <a:lumMod val="75000"/>
                                  <a:lumOff val="25000"/>
                                </a:schemeClr>
                              </a:solidFill>
                              <a:latin typeface="Cambria Math" panose="02040503050406030204" pitchFamily="18" charset="0"/>
                            </a:rPr>
                            <m:t>𝑏𝑖𝑟𝑡h</m:t>
                          </m:r>
                        </m:e>
                        <m:sub>
                          <m:r>
                            <a:rPr lang="en-GB" sz="2000" i="1">
                              <a:solidFill>
                                <a:schemeClr val="tx1">
                                  <a:lumMod val="75000"/>
                                  <a:lumOff val="25000"/>
                                </a:schemeClr>
                              </a:solidFill>
                              <a:latin typeface="Cambria Math" panose="02040503050406030204" pitchFamily="18" charset="0"/>
                            </a:rPr>
                            <m:t>𝑖</m:t>
                          </m:r>
                        </m:sub>
                      </m:sSub>
                      <m:r>
                        <a:rPr lang="en-GB" sz="2000" i="1">
                          <a:solidFill>
                            <a:schemeClr val="tx1">
                              <a:lumMod val="75000"/>
                              <a:lumOff val="25000"/>
                            </a:schemeClr>
                          </a:solidFill>
                          <a:latin typeface="Cambria Math" panose="02040503050406030204" pitchFamily="18" charset="0"/>
                        </a:rPr>
                        <m:t>+</m:t>
                      </m:r>
                      <m:sSub>
                        <m:sSubPr>
                          <m:ctrlPr>
                            <a:rPr lang="en-GB" sz="2000" i="1">
                              <a:solidFill>
                                <a:schemeClr val="tx1">
                                  <a:lumMod val="75000"/>
                                  <a:lumOff val="25000"/>
                                </a:schemeClr>
                              </a:solidFill>
                              <a:latin typeface="Cambria Math" panose="02040503050406030204" pitchFamily="18" charset="0"/>
                            </a:rPr>
                          </m:ctrlPr>
                        </m:sSubPr>
                        <m:e>
                          <m:r>
                            <a:rPr lang="en-GB" sz="2000" i="1">
                              <a:solidFill>
                                <a:schemeClr val="tx1">
                                  <a:lumMod val="75000"/>
                                  <a:lumOff val="25000"/>
                                </a:schemeClr>
                              </a:solidFill>
                              <a:latin typeface="Cambria Math" panose="02040503050406030204" pitchFamily="18" charset="0"/>
                              <a:ea typeface="Cambria Math" panose="02040503050406030204" pitchFamily="18" charset="0"/>
                            </a:rPr>
                            <m:t>𝛽</m:t>
                          </m:r>
                        </m:e>
                        <m:sub>
                          <m:r>
                            <a:rPr lang="en-GB" sz="2000" i="1">
                              <a:solidFill>
                                <a:schemeClr val="tx1">
                                  <a:lumMod val="75000"/>
                                  <a:lumOff val="25000"/>
                                </a:schemeClr>
                              </a:solidFill>
                              <a:latin typeface="Cambria Math" panose="02040503050406030204" pitchFamily="18" charset="0"/>
                              <a:ea typeface="Cambria Math" panose="02040503050406030204" pitchFamily="18" charset="0"/>
                            </a:rPr>
                            <m:t>2</m:t>
                          </m:r>
                          <m:r>
                            <a:rPr lang="en-GB" sz="2000" i="1">
                              <a:solidFill>
                                <a:schemeClr val="tx1">
                                  <a:lumMod val="75000"/>
                                  <a:lumOff val="25000"/>
                                </a:schemeClr>
                              </a:solidFill>
                              <a:latin typeface="Cambria Math" panose="02040503050406030204" pitchFamily="18" charset="0"/>
                            </a:rPr>
                            <m:t>𝑖</m:t>
                          </m:r>
                        </m:sub>
                      </m:sSub>
                      <m:sSub>
                        <m:sSubPr>
                          <m:ctrlPr>
                            <a:rPr lang="en-GB" sz="2000" i="1">
                              <a:solidFill>
                                <a:schemeClr val="tx1">
                                  <a:lumMod val="75000"/>
                                  <a:lumOff val="25000"/>
                                </a:schemeClr>
                              </a:solidFill>
                              <a:latin typeface="Cambria Math" panose="02040503050406030204" pitchFamily="18" charset="0"/>
                            </a:rPr>
                          </m:ctrlPr>
                        </m:sSubPr>
                        <m:e>
                          <m:r>
                            <a:rPr lang="en-GB" sz="2000" i="1">
                              <a:solidFill>
                                <a:schemeClr val="tx1">
                                  <a:lumMod val="75000"/>
                                  <a:lumOff val="25000"/>
                                </a:schemeClr>
                              </a:solidFill>
                              <a:latin typeface="Cambria Math" panose="02040503050406030204" pitchFamily="18" charset="0"/>
                            </a:rPr>
                            <m:t>𝑐𝑜𝑣𝑎𝑟𝑖𝑎𝑡𝑒𝑠</m:t>
                          </m:r>
                        </m:e>
                        <m:sub>
                          <m:r>
                            <a:rPr lang="en-GB" sz="2000" i="1">
                              <a:solidFill>
                                <a:schemeClr val="tx1">
                                  <a:lumMod val="75000"/>
                                  <a:lumOff val="25000"/>
                                </a:schemeClr>
                              </a:solidFill>
                              <a:latin typeface="Cambria Math" panose="02040503050406030204" pitchFamily="18" charset="0"/>
                            </a:rPr>
                            <m:t>𝑖</m:t>
                          </m:r>
                        </m:sub>
                      </m:sSub>
                      <m:r>
                        <a:rPr lang="en-GB" sz="2000" i="1">
                          <a:solidFill>
                            <a:schemeClr val="tx1">
                              <a:lumMod val="75000"/>
                              <a:lumOff val="25000"/>
                            </a:schemeClr>
                          </a:solidFill>
                          <a:latin typeface="Cambria Math" panose="02040503050406030204" pitchFamily="18" charset="0"/>
                        </a:rPr>
                        <m:t>+</m:t>
                      </m:r>
                      <m:sSub>
                        <m:sSubPr>
                          <m:ctrlPr>
                            <a:rPr lang="en-GB" sz="2000" i="1">
                              <a:solidFill>
                                <a:schemeClr val="tx1">
                                  <a:lumMod val="75000"/>
                                  <a:lumOff val="25000"/>
                                </a:schemeClr>
                              </a:solidFill>
                              <a:latin typeface="Cambria Math" panose="02040503050406030204" pitchFamily="18" charset="0"/>
                            </a:rPr>
                          </m:ctrlPr>
                        </m:sSubPr>
                        <m:e>
                          <m:r>
                            <a:rPr lang="en-GB" sz="2000" i="1">
                              <a:solidFill>
                                <a:schemeClr val="tx1">
                                  <a:lumMod val="75000"/>
                                  <a:lumOff val="25000"/>
                                </a:schemeClr>
                              </a:solidFill>
                              <a:latin typeface="Cambria Math" panose="02040503050406030204" pitchFamily="18" charset="0"/>
                              <a:ea typeface="Cambria Math" panose="02040503050406030204" pitchFamily="18" charset="0"/>
                            </a:rPr>
                            <m:t>𝜇</m:t>
                          </m:r>
                        </m:e>
                        <m:sub>
                          <m:r>
                            <a:rPr lang="en-GB" sz="2000" i="1">
                              <a:solidFill>
                                <a:schemeClr val="tx1">
                                  <a:lumMod val="75000"/>
                                  <a:lumOff val="25000"/>
                                </a:schemeClr>
                              </a:solidFill>
                              <a:latin typeface="Cambria Math" panose="02040503050406030204" pitchFamily="18" charset="0"/>
                            </a:rPr>
                            <m:t>𝑖</m:t>
                          </m:r>
                        </m:sub>
                      </m:sSub>
                      <m:r>
                        <a:rPr lang="en-GB" sz="2000" i="1">
                          <a:solidFill>
                            <a:schemeClr val="tx1">
                              <a:lumMod val="75000"/>
                              <a:lumOff val="25000"/>
                            </a:schemeClr>
                          </a:solidFill>
                          <a:latin typeface="Cambria Math" panose="02040503050406030204" pitchFamily="18" charset="0"/>
                        </a:rPr>
                        <m:t>&lt;</m:t>
                      </m:r>
                      <m:r>
                        <a:rPr lang="en-GB" sz="2000" i="1">
                          <a:solidFill>
                            <a:schemeClr val="tx1">
                              <a:lumMod val="75000"/>
                              <a:lumOff val="25000"/>
                            </a:schemeClr>
                          </a:solidFill>
                          <a:latin typeface="Cambria Math" panose="02040503050406030204" pitchFamily="18" charset="0"/>
                        </a:rPr>
                        <m:t>𝑐𝑢𝑡</m:t>
                      </m:r>
                      <m:r>
                        <a:rPr lang="en-GB" sz="2000" b="0" i="1" smtClean="0">
                          <a:solidFill>
                            <a:schemeClr val="tx1">
                              <a:lumMod val="75000"/>
                              <a:lumOff val="25000"/>
                            </a:schemeClr>
                          </a:solidFill>
                          <a:latin typeface="Cambria Math" panose="02040503050406030204" pitchFamily="18" charset="0"/>
                        </a:rPr>
                        <m:t>2</m:t>
                      </m:r>
                      <m:r>
                        <a:rPr lang="en-GB" sz="2000" i="1">
                          <a:solidFill>
                            <a:schemeClr val="tx1">
                              <a:lumMod val="75000"/>
                              <a:lumOff val="25000"/>
                            </a:schemeClr>
                          </a:solidFill>
                          <a:latin typeface="Cambria Math" panose="02040503050406030204" pitchFamily="18" charset="0"/>
                        </a:rPr>
                        <m:t>)</m:t>
                      </m:r>
                    </m:oMath>
                  </m:oMathPara>
                </a14:m>
                <a:endParaRPr lang="en-GB" sz="20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400050" lvl="1" indent="0" algn="just">
                  <a:buClr>
                    <a:srgbClr val="FF9900"/>
                  </a:buClr>
                  <a:buNone/>
                </a:pPr>
                <a14:m>
                  <m:oMathPara xmlns:m="http://schemas.openxmlformats.org/officeDocument/2006/math">
                    <m:oMathParaPr>
                      <m:jc m:val="left"/>
                    </m:oMathParaPr>
                    <m:oMath xmlns:m="http://schemas.openxmlformats.org/officeDocument/2006/math">
                      <m:func>
                        <m:funcPr>
                          <m:ctrlPr>
                            <a:rPr lang="en-GB" b="1" i="1">
                              <a:solidFill>
                                <a:schemeClr val="tx1">
                                  <a:lumMod val="75000"/>
                                  <a:lumOff val="25000"/>
                                </a:schemeClr>
                              </a:solidFill>
                              <a:latin typeface="Cambria Math" panose="02040503050406030204" pitchFamily="18" charset="0"/>
                            </a:rPr>
                          </m:ctrlPr>
                        </m:funcPr>
                        <m:fName>
                          <m:r>
                            <a:rPr lang="en-GB" b="1" i="1">
                              <a:solidFill>
                                <a:schemeClr val="tx1">
                                  <a:lumMod val="75000"/>
                                  <a:lumOff val="25000"/>
                                </a:schemeClr>
                              </a:solidFill>
                              <a:latin typeface="Cambria Math" panose="02040503050406030204" pitchFamily="18" charset="0"/>
                            </a:rPr>
                            <m:t>𝑷𝒓</m:t>
                          </m:r>
                        </m:fName>
                        <m:e>
                          <m:d>
                            <m:dPr>
                              <m:ctrlPr>
                                <a:rPr lang="en-GB" b="1" i="1">
                                  <a:solidFill>
                                    <a:schemeClr val="tx1">
                                      <a:lumMod val="75000"/>
                                      <a:lumOff val="25000"/>
                                    </a:schemeClr>
                                  </a:solidFill>
                                  <a:latin typeface="Cambria Math" panose="02040503050406030204" pitchFamily="18" charset="0"/>
                                </a:rPr>
                              </m:ctrlPr>
                            </m:dPr>
                            <m:e>
                              <m:r>
                                <a:rPr lang="en-GB" b="1" i="1" smtClean="0">
                                  <a:solidFill>
                                    <a:schemeClr val="tx1">
                                      <a:lumMod val="75000"/>
                                      <a:lumOff val="25000"/>
                                    </a:schemeClr>
                                  </a:solidFill>
                                  <a:latin typeface="Cambria Math" panose="02040503050406030204" pitchFamily="18" charset="0"/>
                                </a:rPr>
                                <m:t>𝒐𝒗𝒆𝒓</m:t>
                              </m:r>
                              <m:r>
                                <a:rPr lang="en-GB" b="1" i="1">
                                  <a:solidFill>
                                    <a:schemeClr val="tx1">
                                      <a:lumMod val="75000"/>
                                      <a:lumOff val="25000"/>
                                    </a:schemeClr>
                                  </a:solidFill>
                                  <a:latin typeface="Cambria Math" panose="02040503050406030204" pitchFamily="18" charset="0"/>
                                </a:rPr>
                                <m:t> </m:t>
                              </m:r>
                              <m:sSub>
                                <m:sSubPr>
                                  <m:ctrlPr>
                                    <a:rPr lang="en-GB" b="1" i="1">
                                      <a:solidFill>
                                        <a:schemeClr val="tx1">
                                          <a:lumMod val="75000"/>
                                          <a:lumOff val="25000"/>
                                        </a:schemeClr>
                                      </a:solidFill>
                                      <a:latin typeface="Cambria Math" panose="02040503050406030204" pitchFamily="18" charset="0"/>
                                    </a:rPr>
                                  </m:ctrlPr>
                                </m:sSubPr>
                                <m:e>
                                  <m:r>
                                    <a:rPr lang="en-GB" b="1" i="1">
                                      <a:solidFill>
                                        <a:schemeClr val="tx1">
                                          <a:lumMod val="75000"/>
                                          <a:lumOff val="25000"/>
                                        </a:schemeClr>
                                      </a:solidFill>
                                      <a:latin typeface="Cambria Math" panose="02040503050406030204" pitchFamily="18" charset="0"/>
                                    </a:rPr>
                                    <m:t>𝒆𝒅𝒖𝒄𝒂𝒕𝒆𝒅</m:t>
                                  </m:r>
                                </m:e>
                                <m:sub>
                                  <m:r>
                                    <a:rPr lang="en-GB" b="1" i="1">
                                      <a:solidFill>
                                        <a:schemeClr val="tx1">
                                          <a:lumMod val="75000"/>
                                          <a:lumOff val="25000"/>
                                        </a:schemeClr>
                                      </a:solidFill>
                                      <a:latin typeface="Cambria Math" panose="02040503050406030204" pitchFamily="18" charset="0"/>
                                    </a:rPr>
                                    <m:t>𝒊</m:t>
                                  </m:r>
                                </m:sub>
                              </m:sSub>
                              <m:r>
                                <a:rPr lang="en-GB" b="1" i="1">
                                  <a:solidFill>
                                    <a:schemeClr val="tx1">
                                      <a:lumMod val="75000"/>
                                      <a:lumOff val="25000"/>
                                    </a:schemeClr>
                                  </a:solidFill>
                                  <a:latin typeface="Cambria Math" panose="02040503050406030204" pitchFamily="18" charset="0"/>
                                </a:rPr>
                                <m:t>=</m:t>
                              </m:r>
                              <m:r>
                                <a:rPr lang="en-GB" b="1" i="1" smtClean="0">
                                  <a:solidFill>
                                    <a:schemeClr val="tx1">
                                      <a:lumMod val="75000"/>
                                      <a:lumOff val="25000"/>
                                    </a:schemeClr>
                                  </a:solidFill>
                                  <a:latin typeface="Cambria Math" panose="02040503050406030204" pitchFamily="18" charset="0"/>
                                </a:rPr>
                                <m:t>𝟐</m:t>
                              </m:r>
                            </m:e>
                          </m:d>
                        </m:e>
                      </m:func>
                    </m:oMath>
                  </m:oMathPara>
                </a14:m>
                <a:endParaRPr lang="en-GB" b="1" i="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800100" lvl="2" indent="0" algn="just">
                  <a:buClr>
                    <a:srgbClr val="FF9900"/>
                  </a:buClr>
                  <a:buNone/>
                </a:pPr>
                <a14:m>
                  <m:oMathPara xmlns:m="http://schemas.openxmlformats.org/officeDocument/2006/math">
                    <m:oMathParaPr>
                      <m:jc m:val="left"/>
                    </m:oMathParaPr>
                    <m:oMath xmlns:m="http://schemas.openxmlformats.org/officeDocument/2006/math">
                      <m:r>
                        <a:rPr lang="en-GB" sz="2000" b="1" i="1">
                          <a:solidFill>
                            <a:schemeClr val="tx1">
                              <a:lumMod val="75000"/>
                              <a:lumOff val="25000"/>
                            </a:schemeClr>
                          </a:solidFill>
                          <a:latin typeface="Cambria Math" panose="02040503050406030204" pitchFamily="18" charset="0"/>
                        </a:rPr>
                        <m:t>=</m:t>
                      </m:r>
                      <m:r>
                        <a:rPr lang="en-GB" sz="2000" b="1" i="1">
                          <a:solidFill>
                            <a:schemeClr val="tx1">
                              <a:lumMod val="75000"/>
                              <a:lumOff val="25000"/>
                            </a:schemeClr>
                          </a:solidFill>
                          <a:latin typeface="Cambria Math" panose="02040503050406030204" pitchFamily="18" charset="0"/>
                        </a:rPr>
                        <m:t>𝑷𝒓</m:t>
                      </m:r>
                      <m:r>
                        <a:rPr lang="en-GB" sz="2000" b="1" i="1">
                          <a:solidFill>
                            <a:schemeClr val="tx1">
                              <a:lumMod val="75000"/>
                              <a:lumOff val="25000"/>
                            </a:schemeClr>
                          </a:solidFill>
                          <a:latin typeface="Cambria Math" panose="02040503050406030204" pitchFamily="18" charset="0"/>
                        </a:rPr>
                        <m:t>⁡(</m:t>
                      </m:r>
                      <m:sSub>
                        <m:sSubPr>
                          <m:ctrlPr>
                            <a:rPr lang="en-GB" sz="2000" b="1" i="1">
                              <a:solidFill>
                                <a:schemeClr val="tx1">
                                  <a:lumMod val="75000"/>
                                  <a:lumOff val="25000"/>
                                </a:schemeClr>
                              </a:solidFill>
                              <a:latin typeface="Cambria Math" panose="02040503050406030204" pitchFamily="18" charset="0"/>
                            </a:rPr>
                          </m:ctrlPr>
                        </m:sSubPr>
                        <m:e>
                          <m:r>
                            <a:rPr lang="en-GB" sz="2000" b="1" i="1">
                              <a:solidFill>
                                <a:schemeClr val="tx1">
                                  <a:lumMod val="75000"/>
                                  <a:lumOff val="25000"/>
                                </a:schemeClr>
                              </a:solidFill>
                              <a:latin typeface="Cambria Math" panose="02040503050406030204" pitchFamily="18" charset="0"/>
                            </a:rPr>
                            <m:t>𝒄𝒖</m:t>
                          </m:r>
                          <m:r>
                            <a:rPr lang="en-GB" sz="2000" b="1" i="1" smtClean="0">
                              <a:solidFill>
                                <a:schemeClr val="tx1">
                                  <a:lumMod val="75000"/>
                                  <a:lumOff val="25000"/>
                                </a:schemeClr>
                              </a:solidFill>
                              <a:latin typeface="Cambria Math" panose="02040503050406030204" pitchFamily="18" charset="0"/>
                            </a:rPr>
                            <m:t>𝒕</m:t>
                          </m:r>
                          <m:r>
                            <a:rPr lang="en-GB" sz="2000" b="1" i="1" smtClean="0">
                              <a:solidFill>
                                <a:schemeClr val="tx1">
                                  <a:lumMod val="75000"/>
                                  <a:lumOff val="25000"/>
                                </a:schemeClr>
                              </a:solidFill>
                              <a:latin typeface="Cambria Math" panose="02040503050406030204" pitchFamily="18" charset="0"/>
                            </a:rPr>
                            <m:t>𝟐</m:t>
                          </m:r>
                          <m:r>
                            <a:rPr lang="en-GB" sz="2000" b="1" i="1">
                              <a:solidFill>
                                <a:schemeClr val="tx1">
                                  <a:lumMod val="75000"/>
                                  <a:lumOff val="25000"/>
                                </a:schemeClr>
                              </a:solidFill>
                              <a:latin typeface="Cambria Math" panose="02040503050406030204" pitchFamily="18" charset="0"/>
                            </a:rPr>
                            <m:t>&lt;</m:t>
                          </m:r>
                          <m:r>
                            <a:rPr lang="en-GB" sz="2000" b="1" i="1">
                              <a:solidFill>
                                <a:schemeClr val="tx1">
                                  <a:lumMod val="75000"/>
                                  <a:lumOff val="25000"/>
                                </a:schemeClr>
                              </a:solidFill>
                              <a:latin typeface="Cambria Math" panose="02040503050406030204" pitchFamily="18" charset="0"/>
                              <a:ea typeface="Cambria Math" panose="02040503050406030204" pitchFamily="18" charset="0"/>
                            </a:rPr>
                            <m:t>𝜷</m:t>
                          </m:r>
                        </m:e>
                        <m:sub>
                          <m:r>
                            <a:rPr lang="en-GB" sz="2000" b="1" i="1">
                              <a:solidFill>
                                <a:schemeClr val="tx1">
                                  <a:lumMod val="75000"/>
                                  <a:lumOff val="25000"/>
                                </a:schemeClr>
                              </a:solidFill>
                              <a:latin typeface="Cambria Math" panose="02040503050406030204" pitchFamily="18" charset="0"/>
                            </a:rPr>
                            <m:t>𝟏</m:t>
                          </m:r>
                          <m:r>
                            <a:rPr lang="en-GB" sz="2000" b="1" i="1">
                              <a:solidFill>
                                <a:schemeClr val="tx1">
                                  <a:lumMod val="75000"/>
                                  <a:lumOff val="25000"/>
                                </a:schemeClr>
                              </a:solidFill>
                              <a:latin typeface="Cambria Math" panose="02040503050406030204" pitchFamily="18" charset="0"/>
                            </a:rPr>
                            <m:t>𝒊</m:t>
                          </m:r>
                        </m:sub>
                      </m:sSub>
                      <m:r>
                        <a:rPr lang="en-GB" sz="2000" b="1" i="1">
                          <a:solidFill>
                            <a:schemeClr val="tx1">
                              <a:lumMod val="75000"/>
                              <a:lumOff val="25000"/>
                            </a:schemeClr>
                          </a:solidFill>
                          <a:latin typeface="Cambria Math" panose="02040503050406030204" pitchFamily="18" charset="0"/>
                        </a:rPr>
                        <m:t>𝒄𝒐𝒖𝒏𝒕𝒓𝒚</m:t>
                      </m:r>
                      <m:r>
                        <a:rPr lang="en-GB" sz="2000" b="1" i="1">
                          <a:solidFill>
                            <a:schemeClr val="tx1">
                              <a:lumMod val="75000"/>
                              <a:lumOff val="25000"/>
                            </a:schemeClr>
                          </a:solidFill>
                          <a:latin typeface="Cambria Math" panose="02040503050406030204" pitchFamily="18" charset="0"/>
                        </a:rPr>
                        <m:t> </m:t>
                      </m:r>
                      <m:r>
                        <a:rPr lang="en-GB" sz="2000" b="1" i="1">
                          <a:solidFill>
                            <a:schemeClr val="tx1">
                              <a:lumMod val="75000"/>
                              <a:lumOff val="25000"/>
                            </a:schemeClr>
                          </a:solidFill>
                          <a:latin typeface="Cambria Math" panose="02040503050406030204" pitchFamily="18" charset="0"/>
                        </a:rPr>
                        <m:t>𝒐𝒇</m:t>
                      </m:r>
                      <m:r>
                        <a:rPr lang="en-GB" sz="2000" b="1" i="1">
                          <a:solidFill>
                            <a:schemeClr val="tx1">
                              <a:lumMod val="75000"/>
                              <a:lumOff val="25000"/>
                            </a:schemeClr>
                          </a:solidFill>
                          <a:latin typeface="Cambria Math" panose="02040503050406030204" pitchFamily="18" charset="0"/>
                        </a:rPr>
                        <m:t> </m:t>
                      </m:r>
                      <m:sSub>
                        <m:sSubPr>
                          <m:ctrlPr>
                            <a:rPr lang="en-GB" sz="2000" b="1" i="1">
                              <a:solidFill>
                                <a:schemeClr val="tx1">
                                  <a:lumMod val="75000"/>
                                  <a:lumOff val="25000"/>
                                </a:schemeClr>
                              </a:solidFill>
                              <a:latin typeface="Cambria Math" panose="02040503050406030204" pitchFamily="18" charset="0"/>
                            </a:rPr>
                          </m:ctrlPr>
                        </m:sSubPr>
                        <m:e>
                          <m:r>
                            <a:rPr lang="en-GB" sz="2000" b="1" i="1">
                              <a:solidFill>
                                <a:schemeClr val="tx1">
                                  <a:lumMod val="75000"/>
                                  <a:lumOff val="25000"/>
                                </a:schemeClr>
                              </a:solidFill>
                              <a:latin typeface="Cambria Math" panose="02040503050406030204" pitchFamily="18" charset="0"/>
                            </a:rPr>
                            <m:t>𝒃𝒊𝒓𝒕𝒉</m:t>
                          </m:r>
                        </m:e>
                        <m:sub>
                          <m:r>
                            <a:rPr lang="en-GB" sz="2000" b="1" i="1">
                              <a:solidFill>
                                <a:schemeClr val="tx1">
                                  <a:lumMod val="75000"/>
                                  <a:lumOff val="25000"/>
                                </a:schemeClr>
                              </a:solidFill>
                              <a:latin typeface="Cambria Math" panose="02040503050406030204" pitchFamily="18" charset="0"/>
                            </a:rPr>
                            <m:t>𝒊</m:t>
                          </m:r>
                        </m:sub>
                      </m:sSub>
                      <m:r>
                        <a:rPr lang="en-GB" sz="2000" b="1" i="1">
                          <a:solidFill>
                            <a:schemeClr val="tx1">
                              <a:lumMod val="75000"/>
                              <a:lumOff val="25000"/>
                            </a:schemeClr>
                          </a:solidFill>
                          <a:latin typeface="Cambria Math" panose="02040503050406030204" pitchFamily="18" charset="0"/>
                        </a:rPr>
                        <m:t>+</m:t>
                      </m:r>
                      <m:sSub>
                        <m:sSubPr>
                          <m:ctrlPr>
                            <a:rPr lang="en-GB" sz="2000" b="1" i="1">
                              <a:solidFill>
                                <a:schemeClr val="tx1">
                                  <a:lumMod val="75000"/>
                                  <a:lumOff val="25000"/>
                                </a:schemeClr>
                              </a:solidFill>
                              <a:latin typeface="Cambria Math" panose="02040503050406030204" pitchFamily="18" charset="0"/>
                            </a:rPr>
                          </m:ctrlPr>
                        </m:sSubPr>
                        <m:e>
                          <m:r>
                            <a:rPr lang="en-GB" sz="2000" b="1" i="1">
                              <a:solidFill>
                                <a:schemeClr val="tx1">
                                  <a:lumMod val="75000"/>
                                  <a:lumOff val="25000"/>
                                </a:schemeClr>
                              </a:solidFill>
                              <a:latin typeface="Cambria Math" panose="02040503050406030204" pitchFamily="18" charset="0"/>
                              <a:ea typeface="Cambria Math" panose="02040503050406030204" pitchFamily="18" charset="0"/>
                            </a:rPr>
                            <m:t>𝜷</m:t>
                          </m:r>
                        </m:e>
                        <m:sub>
                          <m:r>
                            <a:rPr lang="en-GB" sz="2000" b="1" i="1">
                              <a:solidFill>
                                <a:schemeClr val="tx1">
                                  <a:lumMod val="75000"/>
                                  <a:lumOff val="25000"/>
                                </a:schemeClr>
                              </a:solidFill>
                              <a:latin typeface="Cambria Math" panose="02040503050406030204" pitchFamily="18" charset="0"/>
                              <a:ea typeface="Cambria Math" panose="02040503050406030204" pitchFamily="18" charset="0"/>
                            </a:rPr>
                            <m:t>𝟐</m:t>
                          </m:r>
                          <m:r>
                            <a:rPr lang="en-GB" sz="2000" b="1" i="1">
                              <a:solidFill>
                                <a:schemeClr val="tx1">
                                  <a:lumMod val="75000"/>
                                  <a:lumOff val="25000"/>
                                </a:schemeClr>
                              </a:solidFill>
                              <a:latin typeface="Cambria Math" panose="02040503050406030204" pitchFamily="18" charset="0"/>
                            </a:rPr>
                            <m:t>𝒊</m:t>
                          </m:r>
                        </m:sub>
                      </m:sSub>
                      <m:sSub>
                        <m:sSubPr>
                          <m:ctrlPr>
                            <a:rPr lang="en-GB" sz="2000" b="1" i="1">
                              <a:solidFill>
                                <a:schemeClr val="tx1">
                                  <a:lumMod val="75000"/>
                                  <a:lumOff val="25000"/>
                                </a:schemeClr>
                              </a:solidFill>
                              <a:latin typeface="Cambria Math" panose="02040503050406030204" pitchFamily="18" charset="0"/>
                            </a:rPr>
                          </m:ctrlPr>
                        </m:sSubPr>
                        <m:e>
                          <m:r>
                            <a:rPr lang="en-GB" sz="2000" b="1" i="1">
                              <a:solidFill>
                                <a:schemeClr val="tx1">
                                  <a:lumMod val="75000"/>
                                  <a:lumOff val="25000"/>
                                </a:schemeClr>
                              </a:solidFill>
                              <a:latin typeface="Cambria Math" panose="02040503050406030204" pitchFamily="18" charset="0"/>
                            </a:rPr>
                            <m:t>𝒄𝒐𝒗𝒂𝒓𝒊𝒂𝒕𝒆𝒔</m:t>
                          </m:r>
                        </m:e>
                        <m:sub>
                          <m:r>
                            <a:rPr lang="en-GB" sz="2000" b="1" i="1">
                              <a:solidFill>
                                <a:schemeClr val="tx1">
                                  <a:lumMod val="75000"/>
                                  <a:lumOff val="25000"/>
                                </a:schemeClr>
                              </a:solidFill>
                              <a:latin typeface="Cambria Math" panose="02040503050406030204" pitchFamily="18" charset="0"/>
                            </a:rPr>
                            <m:t>𝒊</m:t>
                          </m:r>
                        </m:sub>
                      </m:sSub>
                      <m:r>
                        <a:rPr lang="en-GB" sz="2000" b="1" i="1">
                          <a:solidFill>
                            <a:schemeClr val="tx1">
                              <a:lumMod val="75000"/>
                              <a:lumOff val="25000"/>
                            </a:schemeClr>
                          </a:solidFill>
                          <a:latin typeface="Cambria Math" panose="02040503050406030204" pitchFamily="18" charset="0"/>
                        </a:rPr>
                        <m:t>+</m:t>
                      </m:r>
                      <m:sSub>
                        <m:sSubPr>
                          <m:ctrlPr>
                            <a:rPr lang="en-GB" sz="2000" b="1" i="1">
                              <a:solidFill>
                                <a:schemeClr val="tx1">
                                  <a:lumMod val="75000"/>
                                  <a:lumOff val="25000"/>
                                </a:schemeClr>
                              </a:solidFill>
                              <a:latin typeface="Cambria Math" panose="02040503050406030204" pitchFamily="18" charset="0"/>
                            </a:rPr>
                          </m:ctrlPr>
                        </m:sSubPr>
                        <m:e>
                          <m:r>
                            <a:rPr lang="en-GB" sz="2000" b="1" i="1">
                              <a:solidFill>
                                <a:schemeClr val="tx1">
                                  <a:lumMod val="75000"/>
                                  <a:lumOff val="25000"/>
                                </a:schemeClr>
                              </a:solidFill>
                              <a:latin typeface="Cambria Math" panose="02040503050406030204" pitchFamily="18" charset="0"/>
                              <a:ea typeface="Cambria Math" panose="02040503050406030204" pitchFamily="18" charset="0"/>
                            </a:rPr>
                            <m:t>𝝁</m:t>
                          </m:r>
                        </m:e>
                        <m:sub>
                          <m:r>
                            <a:rPr lang="en-GB" sz="2000" b="1" i="1">
                              <a:solidFill>
                                <a:schemeClr val="tx1">
                                  <a:lumMod val="75000"/>
                                  <a:lumOff val="25000"/>
                                </a:schemeClr>
                              </a:solidFill>
                              <a:latin typeface="Cambria Math" panose="02040503050406030204" pitchFamily="18" charset="0"/>
                            </a:rPr>
                            <m:t>𝒊</m:t>
                          </m:r>
                        </m:sub>
                      </m:sSub>
                      <m:r>
                        <a:rPr lang="en-GB" sz="2000" b="1" i="1">
                          <a:solidFill>
                            <a:schemeClr val="tx1">
                              <a:lumMod val="75000"/>
                              <a:lumOff val="25000"/>
                            </a:schemeClr>
                          </a:solidFill>
                          <a:latin typeface="Cambria Math" panose="02040503050406030204" pitchFamily="18" charset="0"/>
                        </a:rPr>
                        <m:t>)</m:t>
                      </m:r>
                    </m:oMath>
                  </m:oMathPara>
                </a14:m>
                <a:endParaRPr lang="en-GB"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buClr>
                    <a:srgbClr val="FF9900"/>
                  </a:buClr>
                  <a:buNone/>
                </a:pPr>
                <a:endParaRPr lang="en-GB" sz="3200" dirty="0">
                  <a:latin typeface="Times New Roman" panose="02020603050405020304" pitchFamily="18" charset="0"/>
                  <a:cs typeface="Times New Roman" panose="02020603050405020304" pitchFamily="18" charset="0"/>
                </a:endParaRPr>
              </a:p>
              <a:p>
                <a:pPr marL="0" indent="0" algn="just">
                  <a:buClr>
                    <a:srgbClr val="FF9900"/>
                  </a:buClr>
                  <a:buNone/>
                </a:pPr>
                <a:endParaRPr lang="en-GB" sz="2000" b="0" i="0" u="none" strike="noStrike" dirty="0">
                  <a:effectLst/>
                  <a:latin typeface="Arial" panose="020B0604020202020204" pitchFamily="34" charset="0"/>
                </a:endParaRPr>
              </a:p>
              <a:p>
                <a:pPr algn="just">
                  <a:buClr>
                    <a:srgbClr val="FF9900"/>
                  </a:buClr>
                </a:pPr>
                <a:endParaRPr lang="en-GB" sz="1600" dirty="0">
                  <a:solidFill>
                    <a:schemeClr val="tx1">
                      <a:lumMod val="75000"/>
                      <a:lumOff val="25000"/>
                    </a:schemeClr>
                  </a:solidFill>
                  <a:latin typeface="Century Schoolbook" panose="02040604050505020304" pitchFamily="18" charset="0"/>
                </a:endParaRPr>
              </a:p>
            </p:txBody>
          </p:sp>
        </mc:Choice>
        <mc:Fallback xmlns="">
          <p:sp>
            <p:nvSpPr>
              <p:cNvPr id="8195" name="Espace réservé du contenu 2"/>
              <p:cNvSpPr>
                <a:spLocks noGrp="1" noRot="1" noChangeAspect="1" noMove="1" noResize="1" noEditPoints="1" noAdjustHandles="1" noChangeArrowheads="1" noChangeShapeType="1" noTextEdit="1"/>
              </p:cNvSpPr>
              <p:nvPr>
                <p:ph idx="1"/>
              </p:nvPr>
            </p:nvSpPr>
            <p:spPr>
              <a:blipFill>
                <a:blip r:embed="rId3"/>
                <a:stretch>
                  <a:fillRect l="-712" r="-783"/>
                </a:stretch>
              </a:blipFill>
            </p:spPr>
            <p:txBody>
              <a:bodyPr/>
              <a:lstStyle/>
              <a:p>
                <a:r>
                  <a:rPr lang="en-GB">
                    <a:noFill/>
                  </a:rPr>
                  <a:t> </a:t>
                </a:r>
              </a:p>
            </p:txBody>
          </p:sp>
        </mc:Fallback>
      </mc:AlternateContent>
      <p:sp>
        <p:nvSpPr>
          <p:cNvPr id="8196" name="Espace réservé du pied de page 3"/>
          <p:cNvSpPr>
            <a:spLocks noGrp="1"/>
          </p:cNvSpPr>
          <p:nvPr>
            <p:ph type="ftr" sz="quarter" idx="10"/>
          </p:nvPr>
        </p:nvSpPr>
        <p:spPr>
          <a:xfrm>
            <a:off x="444499" y="6448425"/>
            <a:ext cx="5861708" cy="309563"/>
          </a:xfrm>
          <a:noFill/>
        </p:spPr>
        <p:txBody>
          <a:bodyPr/>
          <a:lstStyle/>
          <a:p>
            <a:r>
              <a:rPr lang="en-CA" smtClean="0"/>
              <a:t>The Heterogeneous Effects of Workers’ Countries of Birth on Over-education</a:t>
            </a:r>
            <a:endParaRPr lang="en-US" dirty="0"/>
          </a:p>
        </p:txBody>
      </p:sp>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35" y="105328"/>
            <a:ext cx="981272" cy="742397"/>
          </a:xfrm>
          <a:prstGeom prst="rect">
            <a:avLst/>
          </a:prstGeom>
        </p:spPr>
      </p:pic>
    </p:spTree>
    <p:extLst>
      <p:ext uri="{BB962C8B-B14F-4D97-AF65-F5344CB8AC3E}">
        <p14:creationId xmlns:p14="http://schemas.microsoft.com/office/powerpoint/2010/main" val="1528431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du CEB">
  <a:themeElements>
    <a:clrScheme name="template SBS 2005-20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SBS 2005-20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mplate SBS 2005-20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SBS 2005-20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SBS 2005-20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SBS 2005-20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SBS 2005-20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SBS 2005-20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SBS 2005-20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SBS 2005-20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SBS 2005-20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SBS 2005-20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SBS 2005-20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SBS 2005-20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plate SBS 2005-20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345E178C4964448140EF1FBE46AAD6" ma:contentTypeVersion="10" ma:contentTypeDescription="Crée un document." ma:contentTypeScope="" ma:versionID="806faa8b1770460572c38edfbff1bde1">
  <xsd:schema xmlns:xsd="http://www.w3.org/2001/XMLSchema" xmlns:xs="http://www.w3.org/2001/XMLSchema" xmlns:p="http://schemas.microsoft.com/office/2006/metadata/properties" xmlns:ns3="672bf682-d726-4d34-a7d5-cd0ea4a02b6f" xmlns:ns4="2c944024-0347-4a45-8de5-705e718b54f7" targetNamespace="http://schemas.microsoft.com/office/2006/metadata/properties" ma:root="true" ma:fieldsID="5c93e58758978f464ef2cca1e32e136e" ns3:_="" ns4:_="">
    <xsd:import namespace="672bf682-d726-4d34-a7d5-cd0ea4a02b6f"/>
    <xsd:import namespace="2c944024-0347-4a45-8de5-705e718b54f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2bf682-d726-4d34-a7d5-cd0ea4a02b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944024-0347-4a45-8de5-705e718b54f7"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SharingHintHash" ma:index="17"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081D7B-2832-4F0F-B1C8-1DD46B5EA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2bf682-d726-4d34-a7d5-cd0ea4a02b6f"/>
    <ds:schemaRef ds:uri="2c944024-0347-4a45-8de5-705e718b54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CDE736-C977-486E-85B4-E7FA6827A0BE}">
  <ds:schemaRefs>
    <ds:schemaRef ds:uri="http://schemas.microsoft.com/sharepoint/v3/contenttype/forms"/>
  </ds:schemaRefs>
</ds:datastoreItem>
</file>

<file path=customXml/itemProps3.xml><?xml version="1.0" encoding="utf-8"?>
<ds:datastoreItem xmlns:ds="http://schemas.openxmlformats.org/officeDocument/2006/customXml" ds:itemID="{0072E4CD-F830-44FF-BBE0-A23DEAFDAA4C}">
  <ds:schemaRefs>
    <ds:schemaRef ds:uri="http://purl.org/dc/dcmitype/"/>
    <ds:schemaRef ds:uri="http://schemas.microsoft.com/office/2006/documentManagement/types"/>
    <ds:schemaRef ds:uri="672bf682-d726-4d34-a7d5-cd0ea4a02b6f"/>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2c944024-0347-4a45-8de5-705e718b54f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 CEB</Template>
  <TotalTime>1317</TotalTime>
  <Words>3598</Words>
  <Application>Microsoft Office PowerPoint</Application>
  <PresentationFormat>Affichage à l'écran (4:3)</PresentationFormat>
  <Paragraphs>697</Paragraphs>
  <Slides>25</Slides>
  <Notes>18</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25</vt:i4>
      </vt:variant>
    </vt:vector>
  </HeadingPairs>
  <TitlesOfParts>
    <vt:vector size="33" baseType="lpstr">
      <vt:lpstr>Arial</vt:lpstr>
      <vt:lpstr>Cambria Math</vt:lpstr>
      <vt:lpstr>Century Schoolbook</vt:lpstr>
      <vt:lpstr>Courier New</vt:lpstr>
      <vt:lpstr>Times</vt:lpstr>
      <vt:lpstr>Times New Roman</vt:lpstr>
      <vt:lpstr>Wingdings</vt:lpstr>
      <vt:lpstr>Powerpoint du CEB</vt:lpstr>
      <vt:lpstr>The Heterogeneous Effects of Workers’ Countries of Birth on Over-education</vt:lpstr>
      <vt:lpstr>Introduction</vt:lpstr>
      <vt:lpstr>Introduction</vt:lpstr>
      <vt:lpstr>Contribution</vt:lpstr>
      <vt:lpstr>Contribution</vt:lpstr>
      <vt:lpstr>Contribution</vt:lpstr>
      <vt:lpstr>Contribution</vt:lpstr>
      <vt:lpstr>Purpose</vt:lpstr>
      <vt:lpstr>Methodology: Determinants of educational mismatch </vt:lpstr>
      <vt:lpstr>Data and descriptive statistics</vt:lpstr>
      <vt:lpstr>Data and descriptive statistics</vt:lpstr>
      <vt:lpstr>The role of the region of birth</vt:lpstr>
      <vt:lpstr>The role of education</vt:lpstr>
      <vt:lpstr>The role of gender</vt:lpstr>
      <vt:lpstr>The role of tenure</vt:lpstr>
      <vt:lpstr>The role of citizenship acquisition</vt:lpstr>
      <vt:lpstr>Conclusion</vt:lpstr>
      <vt:lpstr>Présentation PowerPoint</vt:lpstr>
      <vt:lpstr>Appendix 1</vt:lpstr>
      <vt:lpstr>Appendix 2</vt:lpstr>
      <vt:lpstr>Appendix 3</vt:lpstr>
      <vt:lpstr>Appendix 4</vt:lpstr>
      <vt:lpstr>Présentation PowerPoint</vt:lpstr>
      <vt:lpstr>Appendix 6. Data and descriptive statistics</vt:lpstr>
      <vt:lpstr>Appendix 7. The Belgian Nationality 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Coline SERRES</dc:creator>
  <cp:lastModifiedBy>Valentine JACOBS</cp:lastModifiedBy>
  <cp:revision>203</cp:revision>
  <dcterms:created xsi:type="dcterms:W3CDTF">2018-05-01T20:00:12Z</dcterms:created>
  <dcterms:modified xsi:type="dcterms:W3CDTF">2019-11-13T08:21:44Z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0x01010076345E178C4964448140EF1FBE46AAD6</vt:lpwstr>
  </property>
</Properties>
</file>