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2" r:id="rId1"/>
  </p:sldMasterIdLst>
  <p:sldIdLst>
    <p:sldId id="256" r:id="rId2"/>
    <p:sldId id="278" r:id="rId3"/>
    <p:sldId id="263" r:id="rId4"/>
    <p:sldId id="269" r:id="rId5"/>
    <p:sldId id="268" r:id="rId6"/>
    <p:sldId id="266" r:id="rId7"/>
    <p:sldId id="267" r:id="rId8"/>
    <p:sldId id="270" r:id="rId9"/>
    <p:sldId id="277" r:id="rId10"/>
    <p:sldId id="275" r:id="rId11"/>
    <p:sldId id="276" r:id="rId12"/>
    <p:sldId id="271" r:id="rId13"/>
    <p:sldId id="273" r:id="rId14"/>
    <p:sldId id="272" r:id="rId15"/>
    <p:sldId id="279"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75"/>
    <p:restoredTop sz="96327"/>
  </p:normalViewPr>
  <p:slideViewPr>
    <p:cSldViewPr snapToGrid="0" snapToObjects="1">
      <p:cViewPr varScale="1">
        <p:scale>
          <a:sx n="111" d="100"/>
          <a:sy n="111" d="100"/>
        </p:scale>
        <p:origin x="63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fr-FR"/>
              <a:t>Modifiez le style du titre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4D93C2C-4F29-B14C-B18B-8D8EC61407F5}" type="datetimeFigureOut">
              <a:rPr lang="fr-FR" smtClean="0"/>
              <a:t>06/03/2020</a:t>
            </a:fld>
            <a:endParaRPr lang="fr-F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fr-F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90540DED-9DFD-EB4B-953D-8E35F330AD91}" type="slidenum">
              <a:rPr lang="fr-FR" smtClean="0"/>
              <a:t>‹N°›</a:t>
            </a:fld>
            <a:endParaRPr lang="fr-FR"/>
          </a:p>
        </p:txBody>
      </p:sp>
    </p:spTree>
    <p:extLst>
      <p:ext uri="{BB962C8B-B14F-4D97-AF65-F5344CB8AC3E}">
        <p14:creationId xmlns:p14="http://schemas.microsoft.com/office/powerpoint/2010/main" val="478501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pPr/>
              <a:t>3/6/20</a:t>
            </a:fld>
            <a:endParaRPr lang="en-US" dirty="0"/>
          </a:p>
        </p:txBody>
      </p:sp>
      <p:sp>
        <p:nvSpPr>
          <p:cNvPr id="6" name="Footer Placeholder 5"/>
          <p:cNvSpPr>
            <a:spLocks noGrp="1"/>
          </p:cNvSpPr>
          <p:nvPr>
            <p:ph type="ftr" sz="quarter" idx="11"/>
          </p:nvPr>
        </p:nvSpPr>
        <p:spPr/>
        <p:txBody>
          <a:bodyPr/>
          <a:lstStyle/>
          <a:p>
            <a:endParaRPr lang="fr-F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0540DED-9DFD-EB4B-953D-8E35F330AD91}" type="slidenum">
              <a:rPr lang="fr-FR" smtClean="0"/>
              <a:t>‹N°›</a:t>
            </a:fld>
            <a:endParaRPr lang="fr-FR"/>
          </a:p>
        </p:txBody>
      </p:sp>
    </p:spTree>
    <p:extLst>
      <p:ext uri="{BB962C8B-B14F-4D97-AF65-F5344CB8AC3E}">
        <p14:creationId xmlns:p14="http://schemas.microsoft.com/office/powerpoint/2010/main" val="2318508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fr-FR"/>
              <a:t>Modifiez le style du titre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pPr/>
              <a:t>3/6/20</a:t>
            </a:fld>
            <a:endParaRPr lang="en-US" dirty="0"/>
          </a:p>
        </p:txBody>
      </p:sp>
      <p:sp>
        <p:nvSpPr>
          <p:cNvPr id="5" name="Footer Placeholder 4"/>
          <p:cNvSpPr>
            <a:spLocks noGrp="1"/>
          </p:cNvSpPr>
          <p:nvPr>
            <p:ph type="ftr" sz="quarter" idx="11"/>
          </p:nvPr>
        </p:nvSpPr>
        <p:spPr/>
        <p:txBody>
          <a:bodyPr/>
          <a:lstStyle/>
          <a:p>
            <a:endParaRPr lang="fr-F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0540DED-9DFD-EB4B-953D-8E35F330AD91}" type="slidenum">
              <a:rPr lang="fr-FR" smtClean="0"/>
              <a:t>‹N°›</a:t>
            </a:fld>
            <a:endParaRPr lang="fr-FR"/>
          </a:p>
        </p:txBody>
      </p:sp>
    </p:spTree>
    <p:extLst>
      <p:ext uri="{BB962C8B-B14F-4D97-AF65-F5344CB8AC3E}">
        <p14:creationId xmlns:p14="http://schemas.microsoft.com/office/powerpoint/2010/main" val="80637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fr-FR"/>
              <a:t>Modifiez le style du titre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pPr/>
              <a:t>3/6/20</a:t>
            </a:fld>
            <a:endParaRPr lang="en-US" dirty="0"/>
          </a:p>
        </p:txBody>
      </p:sp>
      <p:sp>
        <p:nvSpPr>
          <p:cNvPr id="5" name="Footer Placeholder 4"/>
          <p:cNvSpPr>
            <a:spLocks noGrp="1"/>
          </p:cNvSpPr>
          <p:nvPr>
            <p:ph type="ftr" sz="quarter" idx="11"/>
          </p:nvPr>
        </p:nvSpPr>
        <p:spPr/>
        <p:txBody>
          <a:bodyPr/>
          <a:lstStyle/>
          <a:p>
            <a:endParaRPr lang="fr-F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0540DED-9DFD-EB4B-953D-8E35F330AD91}" type="slidenum">
              <a:rPr lang="fr-FR" smtClean="0"/>
              <a:t>‹N°›</a:t>
            </a:fld>
            <a:endParaRPr lang="fr-FR"/>
          </a:p>
        </p:txBody>
      </p:sp>
    </p:spTree>
    <p:extLst>
      <p:ext uri="{BB962C8B-B14F-4D97-AF65-F5344CB8AC3E}">
        <p14:creationId xmlns:p14="http://schemas.microsoft.com/office/powerpoint/2010/main" val="878369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pPr/>
              <a:t>3/6/20</a:t>
            </a:fld>
            <a:endParaRPr lang="en-US" dirty="0"/>
          </a:p>
        </p:txBody>
      </p:sp>
      <p:sp>
        <p:nvSpPr>
          <p:cNvPr id="5" name="Footer Placeholder 4"/>
          <p:cNvSpPr>
            <a:spLocks noGrp="1"/>
          </p:cNvSpPr>
          <p:nvPr>
            <p:ph type="ftr" sz="quarter" idx="11"/>
          </p:nvPr>
        </p:nvSpPr>
        <p:spPr/>
        <p:txBody>
          <a:bodyPr/>
          <a:lstStyle/>
          <a:p>
            <a:endParaRPr lang="fr-F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0540DED-9DFD-EB4B-953D-8E35F330AD91}" type="slidenum">
              <a:rPr lang="fr-FR" smtClean="0"/>
              <a:t>‹N°›</a:t>
            </a:fld>
            <a:endParaRPr lang="fr-FR"/>
          </a:p>
        </p:txBody>
      </p:sp>
    </p:spTree>
    <p:extLst>
      <p:ext uri="{BB962C8B-B14F-4D97-AF65-F5344CB8AC3E}">
        <p14:creationId xmlns:p14="http://schemas.microsoft.com/office/powerpoint/2010/main" val="3281614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fr-FR"/>
              <a:t>Modifiez le style du titre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8A87A34-81AB-432B-8DAE-1953F412C126}" type="datetimeFigureOut">
              <a:rPr lang="en-US" smtClean="0"/>
              <a:pPr/>
              <a:t>3/6/20</a:t>
            </a:fld>
            <a:endParaRPr lang="en-US" dirty="0"/>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0540DED-9DFD-EB4B-953D-8E35F330AD91}" type="slidenum">
              <a:rPr lang="fr-FR" smtClean="0"/>
              <a:t>‹N°›</a:t>
            </a:fld>
            <a:endParaRPr lang="fr-FR"/>
          </a:p>
        </p:txBody>
      </p:sp>
    </p:spTree>
    <p:extLst>
      <p:ext uri="{BB962C8B-B14F-4D97-AF65-F5344CB8AC3E}">
        <p14:creationId xmlns:p14="http://schemas.microsoft.com/office/powerpoint/2010/main" val="181486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fr-FR"/>
              <a:t>Modifiez le style du titre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8A87A34-81AB-432B-8DAE-1953F412C126}" type="datetimeFigureOut">
              <a:rPr lang="en-US" smtClean="0"/>
              <a:pPr/>
              <a:t>3/6/20</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fr-FR"/>
          </a:p>
        </p:txBody>
      </p:sp>
      <p:sp>
        <p:nvSpPr>
          <p:cNvPr id="9" name="Slide Number Placeholder 8"/>
          <p:cNvSpPr>
            <a:spLocks noGrp="1"/>
          </p:cNvSpPr>
          <p:nvPr>
            <p:ph type="sldNum" sz="quarter" idx="12"/>
          </p:nvPr>
        </p:nvSpPr>
        <p:spPr/>
        <p:txBody>
          <a:bodyPr/>
          <a:lstStyle/>
          <a:p>
            <a:fld id="{90540DED-9DFD-EB4B-953D-8E35F330AD91}" type="slidenum">
              <a:rPr lang="fr-FR" smtClean="0"/>
              <a:t>‹N°›</a:t>
            </a:fld>
            <a:endParaRPr lang="fr-FR"/>
          </a:p>
        </p:txBody>
      </p:sp>
    </p:spTree>
    <p:extLst>
      <p:ext uri="{BB962C8B-B14F-4D97-AF65-F5344CB8AC3E}">
        <p14:creationId xmlns:p14="http://schemas.microsoft.com/office/powerpoint/2010/main" val="1457493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48A87A34-81AB-432B-8DAE-1953F412C126}" type="datetimeFigureOut">
              <a:rPr lang="en-US" smtClean="0"/>
              <a:pPr/>
              <a:t>3/6/20</a:t>
            </a:fld>
            <a:endParaRPr lang="en-US" dirty="0"/>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0540DED-9DFD-EB4B-953D-8E35F330AD91}" type="slidenum">
              <a:rPr lang="fr-FR" smtClean="0"/>
              <a:t>‹N°›</a:t>
            </a:fld>
            <a:endParaRPr lang="fr-FR"/>
          </a:p>
        </p:txBody>
      </p:sp>
    </p:spTree>
    <p:extLst>
      <p:ext uri="{BB962C8B-B14F-4D97-AF65-F5344CB8AC3E}">
        <p14:creationId xmlns:p14="http://schemas.microsoft.com/office/powerpoint/2010/main" val="3351476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48A87A34-81AB-432B-8DAE-1953F412C126}" type="datetimeFigureOut">
              <a:rPr lang="en-US" smtClean="0"/>
              <a:pPr/>
              <a:t>3/6/20</a:t>
            </a:fld>
            <a:endParaRPr lang="en-US" dirty="0"/>
          </a:p>
        </p:txBody>
      </p:sp>
      <p:sp>
        <p:nvSpPr>
          <p:cNvPr id="5" name="Footer Placeholder 4"/>
          <p:cNvSpPr>
            <a:spLocks noGrp="1"/>
          </p:cNvSpPr>
          <p:nvPr>
            <p:ph type="ftr" sz="quarter" idx="11"/>
          </p:nvPr>
        </p:nvSpPr>
        <p:spPr/>
        <p:txBody>
          <a:bodyPr/>
          <a:lstStyle/>
          <a:p>
            <a:endParaRPr lang="fr-F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0540DED-9DFD-EB4B-953D-8E35F330AD91}" type="slidenum">
              <a:rPr lang="fr-FR" smtClean="0"/>
              <a:t>‹N°›</a:t>
            </a:fld>
            <a:endParaRPr lang="fr-FR"/>
          </a:p>
        </p:txBody>
      </p:sp>
    </p:spTree>
    <p:extLst>
      <p:ext uri="{BB962C8B-B14F-4D97-AF65-F5344CB8AC3E}">
        <p14:creationId xmlns:p14="http://schemas.microsoft.com/office/powerpoint/2010/main" val="3504671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3/6/20</a:t>
            </a:fld>
            <a:endParaRPr lang="en-US" dirty="0"/>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0540DED-9DFD-EB4B-953D-8E35F330AD91}" type="slidenum">
              <a:rPr lang="fr-FR" smtClean="0"/>
              <a:t>‹N°›</a:t>
            </a:fld>
            <a:endParaRPr lang="fr-FR"/>
          </a:p>
        </p:txBody>
      </p:sp>
    </p:spTree>
    <p:extLst>
      <p:ext uri="{BB962C8B-B14F-4D97-AF65-F5344CB8AC3E}">
        <p14:creationId xmlns:p14="http://schemas.microsoft.com/office/powerpoint/2010/main" val="3784137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t>3/6/20</a:t>
            </a:fld>
            <a:endParaRPr lang="en-US" dirty="0"/>
          </a:p>
        </p:txBody>
      </p:sp>
      <p:sp>
        <p:nvSpPr>
          <p:cNvPr id="5" name="Footer Placeholder 4"/>
          <p:cNvSpPr>
            <a:spLocks noGrp="1"/>
          </p:cNvSpPr>
          <p:nvPr>
            <p:ph type="ftr" sz="quarter" idx="11"/>
          </p:nvPr>
        </p:nvSpPr>
        <p:spPr/>
        <p:txBody>
          <a:bodyPr/>
          <a:lstStyle/>
          <a:p>
            <a:endParaRPr lang="fr-F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0540DED-9DFD-EB4B-953D-8E35F330AD91}" type="slidenum">
              <a:rPr lang="fr-FR" smtClean="0"/>
              <a:t>‹N°›</a:t>
            </a:fld>
            <a:endParaRPr lang="fr-FR"/>
          </a:p>
        </p:txBody>
      </p:sp>
    </p:spTree>
    <p:extLst>
      <p:ext uri="{BB962C8B-B14F-4D97-AF65-F5344CB8AC3E}">
        <p14:creationId xmlns:p14="http://schemas.microsoft.com/office/powerpoint/2010/main" val="4271665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3/6/20</a:t>
            </a:fld>
            <a:endParaRPr lang="en-US" dirty="0"/>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0540DED-9DFD-EB4B-953D-8E35F330AD91}" type="slidenum">
              <a:rPr lang="fr-FR" smtClean="0"/>
              <a:t>‹N°›</a:t>
            </a:fld>
            <a:endParaRPr lang="fr-FR"/>
          </a:p>
        </p:txBody>
      </p:sp>
    </p:spTree>
    <p:extLst>
      <p:ext uri="{BB962C8B-B14F-4D97-AF65-F5344CB8AC3E}">
        <p14:creationId xmlns:p14="http://schemas.microsoft.com/office/powerpoint/2010/main" val="143321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3/6/20</a:t>
            </a:fld>
            <a:endParaRPr lang="en-US" dirty="0"/>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0540DED-9DFD-EB4B-953D-8E35F330AD91}" type="slidenum">
              <a:rPr lang="fr-FR" smtClean="0"/>
              <a:t>‹N°›</a:t>
            </a:fld>
            <a:endParaRPr lang="fr-FR"/>
          </a:p>
        </p:txBody>
      </p:sp>
    </p:spTree>
    <p:extLst>
      <p:ext uri="{BB962C8B-B14F-4D97-AF65-F5344CB8AC3E}">
        <p14:creationId xmlns:p14="http://schemas.microsoft.com/office/powerpoint/2010/main" val="3691461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fr-FR"/>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3/6/20</a:t>
            </a:fld>
            <a:endParaRPr lang="en-US" dirty="0"/>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0540DED-9DFD-EB4B-953D-8E35F330AD91}" type="slidenum">
              <a:rPr lang="fr-FR" smtClean="0"/>
              <a:t>‹N°›</a:t>
            </a:fld>
            <a:endParaRPr lang="fr-FR"/>
          </a:p>
        </p:txBody>
      </p:sp>
    </p:spTree>
    <p:extLst>
      <p:ext uri="{BB962C8B-B14F-4D97-AF65-F5344CB8AC3E}">
        <p14:creationId xmlns:p14="http://schemas.microsoft.com/office/powerpoint/2010/main" val="514909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3/6/20</a:t>
            </a:fld>
            <a:endParaRPr lang="en-US" dirty="0"/>
          </a:p>
        </p:txBody>
      </p:sp>
      <p:sp>
        <p:nvSpPr>
          <p:cNvPr id="3" name="Footer Placeholder 2"/>
          <p:cNvSpPr>
            <a:spLocks noGrp="1"/>
          </p:cNvSpPr>
          <p:nvPr>
            <p:ph type="ftr" sz="quarter" idx="11"/>
          </p:nvPr>
        </p:nvSpPr>
        <p:spPr/>
        <p:txBody>
          <a:bodyPr/>
          <a:lstStyle/>
          <a:p>
            <a:endParaRPr lang="fr-F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90540DED-9DFD-EB4B-953D-8E35F330AD91}" type="slidenum">
              <a:rPr lang="fr-FR" smtClean="0"/>
              <a:t>‹N°›</a:t>
            </a:fld>
            <a:endParaRPr lang="fr-FR"/>
          </a:p>
        </p:txBody>
      </p:sp>
    </p:spTree>
    <p:extLst>
      <p:ext uri="{BB962C8B-B14F-4D97-AF65-F5344CB8AC3E}">
        <p14:creationId xmlns:p14="http://schemas.microsoft.com/office/powerpoint/2010/main" val="905249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pPr/>
              <a:t>3/6/20</a:t>
            </a:fld>
            <a:endParaRPr lang="en-US" dirty="0"/>
          </a:p>
        </p:txBody>
      </p:sp>
      <p:sp>
        <p:nvSpPr>
          <p:cNvPr id="6" name="Footer Placeholder 5"/>
          <p:cNvSpPr>
            <a:spLocks noGrp="1"/>
          </p:cNvSpPr>
          <p:nvPr>
            <p:ph type="ftr" sz="quarter" idx="11"/>
          </p:nvPr>
        </p:nvSpPr>
        <p:spPr/>
        <p:txBody>
          <a:bodyPr/>
          <a:lstStyle/>
          <a:p>
            <a:endParaRPr lang="fr-F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0540DED-9DFD-EB4B-953D-8E35F330AD91}" type="slidenum">
              <a:rPr lang="fr-FR" smtClean="0"/>
              <a:t>‹N°›</a:t>
            </a:fld>
            <a:endParaRPr lang="fr-FR"/>
          </a:p>
        </p:txBody>
      </p:sp>
    </p:spTree>
    <p:extLst>
      <p:ext uri="{BB962C8B-B14F-4D97-AF65-F5344CB8AC3E}">
        <p14:creationId xmlns:p14="http://schemas.microsoft.com/office/powerpoint/2010/main" val="2774459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fr-FR"/>
              <a:t>Modifiez le style du titre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fr-FR"/>
              <a:t>Cliquez sur l'icône pour ajouter une image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pPr/>
              <a:t>3/6/20</a:t>
            </a:fld>
            <a:endParaRPr lang="en-US" dirty="0"/>
          </a:p>
        </p:txBody>
      </p:sp>
      <p:sp>
        <p:nvSpPr>
          <p:cNvPr id="6" name="Footer Placeholder 5"/>
          <p:cNvSpPr>
            <a:spLocks noGrp="1"/>
          </p:cNvSpPr>
          <p:nvPr>
            <p:ph type="ftr" sz="quarter" idx="11"/>
          </p:nvPr>
        </p:nvSpPr>
        <p:spPr/>
        <p:txBody>
          <a:bodyPr/>
          <a:lstStyle/>
          <a:p>
            <a:endParaRPr lang="fr-F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0540DED-9DFD-EB4B-953D-8E35F330AD91}" type="slidenum">
              <a:rPr lang="fr-FR" smtClean="0"/>
              <a:t>‹N°›</a:t>
            </a:fld>
            <a:endParaRPr lang="fr-FR"/>
          </a:p>
        </p:txBody>
      </p:sp>
    </p:spTree>
    <p:extLst>
      <p:ext uri="{BB962C8B-B14F-4D97-AF65-F5344CB8AC3E}">
        <p14:creationId xmlns:p14="http://schemas.microsoft.com/office/powerpoint/2010/main" val="461498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fr-FR"/>
              <a:t>Modifiez le style du titre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48A87A34-81AB-432B-8DAE-1953F412C126}" type="datetimeFigureOut">
              <a:rPr lang="en-US" smtClean="0"/>
              <a:pPr/>
              <a:t>3/6/20</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fr-F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90540DED-9DFD-EB4B-953D-8E35F330AD91}" type="slidenum">
              <a:rPr lang="fr-FR" smtClean="0"/>
              <a:t>‹N°›</a:t>
            </a:fld>
            <a:endParaRPr lang="fr-FR"/>
          </a:p>
        </p:txBody>
      </p:sp>
    </p:spTree>
    <p:extLst>
      <p:ext uri="{BB962C8B-B14F-4D97-AF65-F5344CB8AC3E}">
        <p14:creationId xmlns:p14="http://schemas.microsoft.com/office/powerpoint/2010/main" val="45586231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tiff"/><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D22D1B95-2B54-43E9-85D9-B489F6C5D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a:extLst>
              <a:ext uri="{FF2B5EF4-FFF2-40B4-BE49-F238E27FC236}">
                <a16:creationId xmlns:a16="http://schemas.microsoft.com/office/drawing/2014/main" id="{7D0F3F6D-A49D-4406-8D61-1C4F8D792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a:extLst>
              <a:ext uri="{FF2B5EF4-FFF2-40B4-BE49-F238E27FC236}">
                <a16:creationId xmlns:a16="http://schemas.microsoft.com/office/drawing/2014/main" id="{D953A318-DA8D-4405-9536-D889E45C5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14" name="Rectangle 13">
            <a:extLst>
              <a:ext uri="{FF2B5EF4-FFF2-40B4-BE49-F238E27FC236}">
                <a16:creationId xmlns:a16="http://schemas.microsoft.com/office/drawing/2014/main" id="{9E382A3D-2F90-475C-8DF2-F666FEA34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5107087A-FC0B-674F-BD07-67E42F26A870}"/>
              </a:ext>
            </a:extLst>
          </p:cNvPr>
          <p:cNvSpPr>
            <a:spLocks noGrp="1"/>
          </p:cNvSpPr>
          <p:nvPr>
            <p:ph type="ctrTitle"/>
          </p:nvPr>
        </p:nvSpPr>
        <p:spPr>
          <a:xfrm>
            <a:off x="1683171" y="1143000"/>
            <a:ext cx="8825658" cy="3389217"/>
          </a:xfrm>
        </p:spPr>
        <p:txBody>
          <a:bodyPr anchor="ctr">
            <a:normAutofit/>
          </a:bodyPr>
          <a:lstStyle/>
          <a:p>
            <a:pPr algn="ctr"/>
            <a:r>
              <a:rPr lang="fr-FR" sz="6600">
                <a:solidFill>
                  <a:srgbClr val="FFFFFF"/>
                </a:solidFill>
              </a:rPr>
              <a:t>Conférence-débat sur la Chine</a:t>
            </a:r>
            <a:br>
              <a:rPr lang="fr-FR" sz="6600">
                <a:solidFill>
                  <a:srgbClr val="FFFFFF"/>
                </a:solidFill>
              </a:rPr>
            </a:br>
            <a:r>
              <a:rPr lang="fr-FR" sz="6600">
                <a:solidFill>
                  <a:srgbClr val="FFFFFF"/>
                </a:solidFill>
              </a:rPr>
              <a:t>						</a:t>
            </a:r>
          </a:p>
        </p:txBody>
      </p:sp>
      <p:sp>
        <p:nvSpPr>
          <p:cNvPr id="3" name="Sous-titre 2">
            <a:extLst>
              <a:ext uri="{FF2B5EF4-FFF2-40B4-BE49-F238E27FC236}">
                <a16:creationId xmlns:a16="http://schemas.microsoft.com/office/drawing/2014/main" id="{4A42FE0C-C8CB-2349-87E2-DB71DC6AE7EE}"/>
              </a:ext>
            </a:extLst>
          </p:cNvPr>
          <p:cNvSpPr>
            <a:spLocks noGrp="1"/>
          </p:cNvSpPr>
          <p:nvPr>
            <p:ph type="subTitle" idx="1"/>
          </p:nvPr>
        </p:nvSpPr>
        <p:spPr>
          <a:xfrm>
            <a:off x="1683171" y="5240851"/>
            <a:ext cx="8825658" cy="828932"/>
          </a:xfrm>
        </p:spPr>
        <p:txBody>
          <a:bodyPr>
            <a:normAutofit/>
          </a:bodyPr>
          <a:lstStyle/>
          <a:p>
            <a:pPr algn="ctr">
              <a:lnSpc>
                <a:spcPct val="90000"/>
              </a:lnSpc>
            </a:pPr>
            <a:r>
              <a:rPr lang="fr-FR" sz="2200">
                <a:solidFill>
                  <a:schemeClr val="tx2"/>
                </a:solidFill>
              </a:rPr>
              <a:t>Kevin Henry (Université de Mons)</a:t>
            </a:r>
          </a:p>
          <a:p>
            <a:pPr algn="ctr">
              <a:lnSpc>
                <a:spcPct val="90000"/>
              </a:lnSpc>
            </a:pPr>
            <a:r>
              <a:rPr lang="fr-FR" sz="2200">
                <a:solidFill>
                  <a:schemeClr val="tx2"/>
                </a:solidFill>
              </a:rPr>
              <a:t>Howest, 6 mars 2020</a:t>
            </a:r>
          </a:p>
        </p:txBody>
      </p:sp>
    </p:spTree>
    <p:extLst>
      <p:ext uri="{BB962C8B-B14F-4D97-AF65-F5344CB8AC3E}">
        <p14:creationId xmlns:p14="http://schemas.microsoft.com/office/powerpoint/2010/main" val="4064913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B8E3704-0CB2-48C2-A46B-EDB6271857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9" name="Rectangle 28">
              <a:extLst>
                <a:ext uri="{FF2B5EF4-FFF2-40B4-BE49-F238E27FC236}">
                  <a16:creationId xmlns:a16="http://schemas.microsoft.com/office/drawing/2014/main" id="{36872906-1D7A-472A-B90B-D4B00113A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Freeform 5">
              <a:extLst>
                <a:ext uri="{FF2B5EF4-FFF2-40B4-BE49-F238E27FC236}">
                  <a16:creationId xmlns:a16="http://schemas.microsoft.com/office/drawing/2014/main" id="{C09D3A24-9F80-4EC9-9D80-28C5CBA8F8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2" name="Rectangle 31">
            <a:extLst>
              <a:ext uri="{FF2B5EF4-FFF2-40B4-BE49-F238E27FC236}">
                <a16:creationId xmlns:a16="http://schemas.microsoft.com/office/drawing/2014/main" id="{F4C2B571-8160-4749-AB99-260E8052A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4"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pic>
        <p:nvPicPr>
          <p:cNvPr id="5" name="Espace réservé du contenu 3">
            <a:extLst>
              <a:ext uri="{FF2B5EF4-FFF2-40B4-BE49-F238E27FC236}">
                <a16:creationId xmlns:a16="http://schemas.microsoft.com/office/drawing/2014/main" id="{28BD713E-AA71-E34F-B9D1-543EAD86D165}"/>
              </a:ext>
            </a:extLst>
          </p:cNvPr>
          <p:cNvPicPr>
            <a:picLocks noChangeAspect="1"/>
          </p:cNvPicPr>
          <p:nvPr/>
        </p:nvPicPr>
        <p:blipFill rotWithShape="1">
          <a:blip r:embed="rId3"/>
          <a:srcRect t="18141" r="3" b="31"/>
          <a:stretch/>
        </p:blipFill>
        <p:spPr>
          <a:xfrm>
            <a:off x="424435" y="402166"/>
            <a:ext cx="4931853" cy="3026834"/>
          </a:xfrm>
          <a:custGeom>
            <a:avLst/>
            <a:gdLst/>
            <a:ahLst/>
            <a:cxnLst/>
            <a:rect l="l" t="t" r="r" b="b"/>
            <a:pathLst>
              <a:path w="4931853" h="3026834">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26834"/>
                </a:lnTo>
                <a:lnTo>
                  <a:pt x="0" y="3026834"/>
                </a:lnTo>
                <a:close/>
              </a:path>
            </a:pathLst>
          </a:custGeom>
        </p:spPr>
      </p:pic>
      <p:pic>
        <p:nvPicPr>
          <p:cNvPr id="7" name="Image 6">
            <a:extLst>
              <a:ext uri="{FF2B5EF4-FFF2-40B4-BE49-F238E27FC236}">
                <a16:creationId xmlns:a16="http://schemas.microsoft.com/office/drawing/2014/main" id="{BC83A045-475C-E64C-9E75-0B7F7E2FCABD}"/>
              </a:ext>
            </a:extLst>
          </p:cNvPr>
          <p:cNvPicPr>
            <a:picLocks noChangeAspect="1"/>
          </p:cNvPicPr>
          <p:nvPr/>
        </p:nvPicPr>
        <p:blipFill rotWithShape="1">
          <a:blip r:embed="rId4"/>
          <a:srcRect r="-3" b="11070"/>
          <a:stretch/>
        </p:blipFill>
        <p:spPr>
          <a:xfrm>
            <a:off x="423337" y="3429000"/>
            <a:ext cx="4932951" cy="3026836"/>
          </a:xfrm>
          <a:custGeom>
            <a:avLst/>
            <a:gdLst/>
            <a:ahLst/>
            <a:cxnLst/>
            <a:rect l="l" t="t" r="r" b="b"/>
            <a:pathLst>
              <a:path w="4932951" h="3026836">
                <a:moveTo>
                  <a:pt x="0" y="0"/>
                </a:moveTo>
                <a:lnTo>
                  <a:pt x="4697721" y="0"/>
                </a:lnTo>
                <a:lnTo>
                  <a:pt x="4697721" y="49641"/>
                </a:lnTo>
                <a:lnTo>
                  <a:pt x="4699603" y="173136"/>
                </a:lnTo>
                <a:lnTo>
                  <a:pt x="4702426" y="294209"/>
                </a:lnTo>
                <a:lnTo>
                  <a:pt x="4705092" y="414072"/>
                </a:lnTo>
                <a:lnTo>
                  <a:pt x="4708071" y="531513"/>
                </a:lnTo>
                <a:lnTo>
                  <a:pt x="4712619" y="648349"/>
                </a:lnTo>
                <a:lnTo>
                  <a:pt x="4717480" y="763369"/>
                </a:lnTo>
                <a:lnTo>
                  <a:pt x="4721871" y="875967"/>
                </a:lnTo>
                <a:lnTo>
                  <a:pt x="4734260" y="1095715"/>
                </a:lnTo>
                <a:lnTo>
                  <a:pt x="4747433" y="1306383"/>
                </a:lnTo>
                <a:lnTo>
                  <a:pt x="4761233" y="1508575"/>
                </a:lnTo>
                <a:lnTo>
                  <a:pt x="4776445" y="1699871"/>
                </a:lnTo>
                <a:lnTo>
                  <a:pt x="4792283" y="1882692"/>
                </a:lnTo>
                <a:lnTo>
                  <a:pt x="4809377" y="2052195"/>
                </a:lnTo>
                <a:lnTo>
                  <a:pt x="4826157" y="2211406"/>
                </a:lnTo>
                <a:lnTo>
                  <a:pt x="4842936" y="2357905"/>
                </a:lnTo>
                <a:lnTo>
                  <a:pt x="4858775" y="2492297"/>
                </a:lnTo>
                <a:lnTo>
                  <a:pt x="4873830" y="2611554"/>
                </a:lnTo>
                <a:lnTo>
                  <a:pt x="4888100" y="2719309"/>
                </a:lnTo>
                <a:lnTo>
                  <a:pt x="4900019" y="2810114"/>
                </a:lnTo>
                <a:lnTo>
                  <a:pt x="4911310" y="2886391"/>
                </a:lnTo>
                <a:lnTo>
                  <a:pt x="4927462" y="2991119"/>
                </a:lnTo>
                <a:lnTo>
                  <a:pt x="4932951" y="3026836"/>
                </a:lnTo>
                <a:lnTo>
                  <a:pt x="4478865" y="3026836"/>
                </a:lnTo>
                <a:lnTo>
                  <a:pt x="3683097" y="3026836"/>
                </a:lnTo>
                <a:lnTo>
                  <a:pt x="0" y="3026836"/>
                </a:lnTo>
                <a:close/>
              </a:path>
            </a:pathLst>
          </a:custGeom>
        </p:spPr>
      </p:pic>
      <p:sp>
        <p:nvSpPr>
          <p:cNvPr id="36"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4" name="Titre 3">
            <a:extLst>
              <a:ext uri="{FF2B5EF4-FFF2-40B4-BE49-F238E27FC236}">
                <a16:creationId xmlns:a16="http://schemas.microsoft.com/office/drawing/2014/main" id="{47C962DA-45DD-D949-8248-48B9B96C3599}"/>
              </a:ext>
            </a:extLst>
          </p:cNvPr>
          <p:cNvSpPr>
            <a:spLocks noGrp="1"/>
          </p:cNvSpPr>
          <p:nvPr>
            <p:ph type="title"/>
          </p:nvPr>
        </p:nvSpPr>
        <p:spPr>
          <a:xfrm>
            <a:off x="5695061" y="1241266"/>
            <a:ext cx="5428551" cy="3153753"/>
          </a:xfrm>
        </p:spPr>
        <p:txBody>
          <a:bodyPr vert="horz" lIns="91440" tIns="45720" rIns="91440" bIns="45720" rtlCol="0" anchor="b">
            <a:normAutofit/>
          </a:bodyPr>
          <a:lstStyle/>
          <a:p>
            <a:r>
              <a:rPr lang="en-US" sz="5400"/>
              <a:t>Répression au Xinjiang</a:t>
            </a:r>
          </a:p>
        </p:txBody>
      </p:sp>
      <p:sp>
        <p:nvSpPr>
          <p:cNvPr id="38" name="Rectangle 37">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44420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20" name="Freeform: Shape 19">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2" name="Image 1">
            <a:extLst>
              <a:ext uri="{FF2B5EF4-FFF2-40B4-BE49-F238E27FC236}">
                <a16:creationId xmlns:a16="http://schemas.microsoft.com/office/drawing/2014/main" id="{2B7BE0FF-278F-B342-92FE-84593FAC3E93}"/>
              </a:ext>
            </a:extLst>
          </p:cNvPr>
          <p:cNvPicPr>
            <a:picLocks noChangeAspect="1"/>
          </p:cNvPicPr>
          <p:nvPr/>
        </p:nvPicPr>
        <p:blipFill>
          <a:blip r:embed="rId2"/>
          <a:stretch>
            <a:fillRect/>
          </a:stretch>
        </p:blipFill>
        <p:spPr>
          <a:xfrm>
            <a:off x="3891979" y="643466"/>
            <a:ext cx="6773333" cy="5571067"/>
          </a:xfrm>
          <a:prstGeom prst="rect">
            <a:avLst/>
          </a:prstGeom>
        </p:spPr>
      </p:pic>
    </p:spTree>
    <p:extLst>
      <p:ext uri="{BB962C8B-B14F-4D97-AF65-F5344CB8AC3E}">
        <p14:creationId xmlns:p14="http://schemas.microsoft.com/office/powerpoint/2010/main" val="1844627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5F3622-5101-9A44-BB71-92B96D31C249}"/>
              </a:ext>
            </a:extLst>
          </p:cNvPr>
          <p:cNvSpPr>
            <a:spLocks noGrp="1"/>
          </p:cNvSpPr>
          <p:nvPr>
            <p:ph type="title"/>
          </p:nvPr>
        </p:nvSpPr>
        <p:spPr/>
        <p:txBody>
          <a:bodyPr/>
          <a:lstStyle/>
          <a:p>
            <a:r>
              <a:rPr lang="fr-FR" dirty="0">
                <a:latin typeface="Calibri" panose="020F0502020204030204" pitchFamily="34" charset="0"/>
                <a:cs typeface="Calibri" panose="020F0502020204030204" pitchFamily="34" charset="0"/>
              </a:rPr>
              <a:t>Histoire du Xinjiang</a:t>
            </a:r>
            <a:endParaRPr lang="fr-FR" dirty="0"/>
          </a:p>
        </p:txBody>
      </p:sp>
      <p:sp>
        <p:nvSpPr>
          <p:cNvPr id="3" name="Espace réservé du contenu 2">
            <a:extLst>
              <a:ext uri="{FF2B5EF4-FFF2-40B4-BE49-F238E27FC236}">
                <a16:creationId xmlns:a16="http://schemas.microsoft.com/office/drawing/2014/main" id="{B5DA20A3-931B-1949-8A60-DF346F344050}"/>
              </a:ext>
            </a:extLst>
          </p:cNvPr>
          <p:cNvSpPr>
            <a:spLocks noGrp="1"/>
          </p:cNvSpPr>
          <p:nvPr>
            <p:ph idx="1"/>
          </p:nvPr>
        </p:nvSpPr>
        <p:spPr>
          <a:xfrm>
            <a:off x="1154954" y="2603499"/>
            <a:ext cx="9966933" cy="3856935"/>
          </a:xfrm>
        </p:spPr>
        <p:txBody>
          <a:bodyPr>
            <a:normAutofit fontScale="77500" lnSpcReduction="20000"/>
          </a:bodyPr>
          <a:lstStyle/>
          <a:p>
            <a:r>
              <a:rPr lang="fr-BE" dirty="0">
                <a:latin typeface="Calibri" panose="020F0502020204030204" pitchFamily="34" charset="0"/>
                <a:cs typeface="Calibri" panose="020F0502020204030204" pitchFamily="34" charset="0"/>
              </a:rPr>
              <a:t>Avec 1,6 million de km², la </a:t>
            </a:r>
            <a:r>
              <a:rPr lang="fr-BE" b="1" dirty="0">
                <a:latin typeface="Calibri" panose="020F0502020204030204" pitchFamily="34" charset="0"/>
                <a:cs typeface="Calibri" panose="020F0502020204030204" pitchFamily="34" charset="0"/>
              </a:rPr>
              <a:t>région autonome </a:t>
            </a:r>
            <a:r>
              <a:rPr lang="fr-BE" b="1" dirty="0" err="1">
                <a:latin typeface="Calibri" panose="020F0502020204030204" pitchFamily="34" charset="0"/>
                <a:cs typeface="Calibri" panose="020F0502020204030204" pitchFamily="34" charset="0"/>
              </a:rPr>
              <a:t>ouïghoure</a:t>
            </a:r>
            <a:r>
              <a:rPr lang="fr-BE" b="1" dirty="0">
                <a:latin typeface="Calibri" panose="020F0502020204030204" pitchFamily="34" charset="0"/>
                <a:cs typeface="Calibri" panose="020F0502020204030204" pitchFamily="34" charset="0"/>
              </a:rPr>
              <a:t> du Xinjiang</a:t>
            </a:r>
            <a:r>
              <a:rPr lang="fr-BE" dirty="0">
                <a:latin typeface="Calibri" panose="020F0502020204030204" pitchFamily="34" charset="0"/>
                <a:cs typeface="Calibri" panose="020F0502020204030204" pitchFamily="34" charset="0"/>
              </a:rPr>
              <a:t> est la plus vaste entité administrative de la République populaire, dont il représente presque </a:t>
            </a:r>
            <a:r>
              <a:rPr lang="fr-BE" b="1" dirty="0">
                <a:latin typeface="Calibri" panose="020F0502020204030204" pitchFamily="34" charset="0"/>
                <a:cs typeface="Calibri" panose="020F0502020204030204" pitchFamily="34" charset="0"/>
              </a:rPr>
              <a:t>1/6 de la superficie totale</a:t>
            </a:r>
            <a:r>
              <a:rPr lang="fr-BE" dirty="0">
                <a:latin typeface="Calibri" panose="020F0502020204030204" pitchFamily="34" charset="0"/>
                <a:cs typeface="Calibri" panose="020F0502020204030204" pitchFamily="34" charset="0"/>
              </a:rPr>
              <a:t>. C’est aussi la plus grande région </a:t>
            </a:r>
            <a:r>
              <a:rPr lang="fr-BE" b="1" dirty="0">
                <a:latin typeface="Calibri" panose="020F0502020204030204" pitchFamily="34" charset="0"/>
                <a:cs typeface="Calibri" panose="020F0502020204030204" pitchFamily="34" charset="0"/>
              </a:rPr>
              <a:t>musulmane</a:t>
            </a:r>
            <a:r>
              <a:rPr lang="fr-BE" dirty="0">
                <a:latin typeface="Calibri" panose="020F0502020204030204" pitchFamily="34" charset="0"/>
                <a:cs typeface="Calibri" panose="020F0502020204030204" pitchFamily="34" charset="0"/>
              </a:rPr>
              <a:t> de Chine. Ce « Far West » chinois est toutefois désertique et très peu peuplé, avec à peine 24 millions d’habitants. Il n’en est pas moins d’une grande </a:t>
            </a:r>
            <a:r>
              <a:rPr lang="fr-BE" b="1" dirty="0">
                <a:latin typeface="Calibri" panose="020F0502020204030204" pitchFamily="34" charset="0"/>
                <a:cs typeface="Calibri" panose="020F0502020204030204" pitchFamily="34" charset="0"/>
              </a:rPr>
              <a:t>importance stratégique </a:t>
            </a:r>
            <a:r>
              <a:rPr lang="fr-BE" dirty="0">
                <a:latin typeface="Calibri" panose="020F0502020204030204" pitchFamily="34" charset="0"/>
                <a:cs typeface="Calibri" panose="020F0502020204030204" pitchFamily="34" charset="0"/>
              </a:rPr>
              <a:t>pour Pékin. Les raisons sont multiples. Outre les </a:t>
            </a:r>
            <a:r>
              <a:rPr lang="fr-BE" u="sng" dirty="0">
                <a:latin typeface="Calibri" panose="020F0502020204030204" pitchFamily="34" charset="0"/>
                <a:cs typeface="Calibri" panose="020F0502020204030204" pitchFamily="34" charset="0"/>
              </a:rPr>
              <a:t>dimensions objectives du territoire</a:t>
            </a:r>
            <a:r>
              <a:rPr lang="fr-BE" dirty="0">
                <a:latin typeface="Calibri" panose="020F0502020204030204" pitchFamily="34" charset="0"/>
                <a:cs typeface="Calibri" panose="020F0502020204030204" pitchFamily="34" charset="0"/>
              </a:rPr>
              <a:t>, dont l’amputation réduirait considérablement la masse continentale de la RPC, son sous-sol est riche en </a:t>
            </a:r>
            <a:r>
              <a:rPr lang="fr-BE" u="sng" dirty="0">
                <a:latin typeface="Calibri" panose="020F0502020204030204" pitchFamily="34" charset="0"/>
                <a:cs typeface="Calibri" panose="020F0502020204030204" pitchFamily="34" charset="0"/>
              </a:rPr>
              <a:t>ressources naturelles</a:t>
            </a:r>
            <a:r>
              <a:rPr lang="fr-BE" dirty="0">
                <a:latin typeface="Calibri" panose="020F0502020204030204" pitchFamily="34" charset="0"/>
                <a:cs typeface="Calibri" panose="020F0502020204030204" pitchFamily="34" charset="0"/>
              </a:rPr>
              <a:t> (y compris du pétrole) et son </a:t>
            </a:r>
            <a:r>
              <a:rPr lang="fr-BE" u="sng" dirty="0">
                <a:latin typeface="Calibri" panose="020F0502020204030204" pitchFamily="34" charset="0"/>
                <a:cs typeface="Calibri" panose="020F0502020204030204" pitchFamily="34" charset="0"/>
              </a:rPr>
              <a:t>isolement</a:t>
            </a:r>
            <a:r>
              <a:rPr lang="fr-BE" dirty="0">
                <a:latin typeface="Calibri" panose="020F0502020204030204" pitchFamily="34" charset="0"/>
                <a:cs typeface="Calibri" panose="020F0502020204030204" pitchFamily="34" charset="0"/>
              </a:rPr>
              <a:t> est idéal pour mener des expériences scientifiques ou militaires secrètes. L’antique </a:t>
            </a:r>
            <a:r>
              <a:rPr lang="fr-BE" u="sng" dirty="0">
                <a:latin typeface="Calibri" panose="020F0502020204030204" pitchFamily="34" charset="0"/>
                <a:cs typeface="Calibri" panose="020F0502020204030204" pitchFamily="34" charset="0"/>
              </a:rPr>
              <a:t>Route de la soie</a:t>
            </a:r>
            <a:r>
              <a:rPr lang="fr-BE" dirty="0">
                <a:latin typeface="Calibri" panose="020F0502020204030204" pitchFamily="34" charset="0"/>
                <a:cs typeface="Calibri" panose="020F0502020204030204" pitchFamily="34" charset="0"/>
              </a:rPr>
              <a:t> passait par les oasis du Xinjiang et la région reste le débouché de la Chine vers l’Asie centrale, dont on connaît l’importance dans le projet de déploiement majeur de l’Empire du Milieu </a:t>
            </a:r>
            <a:r>
              <a:rPr lang="fr-BE" u="sng" dirty="0">
                <a:latin typeface="Calibri" panose="020F0502020204030204" pitchFamily="34" charset="0"/>
                <a:cs typeface="Calibri" panose="020F0502020204030204" pitchFamily="34" charset="0"/>
              </a:rPr>
              <a:t>« Une ceinture, une route »</a:t>
            </a:r>
            <a:r>
              <a:rPr lang="fr-BE" dirty="0">
                <a:latin typeface="Calibri" panose="020F0502020204030204" pitchFamily="34" charset="0"/>
                <a:cs typeface="Calibri" panose="020F0502020204030204" pitchFamily="34" charset="0"/>
              </a:rPr>
              <a:t>, matérialisé par la multiplication des oléoducs vers le Kazakhstan et l’établissement d’une ligne de chemin de fer transcontinentale.</a:t>
            </a:r>
          </a:p>
          <a:p>
            <a:r>
              <a:rPr lang="fr-BE" dirty="0">
                <a:latin typeface="Calibri" panose="020F0502020204030204" pitchFamily="34" charset="0"/>
                <a:cs typeface="Calibri" panose="020F0502020204030204" pitchFamily="34" charset="0"/>
              </a:rPr>
              <a:t>Après deux tentatives d’indépendance au XIX</a:t>
            </a:r>
            <a:r>
              <a:rPr lang="fr-BE" baseline="30000" dirty="0">
                <a:latin typeface="Calibri" panose="020F0502020204030204" pitchFamily="34" charset="0"/>
                <a:cs typeface="Calibri" panose="020F0502020204030204" pitchFamily="34" charset="0"/>
              </a:rPr>
              <a:t>e</a:t>
            </a:r>
            <a:r>
              <a:rPr lang="fr-BE" dirty="0">
                <a:latin typeface="Calibri" panose="020F0502020204030204" pitchFamily="34" charset="0"/>
                <a:cs typeface="Calibri" panose="020F0502020204030204" pitchFamily="34" charset="0"/>
              </a:rPr>
              <a:t> siècle et pendant l’entre-deux-guerres, le « Turkestan oriental » fut mis sous le contrôle de l’Armée chinoise en 1949. Pour subjuguer les minorités locales, le régime décida d’organiser la </a:t>
            </a:r>
            <a:r>
              <a:rPr lang="fr-BE" b="1" dirty="0">
                <a:latin typeface="Calibri" panose="020F0502020204030204" pitchFamily="34" charset="0"/>
                <a:cs typeface="Calibri" panose="020F0502020204030204" pitchFamily="34" charset="0"/>
              </a:rPr>
              <a:t>colonisation humaine </a:t>
            </a:r>
            <a:r>
              <a:rPr lang="fr-BE" dirty="0">
                <a:latin typeface="Calibri" panose="020F0502020204030204" pitchFamily="34" charset="0"/>
                <a:cs typeface="Calibri" panose="020F0502020204030204" pitchFamily="34" charset="0"/>
              </a:rPr>
              <a:t>du Xinjiang par les Han. Pour ce faire, l’armée y stationna d’importantes troupes et y créa en 1954 les </a:t>
            </a:r>
            <a:r>
              <a:rPr lang="fr-BE" b="1" i="1" dirty="0" err="1">
                <a:latin typeface="Calibri" panose="020F0502020204030204" pitchFamily="34" charset="0"/>
                <a:cs typeface="Calibri" panose="020F0502020204030204" pitchFamily="34" charset="0"/>
              </a:rPr>
              <a:t>bingtuan</a:t>
            </a:r>
            <a:r>
              <a:rPr lang="fr-BE" dirty="0">
                <a:latin typeface="Calibri" panose="020F0502020204030204" pitchFamily="34" charset="0"/>
                <a:cs typeface="Calibri" panose="020F0502020204030204" pitchFamily="34" charset="0"/>
              </a:rPr>
              <a:t>, les « corps de production et de construction du Xinjiang » : les </a:t>
            </a:r>
            <a:r>
              <a:rPr lang="fr-BE" b="1" dirty="0">
                <a:latin typeface="Calibri" panose="020F0502020204030204" pitchFamily="34" charset="0"/>
                <a:cs typeface="Calibri" panose="020F0502020204030204" pitchFamily="34" charset="0"/>
              </a:rPr>
              <a:t>militaires</a:t>
            </a:r>
            <a:r>
              <a:rPr lang="fr-BE" dirty="0">
                <a:latin typeface="Calibri" panose="020F0502020204030204" pitchFamily="34" charset="0"/>
                <a:cs typeface="Calibri" panose="020F0502020204030204" pitchFamily="34" charset="0"/>
              </a:rPr>
              <a:t> déployés étaient « invités » à rester après leur service militaire pour devenir des colons civils. Chargés au départ d’</a:t>
            </a:r>
            <a:r>
              <a:rPr lang="fr-BE" u="sng" dirty="0">
                <a:latin typeface="Calibri" panose="020F0502020204030204" pitchFamily="34" charset="0"/>
                <a:cs typeface="Calibri" panose="020F0502020204030204" pitchFamily="34" charset="0"/>
              </a:rPr>
              <a:t>approvisionner</a:t>
            </a:r>
            <a:r>
              <a:rPr lang="fr-BE" dirty="0">
                <a:latin typeface="Calibri" panose="020F0502020204030204" pitchFamily="34" charset="0"/>
                <a:cs typeface="Calibri" panose="020F0502020204030204" pitchFamily="34" charset="0"/>
              </a:rPr>
              <a:t> l’armée en produits agricoles, de </a:t>
            </a:r>
            <a:r>
              <a:rPr lang="fr-BE" u="sng" dirty="0">
                <a:latin typeface="Calibri" panose="020F0502020204030204" pitchFamily="34" charset="0"/>
                <a:cs typeface="Calibri" panose="020F0502020204030204" pitchFamily="34" charset="0"/>
              </a:rPr>
              <a:t>défricher les terres</a:t>
            </a:r>
            <a:r>
              <a:rPr lang="fr-BE" dirty="0">
                <a:latin typeface="Calibri" panose="020F0502020204030204" pitchFamily="34" charset="0"/>
                <a:cs typeface="Calibri" panose="020F0502020204030204" pitchFamily="34" charset="0"/>
              </a:rPr>
              <a:t> dans les oasis et de </a:t>
            </a:r>
            <a:r>
              <a:rPr lang="fr-BE" u="sng" dirty="0">
                <a:latin typeface="Calibri" panose="020F0502020204030204" pitchFamily="34" charset="0"/>
                <a:cs typeface="Calibri" panose="020F0502020204030204" pitchFamily="34" charset="0"/>
              </a:rPr>
              <a:t>construire des infrastructures</a:t>
            </a:r>
            <a:r>
              <a:rPr lang="fr-BE" dirty="0">
                <a:latin typeface="Calibri" panose="020F0502020204030204" pitchFamily="34" charset="0"/>
                <a:cs typeface="Calibri" panose="020F0502020204030204" pitchFamily="34" charset="0"/>
              </a:rPr>
              <a:t>, ces </a:t>
            </a:r>
            <a:r>
              <a:rPr lang="fr-BE" i="1" dirty="0" err="1">
                <a:latin typeface="Calibri" panose="020F0502020204030204" pitchFamily="34" charset="0"/>
                <a:cs typeface="Calibri" panose="020F0502020204030204" pitchFamily="34" charset="0"/>
              </a:rPr>
              <a:t>bingtuan</a:t>
            </a:r>
            <a:r>
              <a:rPr lang="fr-BE" dirty="0">
                <a:latin typeface="Calibri" panose="020F0502020204030204" pitchFamily="34" charset="0"/>
                <a:cs typeface="Calibri" panose="020F0502020204030204" pitchFamily="34" charset="0"/>
              </a:rPr>
              <a:t> survécurent au lancement des réformes en 1979, tant ils servaient les </a:t>
            </a:r>
            <a:r>
              <a:rPr lang="fr-BE" b="1" dirty="0">
                <a:latin typeface="Calibri" panose="020F0502020204030204" pitchFamily="34" charset="0"/>
                <a:cs typeface="Calibri" panose="020F0502020204030204" pitchFamily="34" charset="0"/>
              </a:rPr>
              <a:t>projets politiques et sécuritaires </a:t>
            </a:r>
            <a:r>
              <a:rPr lang="fr-BE" dirty="0">
                <a:latin typeface="Calibri" panose="020F0502020204030204" pitchFamily="34" charset="0"/>
                <a:cs typeface="Calibri" panose="020F0502020204030204" pitchFamily="34" charset="0"/>
              </a:rPr>
              <a:t>du régime. Aujourd’hui, non contents de jouer un </a:t>
            </a:r>
            <a:r>
              <a:rPr lang="fr-BE" b="1" dirty="0">
                <a:latin typeface="Calibri" panose="020F0502020204030204" pitchFamily="34" charset="0"/>
                <a:cs typeface="Calibri" panose="020F0502020204030204" pitchFamily="34" charset="0"/>
              </a:rPr>
              <a:t>rôle économique prégnant dans l’agrobusiness</a:t>
            </a:r>
            <a:r>
              <a:rPr lang="fr-BE" dirty="0">
                <a:latin typeface="Calibri" panose="020F0502020204030204" pitchFamily="34" charset="0"/>
                <a:cs typeface="Calibri" panose="020F0502020204030204" pitchFamily="34" charset="0"/>
              </a:rPr>
              <a:t>, ils prennent part à la </a:t>
            </a:r>
            <a:r>
              <a:rPr lang="fr-BE" b="1" dirty="0">
                <a:latin typeface="Calibri" panose="020F0502020204030204" pitchFamily="34" charset="0"/>
                <a:cs typeface="Calibri" panose="020F0502020204030204" pitchFamily="34" charset="0"/>
              </a:rPr>
              <a:t>répression</a:t>
            </a:r>
            <a:r>
              <a:rPr lang="fr-BE" dirty="0">
                <a:latin typeface="Calibri" panose="020F0502020204030204" pitchFamily="34" charset="0"/>
                <a:cs typeface="Calibri" panose="020F0502020204030204" pitchFamily="34" charset="0"/>
              </a:rPr>
              <a:t> des opposants islamistes.</a:t>
            </a:r>
          </a:p>
          <a:p>
            <a:r>
              <a:rPr lang="fr-BE" dirty="0">
                <a:latin typeface="Calibri" panose="020F0502020204030204" pitchFamily="34" charset="0"/>
                <a:cs typeface="Calibri" panose="020F0502020204030204" pitchFamily="34" charset="0"/>
              </a:rPr>
              <a:t>En raison de la forte immigration Han, les </a:t>
            </a:r>
            <a:r>
              <a:rPr lang="fr-BE" b="1" dirty="0">
                <a:latin typeface="Calibri" panose="020F0502020204030204" pitchFamily="34" charset="0"/>
                <a:cs typeface="Calibri" panose="020F0502020204030204" pitchFamily="34" charset="0"/>
              </a:rPr>
              <a:t>Ouïghours</a:t>
            </a:r>
            <a:r>
              <a:rPr lang="fr-BE" dirty="0">
                <a:latin typeface="Calibri" panose="020F0502020204030204" pitchFamily="34" charset="0"/>
                <a:cs typeface="Calibri" panose="020F0502020204030204" pitchFamily="34" charset="0"/>
              </a:rPr>
              <a:t>, officiellement plus de 46 % au Xinjiang, sont probablement devenus minoritaires dans la région qui leur est dédiée. </a:t>
            </a:r>
          </a:p>
          <a:p>
            <a:endParaRPr lang="fr-FR" dirty="0"/>
          </a:p>
        </p:txBody>
      </p:sp>
    </p:spTree>
    <p:extLst>
      <p:ext uri="{BB962C8B-B14F-4D97-AF65-F5344CB8AC3E}">
        <p14:creationId xmlns:p14="http://schemas.microsoft.com/office/powerpoint/2010/main" val="4282092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AAB3C0-8F09-624C-BEE0-4188D39382F2}"/>
              </a:ext>
            </a:extLst>
          </p:cNvPr>
          <p:cNvSpPr>
            <a:spLocks noGrp="1"/>
          </p:cNvSpPr>
          <p:nvPr>
            <p:ph type="title"/>
          </p:nvPr>
        </p:nvSpPr>
        <p:spPr/>
        <p:txBody>
          <a:bodyPr/>
          <a:lstStyle/>
          <a:p>
            <a:r>
              <a:rPr lang="fr-FR" dirty="0">
                <a:latin typeface="Calibri" panose="020F0502020204030204" pitchFamily="34" charset="0"/>
                <a:cs typeface="Calibri" panose="020F0502020204030204" pitchFamily="34" charset="0"/>
              </a:rPr>
              <a:t>Situation actuelle au Xinjiang</a:t>
            </a:r>
            <a:endParaRPr lang="fr-FR" dirty="0"/>
          </a:p>
        </p:txBody>
      </p:sp>
      <p:sp>
        <p:nvSpPr>
          <p:cNvPr id="3" name="Espace réservé du contenu 2">
            <a:extLst>
              <a:ext uri="{FF2B5EF4-FFF2-40B4-BE49-F238E27FC236}">
                <a16:creationId xmlns:a16="http://schemas.microsoft.com/office/drawing/2014/main" id="{9AFB0A01-A62C-EC4D-9EA8-00E5C40D8779}"/>
              </a:ext>
            </a:extLst>
          </p:cNvPr>
          <p:cNvSpPr>
            <a:spLocks noGrp="1"/>
          </p:cNvSpPr>
          <p:nvPr>
            <p:ph idx="1"/>
          </p:nvPr>
        </p:nvSpPr>
        <p:spPr>
          <a:xfrm>
            <a:off x="1154954" y="2603499"/>
            <a:ext cx="10066324" cy="3946387"/>
          </a:xfrm>
        </p:spPr>
        <p:txBody>
          <a:bodyPr>
            <a:normAutofit fontScale="77500" lnSpcReduction="20000"/>
          </a:bodyPr>
          <a:lstStyle/>
          <a:p>
            <a:r>
              <a:rPr lang="fr-BE" dirty="0">
                <a:latin typeface="Calibri" panose="020F0502020204030204" pitchFamily="34" charset="0"/>
                <a:cs typeface="Calibri" panose="020F0502020204030204" pitchFamily="34" charset="0"/>
              </a:rPr>
              <a:t>À partir de 1979, la politique de Pékin à l’égard des communautés musulmanes du Xinjiang s’est peu à peu assouplie. Mais en même temps la réapparition des mouvements séparatistes violents et la montée de l’intégrisme musulman contribuèrent à renforcer l’emprise politique et sécuritaire du PCC sur la région autonome. Dans les années 1990, la lutte contre les </a:t>
            </a:r>
            <a:r>
              <a:rPr lang="fr-BE" b="1" dirty="0">
                <a:latin typeface="Calibri" panose="020F0502020204030204" pitchFamily="34" charset="0"/>
                <a:cs typeface="Calibri" panose="020F0502020204030204" pitchFamily="34" charset="0"/>
              </a:rPr>
              <a:t>« trois maux » </a:t>
            </a:r>
            <a:r>
              <a:rPr lang="fr-BE" dirty="0">
                <a:latin typeface="Calibri" panose="020F0502020204030204" pitchFamily="34" charset="0"/>
                <a:cs typeface="Calibri" panose="020F0502020204030204" pitchFamily="34" charset="0"/>
              </a:rPr>
              <a:t>— </a:t>
            </a:r>
            <a:r>
              <a:rPr lang="fr-BE" u="sng" dirty="0">
                <a:latin typeface="Calibri" panose="020F0502020204030204" pitchFamily="34" charset="0"/>
                <a:cs typeface="Calibri" panose="020F0502020204030204" pitchFamily="34" charset="0"/>
              </a:rPr>
              <a:t>terrorisme, séparatisme et extrémisme religieux</a:t>
            </a:r>
            <a:r>
              <a:rPr lang="fr-BE" dirty="0">
                <a:latin typeface="Calibri" panose="020F0502020204030204" pitchFamily="34" charset="0"/>
                <a:cs typeface="Calibri" panose="020F0502020204030204" pitchFamily="34" charset="0"/>
              </a:rPr>
              <a:t> — devint prioritaire. Cette politique de répression s’accompagna néanmoins d’une stratégie d’intégration des communautés musulmanes par le </a:t>
            </a:r>
            <a:r>
              <a:rPr lang="fr-BE" b="1" dirty="0">
                <a:latin typeface="Calibri" panose="020F0502020204030204" pitchFamily="34" charset="0"/>
                <a:cs typeface="Calibri" panose="020F0502020204030204" pitchFamily="34" charset="0"/>
              </a:rPr>
              <a:t>développement économique</a:t>
            </a:r>
            <a:r>
              <a:rPr lang="fr-BE" dirty="0">
                <a:latin typeface="Calibri" panose="020F0502020204030204" pitchFamily="34" charset="0"/>
                <a:cs typeface="Calibri" panose="020F0502020204030204" pitchFamily="34" charset="0"/>
              </a:rPr>
              <a:t>. Le pari a en partie réussi : le Xinjiang n’est plus depuis longtemps une région pauvre. La présence Han, l’</a:t>
            </a:r>
            <a:r>
              <a:rPr lang="fr-BE" u="sng" dirty="0">
                <a:latin typeface="Calibri" panose="020F0502020204030204" pitchFamily="34" charset="0"/>
                <a:cs typeface="Calibri" panose="020F0502020204030204" pitchFamily="34" charset="0"/>
              </a:rPr>
              <a:t>extension de l’agriculture</a:t>
            </a:r>
            <a:r>
              <a:rPr lang="fr-BE" dirty="0">
                <a:latin typeface="Calibri" panose="020F0502020204030204" pitchFamily="34" charset="0"/>
                <a:cs typeface="Calibri" panose="020F0502020204030204" pitchFamily="34" charset="0"/>
              </a:rPr>
              <a:t>, le développement des </a:t>
            </a:r>
            <a:r>
              <a:rPr lang="fr-BE" u="sng" dirty="0">
                <a:latin typeface="Calibri" panose="020F0502020204030204" pitchFamily="34" charset="0"/>
                <a:cs typeface="Calibri" panose="020F0502020204030204" pitchFamily="34" charset="0"/>
              </a:rPr>
              <a:t>exploitations pétrolières et gazières</a:t>
            </a:r>
            <a:r>
              <a:rPr lang="fr-BE" dirty="0">
                <a:latin typeface="Calibri" panose="020F0502020204030204" pitchFamily="34" charset="0"/>
                <a:cs typeface="Calibri" panose="020F0502020204030204" pitchFamily="34" charset="0"/>
              </a:rPr>
              <a:t>, l’ouverture à partir des années 1990 des </a:t>
            </a:r>
            <a:r>
              <a:rPr lang="fr-BE" u="sng" dirty="0">
                <a:latin typeface="Calibri" panose="020F0502020204030204" pitchFamily="34" charset="0"/>
                <a:cs typeface="Calibri" panose="020F0502020204030204" pitchFamily="34" charset="0"/>
              </a:rPr>
              <a:t>relations commerciales et ferroviaires</a:t>
            </a:r>
            <a:r>
              <a:rPr lang="fr-BE" dirty="0">
                <a:latin typeface="Calibri" panose="020F0502020204030204" pitchFamily="34" charset="0"/>
                <a:cs typeface="Calibri" panose="020F0502020204030204" pitchFamily="34" charset="0"/>
              </a:rPr>
              <a:t> avec l’Asie centrale indépendante, puis la </a:t>
            </a:r>
            <a:r>
              <a:rPr lang="fr-BE" u="sng" dirty="0">
                <a:latin typeface="Calibri" panose="020F0502020204030204" pitchFamily="34" charset="0"/>
                <a:cs typeface="Calibri" panose="020F0502020204030204" pitchFamily="34" charset="0"/>
              </a:rPr>
              <a:t>construction d’oléoducs et de gazoducs</a:t>
            </a:r>
            <a:r>
              <a:rPr lang="fr-BE" dirty="0">
                <a:latin typeface="Calibri" panose="020F0502020204030204" pitchFamily="34" charset="0"/>
                <a:cs typeface="Calibri" panose="020F0502020204030204" pitchFamily="34" charset="0"/>
              </a:rPr>
              <a:t> transfrontaliers ont fait du Xinjiang le principal carrefour et moteur économique de la région. Néanmoins, d’importantes </a:t>
            </a:r>
            <a:r>
              <a:rPr lang="fr-BE" b="1" dirty="0">
                <a:latin typeface="Calibri" panose="020F0502020204030204" pitchFamily="34" charset="0"/>
                <a:cs typeface="Calibri" panose="020F0502020204030204" pitchFamily="34" charset="0"/>
              </a:rPr>
              <a:t>disparités</a:t>
            </a:r>
            <a:r>
              <a:rPr lang="fr-BE" dirty="0">
                <a:latin typeface="Calibri" panose="020F0502020204030204" pitchFamily="34" charset="0"/>
                <a:cs typeface="Calibri" panose="020F0502020204030204" pitchFamily="34" charset="0"/>
              </a:rPr>
              <a:t> demeurent, non seulement entre urbains et ruraux, mais aussi entre le nord et le sud du Xinjiang : le nord est dominé par les Han, le sud et l’ouest par les Ouïghours et les autres communautés musulmanes. Cette situation économique, sociale et ethnique explosive explique les bouffées de violence survenues ces dernières années, et les </a:t>
            </a:r>
            <a:r>
              <a:rPr lang="fr-BE" b="1" dirty="0">
                <a:latin typeface="Calibri" panose="020F0502020204030204" pitchFamily="34" charset="0"/>
                <a:cs typeface="Calibri" panose="020F0502020204030204" pitchFamily="34" charset="0"/>
              </a:rPr>
              <a:t>émeutes et autres attentats </a:t>
            </a:r>
            <a:r>
              <a:rPr lang="fr-BE" dirty="0">
                <a:latin typeface="Calibri" panose="020F0502020204030204" pitchFamily="34" charset="0"/>
                <a:cs typeface="Calibri" panose="020F0502020204030204" pitchFamily="34" charset="0"/>
              </a:rPr>
              <a:t>défraient régulièrement la chronique. </a:t>
            </a:r>
          </a:p>
          <a:p>
            <a:r>
              <a:rPr lang="fr-BE" dirty="0">
                <a:latin typeface="Calibri" panose="020F0502020204030204" pitchFamily="34" charset="0"/>
                <a:cs typeface="Calibri" panose="020F0502020204030204" pitchFamily="34" charset="0"/>
              </a:rPr>
              <a:t>Ces violences sont la traduction d’un sentiment de discrimination et de révolte face à une politique d’</a:t>
            </a:r>
            <a:r>
              <a:rPr lang="fr-BE" b="1" dirty="0">
                <a:latin typeface="Calibri" panose="020F0502020204030204" pitchFamily="34" charset="0"/>
                <a:cs typeface="Calibri" panose="020F0502020204030204" pitchFamily="34" charset="0"/>
              </a:rPr>
              <a:t>intégration</a:t>
            </a:r>
            <a:r>
              <a:rPr lang="fr-BE" dirty="0">
                <a:latin typeface="Calibri" panose="020F0502020204030204" pitchFamily="34" charset="0"/>
                <a:cs typeface="Calibri" panose="020F0502020204030204" pitchFamily="34" charset="0"/>
              </a:rPr>
              <a:t> particulièrement oppressante. Le PCC a cherché à promouvoir plus de non-Han dans l’administration, mais avec un succès mitigé. Le </a:t>
            </a:r>
            <a:r>
              <a:rPr lang="fr-BE" b="1" dirty="0">
                <a:latin typeface="Calibri" panose="020F0502020204030204" pitchFamily="34" charset="0"/>
                <a:cs typeface="Calibri" panose="020F0502020204030204" pitchFamily="34" charset="0"/>
              </a:rPr>
              <a:t>problème linguistique </a:t>
            </a:r>
            <a:r>
              <a:rPr lang="fr-BE" dirty="0">
                <a:latin typeface="Calibri" panose="020F0502020204030204" pitchFamily="34" charset="0"/>
                <a:cs typeface="Calibri" panose="020F0502020204030204" pitchFamily="34" charset="0"/>
              </a:rPr>
              <a:t>y est aussi aigu, les musulmans ne maitrisant pas ou mal le </a:t>
            </a:r>
            <a:r>
              <a:rPr lang="fr-BE" u="sng" dirty="0">
                <a:latin typeface="Calibri" panose="020F0502020204030204" pitchFamily="34" charset="0"/>
                <a:cs typeface="Calibri" panose="020F0502020204030204" pitchFamily="34" charset="0"/>
              </a:rPr>
              <a:t>mandarin</a:t>
            </a:r>
            <a:r>
              <a:rPr lang="fr-BE" dirty="0">
                <a:latin typeface="Calibri" panose="020F0502020204030204" pitchFamily="34" charset="0"/>
                <a:cs typeface="Calibri" panose="020F0502020204030204" pitchFamily="34" charset="0"/>
              </a:rPr>
              <a:t> faisant face à une discrimination à l’emploi continue. La langue </a:t>
            </a:r>
            <a:r>
              <a:rPr lang="fr-BE" dirty="0" err="1">
                <a:latin typeface="Calibri" panose="020F0502020204030204" pitchFamily="34" charset="0"/>
                <a:cs typeface="Calibri" panose="020F0502020204030204" pitchFamily="34" charset="0"/>
              </a:rPr>
              <a:t>ouïghoure</a:t>
            </a:r>
            <a:r>
              <a:rPr lang="fr-BE" dirty="0">
                <a:latin typeface="Calibri" panose="020F0502020204030204" pitchFamily="34" charset="0"/>
                <a:cs typeface="Calibri" panose="020F0502020204030204" pitchFamily="34" charset="0"/>
              </a:rPr>
              <a:t> s’efface également tout bonnement de plus en plus de l’école et de l’espace public. Mais la </a:t>
            </a:r>
            <a:r>
              <a:rPr lang="fr-BE" b="1" dirty="0">
                <a:latin typeface="Calibri" panose="020F0502020204030204" pitchFamily="34" charset="0"/>
                <a:cs typeface="Calibri" panose="020F0502020204030204" pitchFamily="34" charset="0"/>
              </a:rPr>
              <a:t>question religieuse </a:t>
            </a:r>
            <a:r>
              <a:rPr lang="fr-BE" dirty="0">
                <a:latin typeface="Calibri" panose="020F0502020204030204" pitchFamily="34" charset="0"/>
                <a:cs typeface="Calibri" panose="020F0502020204030204" pitchFamily="34" charset="0"/>
              </a:rPr>
              <a:t>est la plus intense, car les Ouïghours doivent subir des obstructions constantes à leur foi, </a:t>
            </a:r>
            <a:r>
              <a:rPr lang="fr-FR" dirty="0">
                <a:latin typeface="Calibri" panose="020F0502020204030204" pitchFamily="34" charset="0"/>
                <a:cs typeface="Calibri" panose="020F0502020204030204" pitchFamily="34" charset="0"/>
              </a:rPr>
              <a:t>surtout depuis 2016 : </a:t>
            </a:r>
            <a:r>
              <a:rPr lang="fr-FR" u="sng" dirty="0">
                <a:latin typeface="Calibri" panose="020F0502020204030204" pitchFamily="34" charset="0"/>
                <a:cs typeface="Calibri" panose="020F0502020204030204" pitchFamily="34" charset="0"/>
              </a:rPr>
              <a:t>fermeture de mosquées</a:t>
            </a:r>
            <a:r>
              <a:rPr lang="fr-FR" dirty="0">
                <a:latin typeface="Calibri" panose="020F0502020204030204" pitchFamily="34" charset="0"/>
                <a:cs typeface="Calibri" panose="020F0502020204030204" pitchFamily="34" charset="0"/>
              </a:rPr>
              <a:t>, </a:t>
            </a:r>
            <a:r>
              <a:rPr lang="fr-FR" u="sng" dirty="0">
                <a:latin typeface="Calibri" panose="020F0502020204030204" pitchFamily="34" charset="0"/>
                <a:cs typeface="Calibri" panose="020F0502020204030204" pitchFamily="34" charset="0"/>
              </a:rPr>
              <a:t>proscription des signes religieux ostentatoires</a:t>
            </a:r>
            <a:r>
              <a:rPr lang="fr-FR" dirty="0">
                <a:latin typeface="Calibri" panose="020F0502020204030204" pitchFamily="34" charset="0"/>
                <a:cs typeface="Calibri" panose="020F0502020204030204" pitchFamily="34" charset="0"/>
              </a:rPr>
              <a:t> dans l’espace public, </a:t>
            </a:r>
            <a:r>
              <a:rPr lang="fr-FR" u="sng" dirty="0">
                <a:latin typeface="Calibri" panose="020F0502020204030204" pitchFamily="34" charset="0"/>
                <a:cs typeface="Calibri" panose="020F0502020204030204" pitchFamily="34" charset="0"/>
              </a:rPr>
              <a:t>prohibition de certains noms</a:t>
            </a:r>
            <a:r>
              <a:rPr lang="fr-FR" dirty="0">
                <a:latin typeface="Calibri" panose="020F0502020204030204" pitchFamily="34" charset="0"/>
                <a:cs typeface="Calibri" panose="020F0502020204030204" pitchFamily="34" charset="0"/>
              </a:rPr>
              <a:t> à consonance musulmane, </a:t>
            </a:r>
            <a:r>
              <a:rPr lang="fr-FR" u="sng" dirty="0">
                <a:latin typeface="Calibri" panose="020F0502020204030204" pitchFamily="34" charset="0"/>
                <a:cs typeface="Calibri" panose="020F0502020204030204" pitchFamily="34" charset="0"/>
              </a:rPr>
              <a:t>interdiction de certains rites</a:t>
            </a:r>
            <a:r>
              <a:rPr lang="fr-FR" dirty="0">
                <a:latin typeface="Calibri" panose="020F0502020204030204" pitchFamily="34" charset="0"/>
                <a:cs typeface="Calibri" panose="020F0502020204030204" pitchFamily="34" charset="0"/>
              </a:rPr>
              <a:t> (ramadan, pèlerinage à La Mecque), </a:t>
            </a:r>
            <a:r>
              <a:rPr lang="fr-FR" u="sng" dirty="0">
                <a:latin typeface="Calibri" panose="020F0502020204030204" pitchFamily="34" charset="0"/>
                <a:cs typeface="Calibri" panose="020F0502020204030204" pitchFamily="34" charset="0"/>
              </a:rPr>
              <a:t>confiscation</a:t>
            </a:r>
            <a:r>
              <a:rPr lang="fr-FR" dirty="0">
                <a:latin typeface="Calibri" panose="020F0502020204030204" pitchFamily="34" charset="0"/>
                <a:cs typeface="Calibri" panose="020F0502020204030204" pitchFamily="34" charset="0"/>
              </a:rPr>
              <a:t> de corans et d’objets religieux, etc.</a:t>
            </a:r>
            <a:r>
              <a:rPr lang="fr-BE" dirty="0">
                <a:latin typeface="Calibri" panose="020F0502020204030204" pitchFamily="34" charset="0"/>
                <a:cs typeface="Calibri" panose="020F0502020204030204" pitchFamily="34" charset="0"/>
              </a:rPr>
              <a:t>. Depuis 2009, dans les villes du Xinjiang où les Han sont nombreux, un </a:t>
            </a:r>
            <a:r>
              <a:rPr lang="fr-BE" b="1" dirty="0">
                <a:latin typeface="Calibri" panose="020F0502020204030204" pitchFamily="34" charset="0"/>
                <a:cs typeface="Calibri" panose="020F0502020204030204" pitchFamily="34" charset="0"/>
              </a:rPr>
              <a:t>apartheid</a:t>
            </a:r>
            <a:r>
              <a:rPr lang="fr-BE" dirty="0">
                <a:latin typeface="Calibri" panose="020F0502020204030204" pitchFamily="34" charset="0"/>
                <a:cs typeface="Calibri" panose="020F0502020204030204" pitchFamily="34" charset="0"/>
              </a:rPr>
              <a:t> larvé est apparu : les communautés habitent dans des quartiers séparés et ne se mélangent plus.</a:t>
            </a:r>
          </a:p>
          <a:p>
            <a:endParaRPr lang="fr-FR" dirty="0"/>
          </a:p>
        </p:txBody>
      </p:sp>
    </p:spTree>
    <p:extLst>
      <p:ext uri="{BB962C8B-B14F-4D97-AF65-F5344CB8AC3E}">
        <p14:creationId xmlns:p14="http://schemas.microsoft.com/office/powerpoint/2010/main" val="2892796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5E29C8-6A3D-EE4C-9C90-C8A02FCC5D45}"/>
              </a:ext>
            </a:extLst>
          </p:cNvPr>
          <p:cNvSpPr>
            <a:spLocks noGrp="1"/>
          </p:cNvSpPr>
          <p:nvPr>
            <p:ph type="title"/>
          </p:nvPr>
        </p:nvSpPr>
        <p:spPr/>
        <p:txBody>
          <a:bodyPr/>
          <a:lstStyle/>
          <a:p>
            <a:r>
              <a:rPr lang="fr-FR" noProof="1">
                <a:latin typeface="Calibri" panose="020F0502020204030204" pitchFamily="34" charset="0"/>
                <a:cs typeface="Calibri" panose="020F0502020204030204" pitchFamily="34" charset="0"/>
              </a:rPr>
              <a:t>Situation actuelle au Xinjiang</a:t>
            </a:r>
            <a:endParaRPr lang="fr-FR" dirty="0"/>
          </a:p>
        </p:txBody>
      </p:sp>
      <p:sp>
        <p:nvSpPr>
          <p:cNvPr id="3" name="Espace réservé du contenu 2">
            <a:extLst>
              <a:ext uri="{FF2B5EF4-FFF2-40B4-BE49-F238E27FC236}">
                <a16:creationId xmlns:a16="http://schemas.microsoft.com/office/drawing/2014/main" id="{BDBAAFA9-148C-4645-BBFF-CBE90A3A8522}"/>
              </a:ext>
            </a:extLst>
          </p:cNvPr>
          <p:cNvSpPr>
            <a:spLocks noGrp="1"/>
          </p:cNvSpPr>
          <p:nvPr>
            <p:ph idx="1"/>
          </p:nvPr>
        </p:nvSpPr>
        <p:spPr>
          <a:xfrm>
            <a:off x="1154954" y="2603500"/>
            <a:ext cx="8825659" cy="1299868"/>
          </a:xfrm>
        </p:spPr>
        <p:txBody>
          <a:bodyPr>
            <a:normAutofit fontScale="77500" lnSpcReduction="20000"/>
          </a:bodyPr>
          <a:lstStyle/>
          <a:p>
            <a:r>
              <a:rPr lang="fr-FR" noProof="1">
                <a:latin typeface="Calibri" panose="020F0502020204030204" pitchFamily="34" charset="0"/>
                <a:cs typeface="Calibri" panose="020F0502020204030204" pitchFamily="34" charset="0"/>
              </a:rPr>
              <a:t>La mainmise du Parti sur le Xinjiang s’est accentuée avec frénésie depuis la nomination de </a:t>
            </a:r>
            <a:r>
              <a:rPr lang="fr-FR" b="1" noProof="1">
                <a:latin typeface="Calibri" panose="020F0502020204030204" pitchFamily="34" charset="0"/>
                <a:cs typeface="Calibri" panose="020F0502020204030204" pitchFamily="34" charset="0"/>
              </a:rPr>
              <a:t>Chen Quanguo</a:t>
            </a:r>
            <a:r>
              <a:rPr lang="fr-FR" noProof="1">
                <a:latin typeface="Calibri" panose="020F0502020204030204" pitchFamily="34" charset="0"/>
                <a:cs typeface="Calibri" panose="020F0502020204030204" pitchFamily="34" charset="0"/>
              </a:rPr>
              <a:t>. Depuis son arrivée en 2016, le Xinjiang semble être devenu le cadre privilégié où serait expérimentée une </a:t>
            </a:r>
            <a:r>
              <a:rPr lang="fr-FR" b="1" noProof="1">
                <a:latin typeface="Calibri" panose="020F0502020204030204" pitchFamily="34" charset="0"/>
                <a:cs typeface="Calibri" panose="020F0502020204030204" pitchFamily="34" charset="0"/>
              </a:rPr>
              <a:t>nouvelle politique de sécurité orwellienne</a:t>
            </a:r>
            <a:r>
              <a:rPr lang="fr-FR" noProof="1">
                <a:latin typeface="Calibri" panose="020F0502020204030204" pitchFamily="34" charset="0"/>
                <a:cs typeface="Calibri" panose="020F0502020204030204" pitchFamily="34" charset="0"/>
              </a:rPr>
              <a:t>. </a:t>
            </a:r>
          </a:p>
          <a:p>
            <a:r>
              <a:rPr lang="fr-FR" noProof="1">
                <a:latin typeface="Calibri" panose="020F0502020204030204" pitchFamily="34" charset="0"/>
                <a:cs typeface="Calibri" panose="020F0502020204030204" pitchFamily="34" charset="0"/>
              </a:rPr>
              <a:t>Au nom de la lutte contre les « trois maux », les autorités chinoises ont instauré un </a:t>
            </a:r>
            <a:r>
              <a:rPr lang="fr-FR" b="1" noProof="1">
                <a:latin typeface="Calibri" panose="020F0502020204030204" pitchFamily="34" charset="0"/>
                <a:cs typeface="Calibri" panose="020F0502020204030204" pitchFamily="34" charset="0"/>
              </a:rPr>
              <a:t>État policier totalitaire</a:t>
            </a:r>
            <a:r>
              <a:rPr lang="fr-FR" noProof="1">
                <a:latin typeface="Calibri" panose="020F0502020204030204" pitchFamily="34" charset="0"/>
                <a:cs typeface="Calibri" panose="020F0502020204030204" pitchFamily="34" charset="0"/>
              </a:rPr>
              <a:t>. Ainsi, le gouvernement parsème le Xinjiang de milliers de </a:t>
            </a:r>
            <a:r>
              <a:rPr lang="fr-FR" b="1" noProof="1">
                <a:latin typeface="Calibri" panose="020F0502020204030204" pitchFamily="34" charset="0"/>
                <a:cs typeface="Calibri" panose="020F0502020204030204" pitchFamily="34" charset="0"/>
              </a:rPr>
              <a:t>camps de rééducation</a:t>
            </a:r>
            <a:r>
              <a:rPr lang="fr-FR" noProof="1">
                <a:latin typeface="Calibri" panose="020F0502020204030204" pitchFamily="34" charset="0"/>
                <a:cs typeface="Calibri" panose="020F0502020204030204" pitchFamily="34" charset="0"/>
              </a:rPr>
              <a:t> où peut être emprisonné tout citoyen « suspect » — entre 1,5 et 3 millions de Ouïghours y auraient subi un lavage de cerveau… </a:t>
            </a:r>
          </a:p>
          <a:p>
            <a:endParaRPr lang="fr-FR" noProof="1">
              <a:latin typeface="Calibri" panose="020F0502020204030204" pitchFamily="34" charset="0"/>
              <a:cs typeface="Calibri" panose="020F0502020204030204" pitchFamily="34" charset="0"/>
            </a:endParaRPr>
          </a:p>
          <a:p>
            <a:endParaRPr lang="fr-FR" noProof="1">
              <a:latin typeface="Calibri" panose="020F0502020204030204" pitchFamily="34" charset="0"/>
              <a:cs typeface="Calibri" panose="020F0502020204030204" pitchFamily="34" charset="0"/>
            </a:endParaRPr>
          </a:p>
          <a:p>
            <a:endParaRPr lang="fr-FR" noProof="1">
              <a:latin typeface="Calibri" panose="020F0502020204030204" pitchFamily="34" charset="0"/>
              <a:cs typeface="Calibri" panose="020F0502020204030204" pitchFamily="34" charset="0"/>
            </a:endParaRPr>
          </a:p>
          <a:p>
            <a:endParaRPr lang="fr-FR" noProof="1">
              <a:latin typeface="Calibri" panose="020F0502020204030204" pitchFamily="34" charset="0"/>
              <a:cs typeface="Calibri" panose="020F0502020204030204" pitchFamily="34" charset="0"/>
            </a:endParaRPr>
          </a:p>
          <a:p>
            <a:endParaRPr lang="fr-FR" noProof="1">
              <a:latin typeface="Calibri" panose="020F0502020204030204" pitchFamily="34" charset="0"/>
              <a:cs typeface="Calibri" panose="020F0502020204030204" pitchFamily="34" charset="0"/>
            </a:endParaRPr>
          </a:p>
          <a:p>
            <a:endParaRPr lang="fr-FR" dirty="0"/>
          </a:p>
        </p:txBody>
      </p:sp>
      <p:sp>
        <p:nvSpPr>
          <p:cNvPr id="8" name="Espace réservé du contenu 2">
            <a:extLst>
              <a:ext uri="{FF2B5EF4-FFF2-40B4-BE49-F238E27FC236}">
                <a16:creationId xmlns:a16="http://schemas.microsoft.com/office/drawing/2014/main" id="{560A0846-FE4B-9443-9AF1-D78C35E05A94}"/>
              </a:ext>
            </a:extLst>
          </p:cNvPr>
          <p:cNvSpPr txBox="1">
            <a:spLocks/>
          </p:cNvSpPr>
          <p:nvPr/>
        </p:nvSpPr>
        <p:spPr>
          <a:xfrm>
            <a:off x="1139154" y="3830833"/>
            <a:ext cx="8793011" cy="2842591"/>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fr-FR" sz="2500" noProof="1">
                <a:latin typeface="Calibri" panose="020F0502020204030204" pitchFamily="34" charset="0"/>
                <a:cs typeface="Calibri" panose="020F0502020204030204" pitchFamily="34" charset="0"/>
              </a:rPr>
              <a:t>De même, les </a:t>
            </a:r>
            <a:r>
              <a:rPr lang="fr-FR" sz="2500" b="1" noProof="1">
                <a:latin typeface="Calibri" panose="020F0502020204030204" pitchFamily="34" charset="0"/>
                <a:cs typeface="Calibri" panose="020F0502020204030204" pitchFamily="34" charset="0"/>
              </a:rPr>
              <a:t>bureaux de police de proximité</a:t>
            </a:r>
            <a:r>
              <a:rPr lang="fr-FR" sz="2500" noProof="1">
                <a:latin typeface="Calibri" panose="020F0502020204030204" pitchFamily="34" charset="0"/>
                <a:cs typeface="Calibri" panose="020F0502020204030204" pitchFamily="34" charset="0"/>
              </a:rPr>
              <a:t> quadrillent la région autonome, imposant aux Ouïghours en déplacement des </a:t>
            </a:r>
            <a:r>
              <a:rPr lang="fr-FR" sz="2500" u="sng" noProof="1">
                <a:latin typeface="Calibri" panose="020F0502020204030204" pitchFamily="34" charset="0"/>
                <a:cs typeface="Calibri" panose="020F0502020204030204" pitchFamily="34" charset="0"/>
              </a:rPr>
              <a:t>contrôles d’identité approfondis à répétition</a:t>
            </a:r>
            <a:r>
              <a:rPr lang="fr-FR" sz="2500" noProof="1">
                <a:latin typeface="Calibri" panose="020F0502020204030204" pitchFamily="34" charset="0"/>
                <a:cs typeface="Calibri" panose="020F0502020204030204" pitchFamily="34" charset="0"/>
              </a:rPr>
              <a:t>. D’innombrables </a:t>
            </a:r>
            <a:r>
              <a:rPr lang="fr-FR" sz="2500" u="sng" noProof="1">
                <a:latin typeface="Calibri" panose="020F0502020204030204" pitchFamily="34" charset="0"/>
                <a:cs typeface="Calibri" panose="020F0502020204030204" pitchFamily="34" charset="0"/>
              </a:rPr>
              <a:t>caméras de vidéosurveillance</a:t>
            </a:r>
            <a:r>
              <a:rPr lang="fr-FR" sz="2500" noProof="1">
                <a:latin typeface="Calibri" panose="020F0502020204030204" pitchFamily="34" charset="0"/>
                <a:cs typeface="Calibri" panose="020F0502020204030204" pitchFamily="34" charset="0"/>
              </a:rPr>
              <a:t> surveillent tous leurs faits et gestes. Les Ouïghours sont de plus en plus empêchés de voyager, et ceux qui sont à l’étranger sont contraints de rentrer en Chine sous peine de représailles sur leurs familles. En plus des policiers et des forces paramilitaires, les autorités dépêchent aussi des équipes de </a:t>
            </a:r>
            <a:r>
              <a:rPr lang="fr-FR" sz="2500" b="1" noProof="1">
                <a:latin typeface="Calibri" panose="020F0502020204030204" pitchFamily="34" charset="0"/>
                <a:cs typeface="Calibri" panose="020F0502020204030204" pitchFamily="34" charset="0"/>
              </a:rPr>
              <a:t>fonctionnaires « inquisiteurs »</a:t>
            </a:r>
            <a:r>
              <a:rPr lang="fr-FR" sz="2500" noProof="1">
                <a:latin typeface="Calibri" panose="020F0502020204030204" pitchFamily="34" charset="0"/>
                <a:cs typeface="Calibri" panose="020F0502020204030204" pitchFamily="34" charset="0"/>
              </a:rPr>
              <a:t> pour effectuer des </a:t>
            </a:r>
            <a:r>
              <a:rPr lang="fr-FR" sz="2500" u="sng" noProof="1">
                <a:latin typeface="Calibri" panose="020F0502020204030204" pitchFamily="34" charset="0"/>
                <a:cs typeface="Calibri" panose="020F0502020204030204" pitchFamily="34" charset="0"/>
              </a:rPr>
              <a:t>visites domiciliaires</a:t>
            </a:r>
            <a:r>
              <a:rPr lang="fr-FR" sz="2500" noProof="1">
                <a:latin typeface="Calibri" panose="020F0502020204030204" pitchFamily="34" charset="0"/>
                <a:cs typeface="Calibri" panose="020F0502020204030204" pitchFamily="34" charset="0"/>
              </a:rPr>
              <a:t> chez les habitants.</a:t>
            </a:r>
          </a:p>
          <a:p>
            <a:r>
              <a:rPr lang="fr-FR" sz="2500" noProof="1">
                <a:latin typeface="Calibri" panose="020F0502020204030204" pitchFamily="34" charset="0"/>
                <a:cs typeface="Calibri" panose="020F0502020204030204" pitchFamily="34" charset="0"/>
              </a:rPr>
              <a:t>L’État fait largement appel aux </a:t>
            </a:r>
            <a:r>
              <a:rPr lang="fr-FR" sz="2500" b="1" i="1" noProof="1">
                <a:latin typeface="Calibri" panose="020F0502020204030204" pitchFamily="34" charset="0"/>
                <a:cs typeface="Calibri" panose="020F0502020204030204" pitchFamily="34" charset="0"/>
              </a:rPr>
              <a:t>big data</a:t>
            </a:r>
            <a:r>
              <a:rPr lang="fr-FR" sz="2500" noProof="1">
                <a:latin typeface="Calibri" panose="020F0502020204030204" pitchFamily="34" charset="0"/>
                <a:cs typeface="Calibri" panose="020F0502020204030204" pitchFamily="34" charset="0"/>
              </a:rPr>
              <a:t> et aux nouvelles technologies biométriques pour suivre les faits et gestes de l’ensemble de la population, en établissant des </a:t>
            </a:r>
            <a:r>
              <a:rPr lang="fr-FR" sz="2500" b="1" noProof="1">
                <a:latin typeface="Calibri" panose="020F0502020204030204" pitchFamily="34" charset="0"/>
                <a:cs typeface="Calibri" panose="020F0502020204030204" pitchFamily="34" charset="0"/>
              </a:rPr>
              <a:t>fiches de renseignements personnels</a:t>
            </a:r>
            <a:r>
              <a:rPr lang="fr-FR" sz="2500" noProof="1">
                <a:latin typeface="Calibri" panose="020F0502020204030204" pitchFamily="34" charset="0"/>
                <a:cs typeface="Calibri" panose="020F0502020204030204" pitchFamily="34" charset="0"/>
              </a:rPr>
              <a:t>. Depuis l’été 2017, sur la base d’une série de critères, les autorités attribuent à chaque citoyen une note de « confiance » semblable au système de « </a:t>
            </a:r>
            <a:r>
              <a:rPr lang="fr-FR" sz="2500" u="sng" noProof="1">
                <a:latin typeface="Calibri" panose="020F0502020204030204" pitchFamily="34" charset="0"/>
                <a:cs typeface="Calibri" panose="020F0502020204030204" pitchFamily="34" charset="0"/>
              </a:rPr>
              <a:t>crédit social</a:t>
            </a:r>
            <a:r>
              <a:rPr lang="fr-FR" sz="2500" noProof="1">
                <a:latin typeface="Calibri" panose="020F0502020204030204" pitchFamily="34" charset="0"/>
                <a:cs typeface="Calibri" panose="020F0502020204030204" pitchFamily="34" charset="0"/>
              </a:rPr>
              <a:t> » en projet pour toute la Chine. Des essais pour mettre à bien une « </a:t>
            </a:r>
            <a:r>
              <a:rPr lang="fr-FR" sz="2500" u="sng" noProof="1">
                <a:latin typeface="Calibri" panose="020F0502020204030204" pitchFamily="34" charset="0"/>
                <a:cs typeface="Calibri" panose="020F0502020204030204" pitchFamily="34" charset="0"/>
              </a:rPr>
              <a:t>justice prédictive</a:t>
            </a:r>
            <a:r>
              <a:rPr lang="fr-FR" sz="2500" noProof="1">
                <a:latin typeface="Calibri" panose="020F0502020204030204" pitchFamily="34" charset="0"/>
                <a:cs typeface="Calibri" panose="020F0502020204030204" pitchFamily="34" charset="0"/>
              </a:rPr>
              <a:t> » avec l’aide de ces outils high-tech sont également en cours. </a:t>
            </a:r>
          </a:p>
          <a:p>
            <a:r>
              <a:rPr lang="fr-FR" sz="2500" noProof="1">
                <a:latin typeface="Calibri" panose="020F0502020204030204" pitchFamily="34" charset="0"/>
                <a:cs typeface="Calibri" panose="020F0502020204030204" pitchFamily="34" charset="0"/>
              </a:rPr>
              <a:t>Malgré le fatalisme qui paraît gagner la population locale, il est à craindre toutefois que cette politique intrusive et cette escalade sécuritaire n’exacerbent encore les rancœurs des Ouïgours et les encourage plus à verser dans l’extrémisme et se laisser tenter par les sirènes du terrorisme. </a:t>
            </a:r>
          </a:p>
          <a:p>
            <a:endParaRPr lang="fr-FR" noProof="1">
              <a:latin typeface="Calibri" panose="020F0502020204030204" pitchFamily="34" charset="0"/>
              <a:cs typeface="Calibri" panose="020F0502020204030204" pitchFamily="34" charset="0"/>
            </a:endParaRPr>
          </a:p>
          <a:p>
            <a:endParaRPr lang="fr-FR" noProof="1">
              <a:latin typeface="Calibri" panose="020F0502020204030204" pitchFamily="34" charset="0"/>
              <a:cs typeface="Calibri" panose="020F0502020204030204" pitchFamily="34" charset="0"/>
            </a:endParaRPr>
          </a:p>
          <a:p>
            <a:endParaRPr lang="fr-FR" noProof="1">
              <a:latin typeface="Calibri" panose="020F0502020204030204" pitchFamily="34" charset="0"/>
              <a:cs typeface="Calibri" panose="020F0502020204030204" pitchFamily="34" charset="0"/>
            </a:endParaRPr>
          </a:p>
          <a:p>
            <a:endParaRPr lang="fr-FR" noProof="1">
              <a:latin typeface="Calibri" panose="020F0502020204030204" pitchFamily="34" charset="0"/>
              <a:cs typeface="Calibri" panose="020F0502020204030204" pitchFamily="34" charset="0"/>
            </a:endParaRPr>
          </a:p>
          <a:p>
            <a:endParaRPr lang="fr-FR" noProof="1">
              <a:latin typeface="Calibri" panose="020F0502020204030204" pitchFamily="34" charset="0"/>
              <a:cs typeface="Calibri" panose="020F0502020204030204" pitchFamily="34" charset="0"/>
            </a:endParaRPr>
          </a:p>
          <a:p>
            <a:endParaRPr lang="fr-FR" dirty="0"/>
          </a:p>
        </p:txBody>
      </p:sp>
      <p:pic>
        <p:nvPicPr>
          <p:cNvPr id="9" name="Image 8">
            <a:extLst>
              <a:ext uri="{FF2B5EF4-FFF2-40B4-BE49-F238E27FC236}">
                <a16:creationId xmlns:a16="http://schemas.microsoft.com/office/drawing/2014/main" id="{8988E48B-595C-624E-954D-F171FD112E1B}"/>
              </a:ext>
            </a:extLst>
          </p:cNvPr>
          <p:cNvPicPr>
            <a:picLocks noChangeAspect="1"/>
          </p:cNvPicPr>
          <p:nvPr/>
        </p:nvPicPr>
        <p:blipFill>
          <a:blip r:embed="rId2"/>
          <a:stretch>
            <a:fillRect/>
          </a:stretch>
        </p:blipFill>
        <p:spPr>
          <a:xfrm>
            <a:off x="10350305" y="2339411"/>
            <a:ext cx="1078796" cy="1491422"/>
          </a:xfrm>
          <a:prstGeom prst="rect">
            <a:avLst/>
          </a:prstGeom>
        </p:spPr>
      </p:pic>
      <p:pic>
        <p:nvPicPr>
          <p:cNvPr id="10" name="Image 9">
            <a:extLst>
              <a:ext uri="{FF2B5EF4-FFF2-40B4-BE49-F238E27FC236}">
                <a16:creationId xmlns:a16="http://schemas.microsoft.com/office/drawing/2014/main" id="{4BB15B9B-FB24-3D40-946D-7A89B764BAFB}"/>
              </a:ext>
            </a:extLst>
          </p:cNvPr>
          <p:cNvPicPr>
            <a:picLocks noChangeAspect="1"/>
          </p:cNvPicPr>
          <p:nvPr/>
        </p:nvPicPr>
        <p:blipFill>
          <a:blip r:embed="rId3"/>
          <a:stretch>
            <a:fillRect/>
          </a:stretch>
        </p:blipFill>
        <p:spPr>
          <a:xfrm>
            <a:off x="9980613" y="4602194"/>
            <a:ext cx="1951022" cy="1299868"/>
          </a:xfrm>
          <a:prstGeom prst="rect">
            <a:avLst/>
          </a:prstGeom>
        </p:spPr>
      </p:pic>
    </p:spTree>
    <p:extLst>
      <p:ext uri="{BB962C8B-B14F-4D97-AF65-F5344CB8AC3E}">
        <p14:creationId xmlns:p14="http://schemas.microsoft.com/office/powerpoint/2010/main" val="3032920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A617405-EE3B-1A41-AE92-302698926084}"/>
              </a:ext>
            </a:extLst>
          </p:cNvPr>
          <p:cNvSpPr>
            <a:spLocks noGrp="1"/>
          </p:cNvSpPr>
          <p:nvPr>
            <p:ph type="title"/>
          </p:nvPr>
        </p:nvSpPr>
        <p:spPr/>
        <p:txBody>
          <a:bodyPr/>
          <a:lstStyle/>
          <a:p>
            <a:r>
              <a:rPr lang="fr-FR" dirty="0"/>
              <a:t>Merci de votre attention !</a:t>
            </a:r>
          </a:p>
        </p:txBody>
      </p:sp>
      <p:pic>
        <p:nvPicPr>
          <p:cNvPr id="4" name="Espace réservé du contenu 3">
            <a:extLst>
              <a:ext uri="{FF2B5EF4-FFF2-40B4-BE49-F238E27FC236}">
                <a16:creationId xmlns:a16="http://schemas.microsoft.com/office/drawing/2014/main" id="{75A945E6-53EA-1142-8399-486E317F1CB6}"/>
              </a:ext>
            </a:extLst>
          </p:cNvPr>
          <p:cNvPicPr>
            <a:picLocks noGrp="1" noChangeAspect="1"/>
          </p:cNvPicPr>
          <p:nvPr>
            <p:ph idx="1"/>
          </p:nvPr>
        </p:nvPicPr>
        <p:blipFill>
          <a:blip r:embed="rId2"/>
          <a:stretch>
            <a:fillRect/>
          </a:stretch>
        </p:blipFill>
        <p:spPr>
          <a:xfrm>
            <a:off x="5842794" y="1784350"/>
            <a:ext cx="5067300" cy="3898900"/>
          </a:xfrm>
          <a:prstGeom prst="rect">
            <a:avLst/>
          </a:prstGeom>
        </p:spPr>
      </p:pic>
      <p:sp>
        <p:nvSpPr>
          <p:cNvPr id="6" name="Espace réservé du texte 5">
            <a:extLst>
              <a:ext uri="{FF2B5EF4-FFF2-40B4-BE49-F238E27FC236}">
                <a16:creationId xmlns:a16="http://schemas.microsoft.com/office/drawing/2014/main" id="{0014D978-C4A8-5C49-9797-D4CFE7629227}"/>
              </a:ext>
            </a:extLst>
          </p:cNvPr>
          <p:cNvSpPr>
            <a:spLocks noGrp="1"/>
          </p:cNvSpPr>
          <p:nvPr>
            <p:ph type="body" sz="half" idx="2"/>
          </p:nvPr>
        </p:nvSpPr>
        <p:spPr/>
        <p:txBody>
          <a:bodyPr/>
          <a:lstStyle/>
          <a:p>
            <a:r>
              <a:rPr lang="fr-FR" dirty="0"/>
              <a:t>Questions et remarques :</a:t>
            </a:r>
          </a:p>
          <a:p>
            <a:r>
              <a:rPr lang="fr-FR" dirty="0" err="1"/>
              <a:t>Kevin.Henry@umons.ac.be</a:t>
            </a:r>
            <a:endParaRPr lang="fr-FR" dirty="0"/>
          </a:p>
        </p:txBody>
      </p:sp>
    </p:spTree>
    <p:extLst>
      <p:ext uri="{BB962C8B-B14F-4D97-AF65-F5344CB8AC3E}">
        <p14:creationId xmlns:p14="http://schemas.microsoft.com/office/powerpoint/2010/main" val="3286806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AB8E3704-0CB2-48C2-A46B-EDB6271857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2" name="Rectangle 21">
              <a:extLst>
                <a:ext uri="{FF2B5EF4-FFF2-40B4-BE49-F238E27FC236}">
                  <a16:creationId xmlns:a16="http://schemas.microsoft.com/office/drawing/2014/main" id="{36872906-1D7A-472A-B90B-D4B00113A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Freeform 5">
              <a:extLst>
                <a:ext uri="{FF2B5EF4-FFF2-40B4-BE49-F238E27FC236}">
                  <a16:creationId xmlns:a16="http://schemas.microsoft.com/office/drawing/2014/main" id="{C09D3A24-9F80-4EC9-9D80-28C5CBA8F8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5" name="Rectangle 24">
            <a:extLst>
              <a:ext uri="{FF2B5EF4-FFF2-40B4-BE49-F238E27FC236}">
                <a16:creationId xmlns:a16="http://schemas.microsoft.com/office/drawing/2014/main" id="{F4C2B571-8160-4749-AB99-260E8052A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7"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pic>
        <p:nvPicPr>
          <p:cNvPr id="16" name="Image 15">
            <a:extLst>
              <a:ext uri="{FF2B5EF4-FFF2-40B4-BE49-F238E27FC236}">
                <a16:creationId xmlns:a16="http://schemas.microsoft.com/office/drawing/2014/main" id="{3E560C28-C3A9-D249-BB41-60F8608430C2}"/>
              </a:ext>
            </a:extLst>
          </p:cNvPr>
          <p:cNvPicPr>
            <a:picLocks noChangeAspect="1"/>
          </p:cNvPicPr>
          <p:nvPr/>
        </p:nvPicPr>
        <p:blipFill rotWithShape="1">
          <a:blip r:embed="rId3"/>
          <a:srcRect r="3" b="4107"/>
          <a:stretch/>
        </p:blipFill>
        <p:spPr>
          <a:xfrm>
            <a:off x="424435" y="402166"/>
            <a:ext cx="4931853" cy="3026834"/>
          </a:xfrm>
          <a:custGeom>
            <a:avLst/>
            <a:gdLst/>
            <a:ahLst/>
            <a:cxnLst/>
            <a:rect l="l" t="t" r="r" b="b"/>
            <a:pathLst>
              <a:path w="4931853" h="3026834">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26834"/>
                </a:lnTo>
                <a:lnTo>
                  <a:pt x="0" y="3026834"/>
                </a:lnTo>
                <a:close/>
              </a:path>
            </a:pathLst>
          </a:custGeom>
        </p:spPr>
      </p:pic>
      <p:pic>
        <p:nvPicPr>
          <p:cNvPr id="15" name="Image 14">
            <a:extLst>
              <a:ext uri="{FF2B5EF4-FFF2-40B4-BE49-F238E27FC236}">
                <a16:creationId xmlns:a16="http://schemas.microsoft.com/office/drawing/2014/main" id="{4AC6A698-8EFA-6445-B580-C8316FD28354}"/>
              </a:ext>
            </a:extLst>
          </p:cNvPr>
          <p:cNvPicPr>
            <a:picLocks noChangeAspect="1"/>
          </p:cNvPicPr>
          <p:nvPr/>
        </p:nvPicPr>
        <p:blipFill rotWithShape="1">
          <a:blip r:embed="rId4"/>
          <a:srcRect l="4660" r="-2" b="-2"/>
          <a:stretch/>
        </p:blipFill>
        <p:spPr>
          <a:xfrm>
            <a:off x="423337" y="3429000"/>
            <a:ext cx="4932951" cy="3026836"/>
          </a:xfrm>
          <a:custGeom>
            <a:avLst/>
            <a:gdLst/>
            <a:ahLst/>
            <a:cxnLst/>
            <a:rect l="l" t="t" r="r" b="b"/>
            <a:pathLst>
              <a:path w="4932951" h="3026836">
                <a:moveTo>
                  <a:pt x="0" y="0"/>
                </a:moveTo>
                <a:lnTo>
                  <a:pt x="4697721" y="0"/>
                </a:lnTo>
                <a:lnTo>
                  <a:pt x="4697721" y="49641"/>
                </a:lnTo>
                <a:lnTo>
                  <a:pt x="4699603" y="173136"/>
                </a:lnTo>
                <a:lnTo>
                  <a:pt x="4702426" y="294209"/>
                </a:lnTo>
                <a:lnTo>
                  <a:pt x="4705092" y="414072"/>
                </a:lnTo>
                <a:lnTo>
                  <a:pt x="4708071" y="531513"/>
                </a:lnTo>
                <a:lnTo>
                  <a:pt x="4712619" y="648349"/>
                </a:lnTo>
                <a:lnTo>
                  <a:pt x="4717480" y="763369"/>
                </a:lnTo>
                <a:lnTo>
                  <a:pt x="4721871" y="875967"/>
                </a:lnTo>
                <a:lnTo>
                  <a:pt x="4734260" y="1095715"/>
                </a:lnTo>
                <a:lnTo>
                  <a:pt x="4747433" y="1306383"/>
                </a:lnTo>
                <a:lnTo>
                  <a:pt x="4761233" y="1508575"/>
                </a:lnTo>
                <a:lnTo>
                  <a:pt x="4776445" y="1699871"/>
                </a:lnTo>
                <a:lnTo>
                  <a:pt x="4792283" y="1882692"/>
                </a:lnTo>
                <a:lnTo>
                  <a:pt x="4809377" y="2052195"/>
                </a:lnTo>
                <a:lnTo>
                  <a:pt x="4826157" y="2211406"/>
                </a:lnTo>
                <a:lnTo>
                  <a:pt x="4842936" y="2357905"/>
                </a:lnTo>
                <a:lnTo>
                  <a:pt x="4858775" y="2492297"/>
                </a:lnTo>
                <a:lnTo>
                  <a:pt x="4873830" y="2611554"/>
                </a:lnTo>
                <a:lnTo>
                  <a:pt x="4888100" y="2719309"/>
                </a:lnTo>
                <a:lnTo>
                  <a:pt x="4900019" y="2810114"/>
                </a:lnTo>
                <a:lnTo>
                  <a:pt x="4911310" y="2886391"/>
                </a:lnTo>
                <a:lnTo>
                  <a:pt x="4927462" y="2991119"/>
                </a:lnTo>
                <a:lnTo>
                  <a:pt x="4932951" y="3026836"/>
                </a:lnTo>
                <a:lnTo>
                  <a:pt x="4478865" y="3026836"/>
                </a:lnTo>
                <a:lnTo>
                  <a:pt x="3683097" y="3026836"/>
                </a:lnTo>
                <a:lnTo>
                  <a:pt x="0" y="3026836"/>
                </a:lnTo>
                <a:close/>
              </a:path>
            </a:pathLst>
          </a:custGeom>
        </p:spPr>
      </p:pic>
      <p:sp>
        <p:nvSpPr>
          <p:cNvPr id="29"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14" name="Titre 13">
            <a:extLst>
              <a:ext uri="{FF2B5EF4-FFF2-40B4-BE49-F238E27FC236}">
                <a16:creationId xmlns:a16="http://schemas.microsoft.com/office/drawing/2014/main" id="{D0034B0B-0AD2-1742-AD35-0EE5D0BB6534}"/>
              </a:ext>
            </a:extLst>
          </p:cNvPr>
          <p:cNvSpPr>
            <a:spLocks noGrp="1"/>
          </p:cNvSpPr>
          <p:nvPr>
            <p:ph type="title"/>
          </p:nvPr>
        </p:nvSpPr>
        <p:spPr>
          <a:xfrm>
            <a:off x="5695061" y="1241266"/>
            <a:ext cx="5428551" cy="3153753"/>
          </a:xfrm>
        </p:spPr>
        <p:txBody>
          <a:bodyPr vert="horz" lIns="91440" tIns="45720" rIns="91440" bIns="45720" rtlCol="0" anchor="b">
            <a:normAutofit/>
          </a:bodyPr>
          <a:lstStyle/>
          <a:p>
            <a:pPr>
              <a:lnSpc>
                <a:spcPct val="90000"/>
              </a:lnSpc>
            </a:pPr>
            <a:r>
              <a:rPr lang="en-US" sz="5400" dirty="0" err="1"/>
              <a:t>Liberté</a:t>
            </a:r>
            <a:r>
              <a:rPr lang="en-US" sz="5400" dirty="0"/>
              <a:t> de la </a:t>
            </a:r>
            <a:r>
              <a:rPr lang="en-US" sz="5400" dirty="0" err="1"/>
              <a:t>presse</a:t>
            </a:r>
            <a:r>
              <a:rPr lang="en-US" sz="5400" dirty="0"/>
              <a:t> et </a:t>
            </a:r>
            <a:r>
              <a:rPr lang="en-US" sz="5400" dirty="0" err="1"/>
              <a:t>société</a:t>
            </a:r>
            <a:r>
              <a:rPr lang="en-US" sz="5400" dirty="0"/>
              <a:t> de </a:t>
            </a:r>
            <a:r>
              <a:rPr lang="en-US" sz="5400" dirty="0" err="1"/>
              <a:t>sécurité</a:t>
            </a:r>
            <a:endParaRPr lang="en-US" sz="5400" dirty="0"/>
          </a:p>
        </p:txBody>
      </p:sp>
      <p:sp>
        <p:nvSpPr>
          <p:cNvPr id="31" name="Rectangle 30">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82623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5801" y="2427463"/>
            <a:ext cx="10446025" cy="4082667"/>
          </a:xfrm>
        </p:spPr>
        <p:txBody>
          <a:bodyPr>
            <a:normAutofit fontScale="85000" lnSpcReduction="20000"/>
          </a:bodyPr>
          <a:lstStyle/>
          <a:p>
            <a:pPr marL="400050" lvl="1" indent="-285750">
              <a:lnSpc>
                <a:spcPct val="110000"/>
              </a:lnSpc>
              <a:buClr>
                <a:schemeClr val="accent1"/>
              </a:buClr>
            </a:pPr>
            <a:r>
              <a:rPr lang="fr-FR" sz="1900" dirty="0">
                <a:latin typeface="Calibri" panose="020F0502020204030204" pitchFamily="34" charset="0"/>
                <a:cs typeface="Calibri" panose="020F0502020204030204" pitchFamily="34" charset="0"/>
              </a:rPr>
              <a:t>Depuis l’ère maoïste, mis à part quelques éclaircies (en 1978-1979 ou en 1986), le Parti communiste contrôle étroitement la presse. </a:t>
            </a:r>
            <a:r>
              <a:rPr lang="fr-BE" sz="1900" dirty="0">
                <a:latin typeface="Calibri" panose="020F0502020204030204" pitchFamily="34" charset="0"/>
                <a:cs typeface="Calibri" panose="020F0502020204030204" pitchFamily="34" charset="0"/>
              </a:rPr>
              <a:t>L’audiovisuel et le multimédia restent un </a:t>
            </a:r>
            <a:r>
              <a:rPr lang="fr-BE" sz="1900" b="1" dirty="0">
                <a:latin typeface="Calibri" panose="020F0502020204030204" pitchFamily="34" charset="0"/>
                <a:cs typeface="Calibri" panose="020F0502020204030204" pitchFamily="34" charset="0"/>
              </a:rPr>
              <a:t>monopole d’État</a:t>
            </a:r>
            <a:r>
              <a:rPr lang="fr-BE" sz="1900" dirty="0">
                <a:latin typeface="Calibri" panose="020F0502020204030204" pitchFamily="34" charset="0"/>
                <a:cs typeface="Calibri" panose="020F0502020204030204" pitchFamily="34" charset="0"/>
              </a:rPr>
              <a:t>, tout comme l’agence nationale de presse.</a:t>
            </a:r>
            <a:r>
              <a:rPr lang="fr-FR" sz="1900" dirty="0">
                <a:latin typeface="Calibri" panose="020F0502020204030204" pitchFamily="34" charset="0"/>
                <a:cs typeface="Calibri" panose="020F0502020204030204" pitchFamily="34" charset="0"/>
              </a:rPr>
              <a:t> </a:t>
            </a:r>
            <a:r>
              <a:rPr lang="fr-FR" altLang="zh-CN" sz="1900" dirty="0">
                <a:latin typeface="Calibri" panose="020F0502020204030204" pitchFamily="34" charset="0"/>
                <a:cs typeface="Calibri" panose="020F0502020204030204" pitchFamily="34" charset="0"/>
              </a:rPr>
              <a:t>En février 2016 encore, Xi Jinping a rappelé le </a:t>
            </a:r>
            <a:r>
              <a:rPr lang="fr-FR" altLang="zh-CN" sz="1900" b="1" dirty="0">
                <a:latin typeface="Calibri" panose="020F0502020204030204" pitchFamily="34" charset="0"/>
                <a:cs typeface="Calibri" panose="020F0502020204030204" pitchFamily="34" charset="0"/>
              </a:rPr>
              <a:t>principe d’inféodation des médias nationaux au PCC</a:t>
            </a:r>
            <a:r>
              <a:rPr lang="nl-BE" altLang="zh-CN" sz="1900" dirty="0">
                <a:latin typeface="Calibri" panose="020F0502020204030204" pitchFamily="34" charset="0"/>
                <a:cs typeface="Calibri" panose="020F0502020204030204" pitchFamily="34" charset="0"/>
              </a:rPr>
              <a:t>. Les </a:t>
            </a:r>
            <a:r>
              <a:rPr lang="fr-FR" sz="1900" dirty="0">
                <a:latin typeface="Calibri" panose="020F0502020204030204" pitchFamily="34" charset="0"/>
                <a:cs typeface="Calibri" panose="020F0502020204030204" pitchFamily="34" charset="0"/>
              </a:rPr>
              <a:t>journalistes ne sont en effet pas vus comme un « quatrième pouvoir », mais comme des relais des autorités devant « servir le peuple », avec un rôle didactique. De plus, ils font souvent partie de la </a:t>
            </a:r>
            <a:r>
              <a:rPr lang="fr-FR" sz="1900" i="1" u="sng" dirty="0">
                <a:latin typeface="Calibri" panose="020F0502020204030204" pitchFamily="34" charset="0"/>
                <a:cs typeface="Calibri" panose="020F0502020204030204" pitchFamily="34" charset="0"/>
              </a:rPr>
              <a:t>nomenklatura</a:t>
            </a:r>
            <a:r>
              <a:rPr lang="fr-FR" sz="1900" dirty="0">
                <a:latin typeface="Calibri" panose="020F0502020204030204" pitchFamily="34" charset="0"/>
                <a:cs typeface="Calibri" panose="020F0502020204030204" pitchFamily="34" charset="0"/>
              </a:rPr>
              <a:t>.</a:t>
            </a:r>
          </a:p>
          <a:p>
            <a:pPr marL="342900" lvl="1">
              <a:lnSpc>
                <a:spcPct val="110000"/>
              </a:lnSpc>
              <a:buClr>
                <a:schemeClr val="accent1"/>
              </a:buClr>
            </a:pPr>
            <a:r>
              <a:rPr lang="nl-BE" altLang="zh-CN" sz="1900" dirty="0">
                <a:latin typeface="Calibri" panose="020F0502020204030204" pitchFamily="34" charset="0"/>
                <a:cs typeface="Calibri" panose="020F0502020204030204" pitchFamily="34" charset="0"/>
              </a:rPr>
              <a:t>Le tremblement de terre de Wenchuan et les Jeux olympiques de Pékin en 2008 ont mis fin à la culture du secret et ont facilité le travail des journalistes, y compris étrangers. La </a:t>
            </a:r>
            <a:r>
              <a:rPr lang="nl-BE" altLang="zh-CN" sz="1900" b="1" dirty="0">
                <a:latin typeface="Calibri" panose="020F0502020204030204" pitchFamily="34" charset="0"/>
                <a:cs typeface="Calibri" panose="020F0502020204030204" pitchFamily="34" charset="0"/>
              </a:rPr>
              <a:t>professionnalisation du métier</a:t>
            </a:r>
            <a:r>
              <a:rPr lang="nl-BE" altLang="zh-CN" sz="1900" dirty="0">
                <a:latin typeface="Calibri" panose="020F0502020204030204" pitchFamily="34" charset="0"/>
                <a:cs typeface="Calibri" panose="020F0502020204030204" pitchFamily="34" charset="0"/>
              </a:rPr>
              <a:t>, qui a amélioré qualité et fiabilité des informations, s’accompagne aussi malheureusement d’un certain </a:t>
            </a:r>
            <a:r>
              <a:rPr lang="nl-BE" altLang="zh-CN" sz="1900" u="sng" dirty="0">
                <a:latin typeface="Calibri" panose="020F0502020204030204" pitchFamily="34" charset="0"/>
                <a:cs typeface="Calibri" panose="020F0502020204030204" pitchFamily="34" charset="0"/>
              </a:rPr>
              <a:t>sensationnalisme</a:t>
            </a:r>
            <a:r>
              <a:rPr lang="fr-FR" sz="1900" dirty="0">
                <a:latin typeface="Calibri" panose="020F0502020204030204" pitchFamily="34" charset="0"/>
                <a:cs typeface="Calibri" panose="020F0502020204030204" pitchFamily="34" charset="0"/>
              </a:rPr>
              <a:t>.</a:t>
            </a:r>
          </a:p>
          <a:p>
            <a:pPr marL="342900" lvl="1">
              <a:lnSpc>
                <a:spcPct val="110000"/>
              </a:lnSpc>
              <a:buClr>
                <a:schemeClr val="accent1"/>
              </a:buClr>
            </a:pPr>
            <a:r>
              <a:rPr lang="fr-FR" sz="1900" dirty="0">
                <a:latin typeface="Calibri" panose="020F0502020204030204" pitchFamily="34" charset="0"/>
                <a:cs typeface="Calibri" panose="020F0502020204030204" pitchFamily="34" charset="0"/>
              </a:rPr>
              <a:t>Bien que les </a:t>
            </a:r>
            <a:r>
              <a:rPr lang="fr-FR" sz="1900" b="1" dirty="0">
                <a:latin typeface="Calibri" panose="020F0502020204030204" pitchFamily="34" charset="0"/>
                <a:cs typeface="Calibri" panose="020F0502020204030204" pitchFamily="34" charset="0"/>
              </a:rPr>
              <a:t>libertés de parole et de la presse </a:t>
            </a:r>
            <a:r>
              <a:rPr lang="fr-FR" sz="1900" dirty="0">
                <a:latin typeface="Calibri" panose="020F0502020204030204" pitchFamily="34" charset="0"/>
                <a:cs typeface="Calibri" panose="020F0502020204030204" pitchFamily="34" charset="0"/>
              </a:rPr>
              <a:t>soient inscrites dans la Constitution, les journalistes sont soumis à une </a:t>
            </a:r>
            <a:r>
              <a:rPr lang="fr-FR" sz="1900" b="1" dirty="0">
                <a:latin typeface="Calibri" panose="020F0502020204030204" pitchFamily="34" charset="0"/>
                <a:cs typeface="Calibri" panose="020F0502020204030204" pitchFamily="34" charset="0"/>
              </a:rPr>
              <a:t>censure constante </a:t>
            </a:r>
            <a:r>
              <a:rPr lang="fr-FR" sz="1900" dirty="0">
                <a:latin typeface="Calibri" panose="020F0502020204030204" pitchFamily="34" charset="0"/>
                <a:cs typeface="Calibri" panose="020F0502020204030204" pitchFamily="34" charset="0"/>
              </a:rPr>
              <a:t>et peuvent </a:t>
            </a:r>
            <a:r>
              <a:rPr lang="fr-FR" sz="1900" dirty="0">
                <a:latin typeface="Calibri" panose="020F0502020204030204" pitchFamily="34" charset="0"/>
                <a:ea typeface="宋体"/>
                <a:cs typeface="Calibri" panose="020F0502020204030204" pitchFamily="34" charset="0"/>
              </a:rPr>
              <a:t>subir toutes sortes de représailles et de sanctions s’ils sont trop entreprenants. P</a:t>
            </a:r>
            <a:r>
              <a:rPr lang="fr-BE" sz="1900" dirty="0">
                <a:latin typeface="Calibri" panose="020F0502020204030204" pitchFamily="34" charset="0"/>
                <a:ea typeface="宋体"/>
                <a:cs typeface="Calibri" panose="020F0502020204030204" pitchFamily="34" charset="0"/>
              </a:rPr>
              <a:t>lus de 50 journalistes et blogueurs sont actuellement emprisonnés en Chine. </a:t>
            </a:r>
            <a:r>
              <a:rPr lang="fr-FR" sz="1900" dirty="0">
                <a:latin typeface="Calibri" panose="020F0502020204030204" pitchFamily="34" charset="0"/>
                <a:cs typeface="Calibri" panose="020F0502020204030204" pitchFamily="34" charset="0"/>
              </a:rPr>
              <a:t>Sur Internet, </a:t>
            </a:r>
            <a:r>
              <a:rPr lang="fr-FR" sz="1900" u="sng" dirty="0">
                <a:latin typeface="Calibri" panose="020F0502020204030204" pitchFamily="34" charset="0"/>
                <a:cs typeface="Calibri" panose="020F0502020204030204" pitchFamily="34" charset="0"/>
              </a:rPr>
              <a:t>les publications trop critiques, y compris étrangères, sont tout bonnement interdites d’accès</a:t>
            </a:r>
            <a:r>
              <a:rPr lang="fr-FR" sz="1900" dirty="0">
                <a:latin typeface="Calibri" panose="020F0502020204030204" pitchFamily="34" charset="0"/>
                <a:cs typeface="Calibri" panose="020F0502020204030204" pitchFamily="34" charset="0"/>
              </a:rPr>
              <a:t>.</a:t>
            </a:r>
          </a:p>
          <a:p>
            <a:pPr marL="342900" lvl="1">
              <a:lnSpc>
                <a:spcPct val="110000"/>
              </a:lnSpc>
              <a:buClr>
                <a:schemeClr val="accent1"/>
              </a:buClr>
            </a:pPr>
            <a:r>
              <a:rPr lang="fr-BE" sz="1900" dirty="0">
                <a:latin typeface="Calibri" panose="020F0502020204030204" pitchFamily="34" charset="0"/>
                <a:cs typeface="Calibri" panose="020F0502020204030204" pitchFamily="34" charset="0"/>
              </a:rPr>
              <a:t>La </a:t>
            </a:r>
            <a:r>
              <a:rPr lang="fr-BE" sz="1900" b="1" i="1" dirty="0">
                <a:latin typeface="Calibri" panose="020F0502020204030204" pitchFamily="34" charset="0"/>
                <a:cs typeface="Calibri" panose="020F0502020204030204" pitchFamily="34" charset="0"/>
              </a:rPr>
              <a:t>Loi sur la surveillance</a:t>
            </a:r>
            <a:r>
              <a:rPr lang="fr-BE" sz="1900" b="1" dirty="0">
                <a:latin typeface="Calibri" panose="020F0502020204030204" pitchFamily="34" charset="0"/>
                <a:cs typeface="Calibri" panose="020F0502020204030204" pitchFamily="34" charset="0"/>
              </a:rPr>
              <a:t> </a:t>
            </a:r>
            <a:r>
              <a:rPr lang="fr-BE" sz="1900" dirty="0">
                <a:latin typeface="Calibri" panose="020F0502020204030204" pitchFamily="34" charset="0"/>
                <a:cs typeface="Calibri" panose="020F0502020204030204" pitchFamily="34" charset="0"/>
              </a:rPr>
              <a:t>votée en mars 2018 et l’inscription subséquente des commissions de surveillance dans la Constitution font peser aux journalistes de nouveaux risques, puisque, en leur titre d’« </a:t>
            </a:r>
            <a:r>
              <a:rPr lang="fr-BE" sz="1900" u="sng" dirty="0">
                <a:latin typeface="Calibri" panose="020F0502020204030204" pitchFamily="34" charset="0"/>
                <a:cs typeface="Calibri" panose="020F0502020204030204" pitchFamily="34" charset="0"/>
              </a:rPr>
              <a:t>agents de la fonction publique</a:t>
            </a:r>
            <a:r>
              <a:rPr lang="fr-BE" sz="1900" dirty="0">
                <a:latin typeface="Calibri" panose="020F0502020204030204" pitchFamily="34" charset="0"/>
                <a:cs typeface="Calibri" panose="020F0502020204030204" pitchFamily="34" charset="0"/>
              </a:rPr>
              <a:t> », ils peuvent plus facilement faire l’objet d’enquêtes et de détentions extrajudiciaires au nom de la lutte anticorruption, le cas échéant.</a:t>
            </a:r>
          </a:p>
          <a:p>
            <a:pPr>
              <a:lnSpc>
                <a:spcPct val="110000"/>
              </a:lnSpc>
            </a:pPr>
            <a:endParaRPr lang="fr-FR" sz="1100" dirty="0">
              <a:latin typeface="Calibri" panose="020F0502020204030204" pitchFamily="34" charset="0"/>
              <a:cs typeface="Calibri" panose="020F0502020204030204" pitchFamily="34" charset="0"/>
            </a:endParaRPr>
          </a:p>
        </p:txBody>
      </p:sp>
      <p:sp>
        <p:nvSpPr>
          <p:cNvPr id="8" name="Titre 7">
            <a:extLst>
              <a:ext uri="{FF2B5EF4-FFF2-40B4-BE49-F238E27FC236}">
                <a16:creationId xmlns:a16="http://schemas.microsoft.com/office/drawing/2014/main" id="{B80D0CE3-17D0-FB47-A21B-2335146E14E1}"/>
              </a:ext>
            </a:extLst>
          </p:cNvPr>
          <p:cNvSpPr>
            <a:spLocks noGrp="1"/>
          </p:cNvSpPr>
          <p:nvPr>
            <p:ph type="title"/>
          </p:nvPr>
        </p:nvSpPr>
        <p:spPr/>
        <p:txBody>
          <a:bodyPr/>
          <a:lstStyle/>
          <a:p>
            <a:r>
              <a:rPr lang="fr-FR" dirty="0"/>
              <a:t>Rôle des journalistes</a:t>
            </a:r>
          </a:p>
        </p:txBody>
      </p:sp>
    </p:spTree>
    <p:extLst>
      <p:ext uri="{BB962C8B-B14F-4D97-AF65-F5344CB8AC3E}">
        <p14:creationId xmlns:p14="http://schemas.microsoft.com/office/powerpoint/2010/main" val="374291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985A28-7D0B-7249-A487-268F1D3B352C}"/>
              </a:ext>
            </a:extLst>
          </p:cNvPr>
          <p:cNvSpPr>
            <a:spLocks noGrp="1"/>
          </p:cNvSpPr>
          <p:nvPr>
            <p:ph type="title"/>
          </p:nvPr>
        </p:nvSpPr>
        <p:spPr/>
        <p:txBody>
          <a:bodyPr/>
          <a:lstStyle/>
          <a:p>
            <a:r>
              <a:rPr lang="fr-FR" dirty="0"/>
              <a:t>Presse écrite</a:t>
            </a:r>
          </a:p>
        </p:txBody>
      </p:sp>
      <p:sp>
        <p:nvSpPr>
          <p:cNvPr id="3" name="Espace réservé du contenu 2">
            <a:extLst>
              <a:ext uri="{FF2B5EF4-FFF2-40B4-BE49-F238E27FC236}">
                <a16:creationId xmlns:a16="http://schemas.microsoft.com/office/drawing/2014/main" id="{0AFCFD07-E8CA-624F-AB44-44D68247938C}"/>
              </a:ext>
            </a:extLst>
          </p:cNvPr>
          <p:cNvSpPr>
            <a:spLocks noGrp="1"/>
          </p:cNvSpPr>
          <p:nvPr>
            <p:ph idx="1"/>
          </p:nvPr>
        </p:nvSpPr>
        <p:spPr>
          <a:xfrm>
            <a:off x="1154955" y="2603500"/>
            <a:ext cx="8470959" cy="3416300"/>
          </a:xfrm>
        </p:spPr>
        <p:txBody>
          <a:bodyPr>
            <a:normAutofit lnSpcReduction="10000"/>
          </a:bodyPr>
          <a:lstStyle/>
          <a:p>
            <a:r>
              <a:rPr lang="fr-FR" dirty="0">
                <a:latin typeface="Calibri" panose="020F0502020204030204" pitchFamily="34" charset="0"/>
                <a:cs typeface="Calibri" panose="020F0502020204030204" pitchFamily="34" charset="0"/>
              </a:rPr>
              <a:t>En Chine, la presse écrite relève de l’</a:t>
            </a:r>
            <a:r>
              <a:rPr lang="fr-FR" b="1" dirty="0">
                <a:latin typeface="Calibri" panose="020F0502020204030204" pitchFamily="34" charset="0"/>
                <a:cs typeface="Calibri" panose="020F0502020204030204" pitchFamily="34" charset="0"/>
              </a:rPr>
              <a:t>Administration d’État de la presse et des publications</a:t>
            </a:r>
            <a:r>
              <a:rPr lang="fr-FR" altLang="ja-JP" dirty="0">
                <a:latin typeface="Calibri" panose="020F0502020204030204" pitchFamily="34" charset="0"/>
                <a:cs typeface="Calibri" panose="020F0502020204030204" pitchFamily="34" charset="0"/>
              </a:rPr>
              <a:t>, </a:t>
            </a:r>
            <a:r>
              <a:rPr lang="fr-FR" dirty="0">
                <a:latin typeface="Calibri" panose="020F0502020204030204" pitchFamily="34" charset="0"/>
                <a:cs typeface="Calibri" panose="020F0502020204030204" pitchFamily="34" charset="0"/>
              </a:rPr>
              <a:t>dépendant du </a:t>
            </a:r>
            <a:r>
              <a:rPr lang="fr-FR" u="sng" dirty="0">
                <a:latin typeface="Calibri" panose="020F0502020204030204" pitchFamily="34" charset="0"/>
                <a:cs typeface="Calibri" panose="020F0502020204030204" pitchFamily="34" charset="0"/>
              </a:rPr>
              <a:t>département de la Publicité </a:t>
            </a:r>
            <a:r>
              <a:rPr lang="fr-FR" dirty="0">
                <a:latin typeface="Calibri" panose="020F0502020204030204" pitchFamily="34" charset="0"/>
                <a:cs typeface="Calibri" panose="020F0502020204030204" pitchFamily="34" charset="0"/>
              </a:rPr>
              <a:t>du Parti communiste. À côté des </a:t>
            </a:r>
            <a:r>
              <a:rPr lang="fr-FR" b="1" dirty="0">
                <a:latin typeface="Calibri" panose="020F0502020204030204" pitchFamily="34" charset="0"/>
                <a:cs typeface="Calibri" panose="020F0502020204030204" pitchFamily="34" charset="0"/>
              </a:rPr>
              <a:t>titres officiels </a:t>
            </a:r>
            <a:r>
              <a:rPr lang="fr-FR" dirty="0">
                <a:latin typeface="Calibri" panose="020F0502020204030204" pitchFamily="34" charset="0"/>
                <a:cs typeface="Calibri" panose="020F0502020204030204" pitchFamily="34" charset="0"/>
              </a:rPr>
              <a:t>comme </a:t>
            </a:r>
            <a:r>
              <a:rPr lang="fr-FR" i="1" u="sng" dirty="0">
                <a:latin typeface="Calibri" panose="020F0502020204030204" pitchFamily="34" charset="0"/>
                <a:cs typeface="Calibri" panose="020F0502020204030204" pitchFamily="34" charset="0"/>
              </a:rPr>
              <a:t>Le Quotidien du peuple</a:t>
            </a:r>
            <a:r>
              <a:rPr lang="fr-FR" dirty="0">
                <a:latin typeface="Calibri" panose="020F0502020204030204" pitchFamily="34" charset="0"/>
                <a:cs typeface="Calibri" panose="020F0502020204030204" pitchFamily="34" charset="0"/>
              </a:rPr>
              <a:t>, la privatisation</a:t>
            </a:r>
            <a:r>
              <a:rPr lang="fr-FR" altLang="ja-JP" dirty="0">
                <a:latin typeface="Calibri" panose="020F0502020204030204" pitchFamily="34" charset="0"/>
                <a:cs typeface="Calibri" panose="020F0502020204030204" pitchFamily="34" charset="0"/>
              </a:rPr>
              <a:t> </a:t>
            </a:r>
            <a:r>
              <a:rPr lang="fr-FR" dirty="0">
                <a:latin typeface="Calibri" panose="020F0502020204030204" pitchFamily="34" charset="0"/>
                <a:cs typeface="Calibri" panose="020F0502020204030204" pitchFamily="34" charset="0"/>
              </a:rPr>
              <a:t>des années 1980 et 1990, qui s’accompagna de la formation de « </a:t>
            </a:r>
            <a:r>
              <a:rPr lang="fr-FR" b="1" dirty="0">
                <a:latin typeface="Calibri" panose="020F0502020204030204" pitchFamily="34" charset="0"/>
                <a:cs typeface="Calibri" panose="020F0502020204030204" pitchFamily="34" charset="0"/>
              </a:rPr>
              <a:t>groupes de presse </a:t>
            </a:r>
            <a:r>
              <a:rPr lang="fr-FR" dirty="0">
                <a:latin typeface="Calibri" panose="020F0502020204030204" pitchFamily="34" charset="0"/>
                <a:cs typeface="Calibri" panose="020F0502020204030204" pitchFamily="34" charset="0"/>
              </a:rPr>
              <a:t>»</a:t>
            </a:r>
            <a:r>
              <a:rPr lang="fr-FR" altLang="ja-JP" dirty="0">
                <a:latin typeface="Calibri" panose="020F0502020204030204" pitchFamily="34" charset="0"/>
                <a:cs typeface="Calibri" panose="020F0502020204030204" pitchFamily="34" charset="0"/>
              </a:rPr>
              <a:t>, </a:t>
            </a:r>
            <a:r>
              <a:rPr lang="fr-FR" dirty="0">
                <a:latin typeface="Calibri" panose="020F0502020204030204" pitchFamily="34" charset="0"/>
                <a:cs typeface="Calibri" panose="020F0502020204030204" pitchFamily="34" charset="0"/>
              </a:rPr>
              <a:t>vit une explosion et une diversification des titres, mais aussi l’apparition du souci de rentabilité, et donc la recherche du scoop à tout prix.</a:t>
            </a:r>
          </a:p>
          <a:p>
            <a:r>
              <a:rPr lang="fr-FR" dirty="0">
                <a:latin typeface="Calibri" panose="020F0502020204030204" pitchFamily="34" charset="0"/>
                <a:cs typeface="Calibri" panose="020F0502020204030204" pitchFamily="34" charset="0"/>
              </a:rPr>
              <a:t>Aujourd’hui, la presse écrite, extrêmement variée (2200 journaux, 7000 revues), souffre de la </a:t>
            </a:r>
            <a:r>
              <a:rPr lang="fr-FR" u="sng" dirty="0">
                <a:latin typeface="Calibri" panose="020F0502020204030204" pitchFamily="34" charset="0"/>
                <a:cs typeface="Calibri" panose="020F0502020204030204" pitchFamily="34" charset="0"/>
              </a:rPr>
              <a:t>concurrence de l’Internet</a:t>
            </a:r>
            <a:r>
              <a:rPr lang="fr-FR" dirty="0">
                <a:latin typeface="Calibri" panose="020F0502020204030204" pitchFamily="34" charset="0"/>
                <a:cs typeface="Calibri" panose="020F0502020204030204" pitchFamily="34" charset="0"/>
              </a:rPr>
              <a:t> ; pour contrer la baisse des lecteurs, ils misent soit sur la crédibilité et la professionnalisation, soit sur la proximité.</a:t>
            </a:r>
          </a:p>
          <a:p>
            <a:r>
              <a:rPr lang="fr-FR" dirty="0">
                <a:latin typeface="Calibri" panose="020F0502020204030204" pitchFamily="34" charset="0"/>
                <a:cs typeface="Calibri" panose="020F0502020204030204" pitchFamily="34" charset="0"/>
              </a:rPr>
              <a:t>Pour rédiger leurs articles, tous les médias chinois doivent s’appuyer sur les informations de </a:t>
            </a:r>
            <a:r>
              <a:rPr lang="fr-FR" b="1" dirty="0">
                <a:latin typeface="Calibri" panose="020F0502020204030204" pitchFamily="34" charset="0"/>
                <a:cs typeface="Calibri" panose="020F0502020204030204" pitchFamily="34" charset="0"/>
              </a:rPr>
              <a:t>Chine nouvelle / </a:t>
            </a:r>
            <a:r>
              <a:rPr lang="fr-FR" b="1" dirty="0" err="1">
                <a:latin typeface="Calibri" panose="020F0502020204030204" pitchFamily="34" charset="0"/>
                <a:cs typeface="Calibri" panose="020F0502020204030204" pitchFamily="34" charset="0"/>
              </a:rPr>
              <a:t>Xinhua</a:t>
            </a:r>
            <a:r>
              <a:rPr lang="fr-FR" dirty="0">
                <a:latin typeface="Calibri" panose="020F0502020204030204" pitchFamily="34" charset="0"/>
                <a:cs typeface="Calibri" panose="020F0502020204030204" pitchFamily="34" charset="0"/>
              </a:rPr>
              <a:t>, l’agence officielle nationale rattachée au gouvernement.</a:t>
            </a:r>
          </a:p>
          <a:p>
            <a:endParaRPr lang="fr-FR" dirty="0">
              <a:latin typeface="Calibri" panose="020F0502020204030204" pitchFamily="34" charset="0"/>
              <a:cs typeface="Calibri" panose="020F0502020204030204" pitchFamily="34" charset="0"/>
            </a:endParaRPr>
          </a:p>
          <a:p>
            <a:endParaRPr lang="fr-FR" dirty="0">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B150F594-0DCD-7C43-80A4-804BC0AF42AA}"/>
              </a:ext>
            </a:extLst>
          </p:cNvPr>
          <p:cNvPicPr>
            <a:picLocks noChangeAspect="1"/>
          </p:cNvPicPr>
          <p:nvPr/>
        </p:nvPicPr>
        <p:blipFill>
          <a:blip r:embed="rId2"/>
          <a:stretch>
            <a:fillRect/>
          </a:stretch>
        </p:blipFill>
        <p:spPr>
          <a:xfrm>
            <a:off x="9835523" y="3783570"/>
            <a:ext cx="2100762" cy="2100762"/>
          </a:xfrm>
          <a:prstGeom prst="rect">
            <a:avLst/>
          </a:prstGeom>
        </p:spPr>
      </p:pic>
      <p:pic>
        <p:nvPicPr>
          <p:cNvPr id="5" name="Image 4">
            <a:extLst>
              <a:ext uri="{FF2B5EF4-FFF2-40B4-BE49-F238E27FC236}">
                <a16:creationId xmlns:a16="http://schemas.microsoft.com/office/drawing/2014/main" id="{6BA8FFCB-9C7D-AA42-A1DB-40B5D4142798}"/>
              </a:ext>
            </a:extLst>
          </p:cNvPr>
          <p:cNvPicPr>
            <a:picLocks noChangeAspect="1"/>
          </p:cNvPicPr>
          <p:nvPr/>
        </p:nvPicPr>
        <p:blipFill>
          <a:blip r:embed="rId3"/>
          <a:stretch>
            <a:fillRect/>
          </a:stretch>
        </p:blipFill>
        <p:spPr>
          <a:xfrm>
            <a:off x="9835523" y="2603500"/>
            <a:ext cx="1879600" cy="1079500"/>
          </a:xfrm>
          <a:prstGeom prst="rect">
            <a:avLst/>
          </a:prstGeom>
        </p:spPr>
      </p:pic>
    </p:spTree>
    <p:extLst>
      <p:ext uri="{BB962C8B-B14F-4D97-AF65-F5344CB8AC3E}">
        <p14:creationId xmlns:p14="http://schemas.microsoft.com/office/powerpoint/2010/main" val="833843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D83278-E5AD-D24A-9513-53B675751901}"/>
              </a:ext>
            </a:extLst>
          </p:cNvPr>
          <p:cNvSpPr>
            <a:spLocks noGrp="1"/>
          </p:cNvSpPr>
          <p:nvPr>
            <p:ph type="title"/>
          </p:nvPr>
        </p:nvSpPr>
        <p:spPr/>
        <p:txBody>
          <a:bodyPr/>
          <a:lstStyle/>
          <a:p>
            <a:r>
              <a:rPr lang="fr-FR" dirty="0"/>
              <a:t>Internet</a:t>
            </a:r>
          </a:p>
        </p:txBody>
      </p:sp>
      <p:pic>
        <p:nvPicPr>
          <p:cNvPr id="4" name="Image 3">
            <a:extLst>
              <a:ext uri="{FF2B5EF4-FFF2-40B4-BE49-F238E27FC236}">
                <a16:creationId xmlns:a16="http://schemas.microsoft.com/office/drawing/2014/main" id="{2D72DE24-D8A3-F54F-90B2-9152ED8853EA}"/>
              </a:ext>
            </a:extLst>
          </p:cNvPr>
          <p:cNvPicPr>
            <a:picLocks noChangeAspect="1"/>
          </p:cNvPicPr>
          <p:nvPr/>
        </p:nvPicPr>
        <p:blipFill>
          <a:blip r:embed="rId2"/>
          <a:stretch>
            <a:fillRect/>
          </a:stretch>
        </p:blipFill>
        <p:spPr>
          <a:xfrm>
            <a:off x="1771818" y="6143954"/>
            <a:ext cx="1118484" cy="363268"/>
          </a:xfrm>
          <a:prstGeom prst="rect">
            <a:avLst/>
          </a:prstGeom>
        </p:spPr>
      </p:pic>
      <p:pic>
        <p:nvPicPr>
          <p:cNvPr id="5" name="Image 4">
            <a:extLst>
              <a:ext uri="{FF2B5EF4-FFF2-40B4-BE49-F238E27FC236}">
                <a16:creationId xmlns:a16="http://schemas.microsoft.com/office/drawing/2014/main" id="{B33ACB63-0096-A443-8B13-770F0F7C3806}"/>
              </a:ext>
            </a:extLst>
          </p:cNvPr>
          <p:cNvPicPr>
            <a:picLocks noChangeAspect="1"/>
          </p:cNvPicPr>
          <p:nvPr/>
        </p:nvPicPr>
        <p:blipFill>
          <a:blip r:embed="rId3"/>
          <a:stretch>
            <a:fillRect/>
          </a:stretch>
        </p:blipFill>
        <p:spPr>
          <a:xfrm>
            <a:off x="3187111" y="6173386"/>
            <a:ext cx="2398026" cy="407963"/>
          </a:xfrm>
          <a:prstGeom prst="rect">
            <a:avLst/>
          </a:prstGeom>
        </p:spPr>
      </p:pic>
      <p:pic>
        <p:nvPicPr>
          <p:cNvPr id="6" name="Image 5">
            <a:extLst>
              <a:ext uri="{FF2B5EF4-FFF2-40B4-BE49-F238E27FC236}">
                <a16:creationId xmlns:a16="http://schemas.microsoft.com/office/drawing/2014/main" id="{945717EF-2A5B-0348-9502-1998D17FBFE1}"/>
              </a:ext>
            </a:extLst>
          </p:cNvPr>
          <p:cNvPicPr>
            <a:picLocks noChangeAspect="1"/>
          </p:cNvPicPr>
          <p:nvPr/>
        </p:nvPicPr>
        <p:blipFill>
          <a:blip r:embed="rId4"/>
          <a:stretch>
            <a:fillRect/>
          </a:stretch>
        </p:blipFill>
        <p:spPr>
          <a:xfrm>
            <a:off x="5881946" y="6106780"/>
            <a:ext cx="2196662" cy="437616"/>
          </a:xfrm>
          <a:prstGeom prst="rect">
            <a:avLst/>
          </a:prstGeom>
        </p:spPr>
      </p:pic>
      <p:pic>
        <p:nvPicPr>
          <p:cNvPr id="7" name="Image 6">
            <a:extLst>
              <a:ext uri="{FF2B5EF4-FFF2-40B4-BE49-F238E27FC236}">
                <a16:creationId xmlns:a16="http://schemas.microsoft.com/office/drawing/2014/main" id="{39E89967-4B36-6B41-876C-50EF1DA1408C}"/>
              </a:ext>
            </a:extLst>
          </p:cNvPr>
          <p:cNvPicPr>
            <a:picLocks noChangeAspect="1"/>
          </p:cNvPicPr>
          <p:nvPr/>
        </p:nvPicPr>
        <p:blipFill>
          <a:blip r:embed="rId5"/>
          <a:stretch>
            <a:fillRect/>
          </a:stretch>
        </p:blipFill>
        <p:spPr>
          <a:xfrm>
            <a:off x="8375418" y="6030190"/>
            <a:ext cx="579535" cy="579535"/>
          </a:xfrm>
          <a:prstGeom prst="rect">
            <a:avLst/>
          </a:prstGeom>
        </p:spPr>
      </p:pic>
      <p:sp>
        <p:nvSpPr>
          <p:cNvPr id="8" name="Espace réservé du contenu 2">
            <a:extLst>
              <a:ext uri="{FF2B5EF4-FFF2-40B4-BE49-F238E27FC236}">
                <a16:creationId xmlns:a16="http://schemas.microsoft.com/office/drawing/2014/main" id="{4B0B8722-0923-8146-A38B-BBD2145A6A38}"/>
              </a:ext>
            </a:extLst>
          </p:cNvPr>
          <p:cNvSpPr>
            <a:spLocks noGrp="1"/>
          </p:cNvSpPr>
          <p:nvPr>
            <p:ph idx="1"/>
          </p:nvPr>
        </p:nvSpPr>
        <p:spPr>
          <a:xfrm>
            <a:off x="1154955" y="2603500"/>
            <a:ext cx="9996750" cy="3416300"/>
          </a:xfrm>
        </p:spPr>
        <p:txBody>
          <a:bodyPr anchor="ctr">
            <a:normAutofit fontScale="92500" lnSpcReduction="10000"/>
          </a:bodyPr>
          <a:lstStyle/>
          <a:p>
            <a:pPr>
              <a:lnSpc>
                <a:spcPct val="90000"/>
              </a:lnSpc>
            </a:pPr>
            <a:r>
              <a:rPr lang="fr-FR" sz="2000" dirty="0">
                <a:latin typeface="Calibri" panose="020F0502020204030204" pitchFamily="34" charset="0"/>
                <a:cs typeface="Calibri" panose="020F0502020204030204" pitchFamily="34" charset="0"/>
              </a:rPr>
              <a:t>Avec plus de 772 millions d’internautes en 2018, souvent avec une connexion haut débit, la Chine est le </a:t>
            </a:r>
            <a:r>
              <a:rPr lang="fr-FR" sz="2000" b="1" dirty="0">
                <a:latin typeface="Calibri" panose="020F0502020204030204" pitchFamily="34" charset="0"/>
                <a:cs typeface="Calibri" panose="020F0502020204030204" pitchFamily="34" charset="0"/>
              </a:rPr>
              <a:t>premier utilisateur mondial d’Internet et leader dans l’Internet sans fil</a:t>
            </a:r>
            <a:r>
              <a:rPr lang="fr-FR" sz="2000" dirty="0">
                <a:latin typeface="Calibri" panose="020F0502020204030204" pitchFamily="34" charset="0"/>
                <a:cs typeface="Calibri" panose="020F0502020204030204" pitchFamily="34" charset="0"/>
              </a:rPr>
              <a:t> que ce soit le smartphone, la tablette ou les réseaux mobiles — près de 800 millions d’utilisateurs. </a:t>
            </a:r>
          </a:p>
          <a:p>
            <a:pPr>
              <a:lnSpc>
                <a:spcPct val="90000"/>
              </a:lnSpc>
            </a:pPr>
            <a:r>
              <a:rPr lang="fr-BE" sz="2000" dirty="0">
                <a:latin typeface="Calibri" panose="020F0502020204030204" pitchFamily="34" charset="0"/>
                <a:cs typeface="Calibri" panose="020F0502020204030204" pitchFamily="34" charset="0"/>
              </a:rPr>
              <a:t>À l’instar des GAFAM aux États-Unis, le monde chinois de l’Internet et du numérique est dominé par quatre géants, les </a:t>
            </a:r>
            <a:r>
              <a:rPr lang="fr-BE" sz="2000" b="1" dirty="0">
                <a:latin typeface="Calibri" panose="020F0502020204030204" pitchFamily="34" charset="0"/>
                <a:cs typeface="Calibri" panose="020F0502020204030204" pitchFamily="34" charset="0"/>
              </a:rPr>
              <a:t>BATX</a:t>
            </a:r>
            <a:r>
              <a:rPr lang="fr-BE" sz="2000" dirty="0">
                <a:latin typeface="Calibri" panose="020F0502020204030204" pitchFamily="34" charset="0"/>
                <a:cs typeface="Calibri" panose="020F0502020204030204" pitchFamily="34" charset="0"/>
              </a:rPr>
              <a:t> : </a:t>
            </a:r>
            <a:r>
              <a:rPr lang="fr-BE" sz="2000" u="sng" dirty="0" err="1">
                <a:latin typeface="Calibri" panose="020F0502020204030204" pitchFamily="34" charset="0"/>
                <a:cs typeface="Calibri" panose="020F0502020204030204" pitchFamily="34" charset="0"/>
              </a:rPr>
              <a:t>Baidu</a:t>
            </a:r>
            <a:r>
              <a:rPr lang="fr-BE" sz="2000" dirty="0">
                <a:latin typeface="Calibri" panose="020F0502020204030204" pitchFamily="34" charset="0"/>
                <a:cs typeface="Calibri" panose="020F0502020204030204" pitchFamily="34" charset="0"/>
              </a:rPr>
              <a:t>, </a:t>
            </a:r>
            <a:r>
              <a:rPr lang="fr-BE" sz="2000" u="sng" dirty="0" err="1">
                <a:latin typeface="Calibri" panose="020F0502020204030204" pitchFamily="34" charset="0"/>
                <a:cs typeface="Calibri" panose="020F0502020204030204" pitchFamily="34" charset="0"/>
              </a:rPr>
              <a:t>Alibaba</a:t>
            </a:r>
            <a:r>
              <a:rPr lang="fr-BE" sz="2000" dirty="0">
                <a:latin typeface="Calibri" panose="020F0502020204030204" pitchFamily="34" charset="0"/>
                <a:cs typeface="Calibri" panose="020F0502020204030204" pitchFamily="34" charset="0"/>
              </a:rPr>
              <a:t>, </a:t>
            </a:r>
            <a:r>
              <a:rPr lang="fr-BE" sz="2000" u="sng" dirty="0" err="1">
                <a:latin typeface="Calibri" panose="020F0502020204030204" pitchFamily="34" charset="0"/>
                <a:cs typeface="Calibri" panose="020F0502020204030204" pitchFamily="34" charset="0"/>
              </a:rPr>
              <a:t>Tencent</a:t>
            </a:r>
            <a:r>
              <a:rPr lang="fr-BE" sz="2000" dirty="0">
                <a:latin typeface="Calibri" panose="020F0502020204030204" pitchFamily="34" charset="0"/>
                <a:cs typeface="Calibri" panose="020F0502020204030204" pitchFamily="34" charset="0"/>
              </a:rPr>
              <a:t> et </a:t>
            </a:r>
            <a:r>
              <a:rPr lang="fr-BE" sz="2000" u="sng" dirty="0" err="1">
                <a:latin typeface="Calibri" panose="020F0502020204030204" pitchFamily="34" charset="0"/>
                <a:cs typeface="Calibri" panose="020F0502020204030204" pitchFamily="34" charset="0"/>
              </a:rPr>
              <a:t>Xiaomi</a:t>
            </a:r>
            <a:r>
              <a:rPr lang="fr-BE" sz="2000" dirty="0">
                <a:latin typeface="Calibri" panose="020F0502020204030204" pitchFamily="34" charset="0"/>
                <a:cs typeface="Calibri" panose="020F0502020204030204" pitchFamily="34" charset="0"/>
              </a:rPr>
              <a:t>. On peut y ajouter </a:t>
            </a:r>
            <a:r>
              <a:rPr lang="fr-BE" sz="2000" u="sng" dirty="0" err="1">
                <a:latin typeface="Calibri" panose="020F0502020204030204" pitchFamily="34" charset="0"/>
                <a:cs typeface="Calibri" panose="020F0502020204030204" pitchFamily="34" charset="0"/>
              </a:rPr>
              <a:t>Huawei</a:t>
            </a:r>
            <a:r>
              <a:rPr lang="fr-BE" sz="2000" dirty="0">
                <a:latin typeface="Calibri" panose="020F0502020204030204" pitchFamily="34" charset="0"/>
                <a:cs typeface="Calibri" panose="020F0502020204030204" pitchFamily="34" charset="0"/>
              </a:rPr>
              <a:t>, leader en matière de téléphones mobiles et de connexion 5G.</a:t>
            </a:r>
            <a:endParaRPr lang="fr-FR" sz="2000" dirty="0">
              <a:latin typeface="Calibri" panose="020F0502020204030204" pitchFamily="34" charset="0"/>
              <a:cs typeface="Calibri" panose="020F0502020204030204" pitchFamily="34" charset="0"/>
            </a:endParaRPr>
          </a:p>
          <a:p>
            <a:pPr>
              <a:lnSpc>
                <a:spcPct val="90000"/>
              </a:lnSpc>
            </a:pPr>
            <a:r>
              <a:rPr lang="fr-FR" sz="2000" dirty="0">
                <a:latin typeface="Calibri" panose="020F0502020204030204" pitchFamily="34" charset="0"/>
                <a:cs typeface="Calibri" panose="020F0502020204030204" pitchFamily="34" charset="0"/>
              </a:rPr>
              <a:t>En dehors des moteurs de recherche internationaux, les Chinois s’informent sur de nombreux </a:t>
            </a:r>
            <a:r>
              <a:rPr lang="fr-FR" sz="2000" b="1" dirty="0">
                <a:latin typeface="Calibri" panose="020F0502020204030204" pitchFamily="34" charset="0"/>
                <a:cs typeface="Calibri" panose="020F0502020204030204" pitchFamily="34" charset="0"/>
              </a:rPr>
              <a:t>portails</a:t>
            </a:r>
            <a:r>
              <a:rPr lang="fr-FR" sz="2000" dirty="0">
                <a:latin typeface="Calibri" panose="020F0502020204030204" pitchFamily="34" charset="0"/>
                <a:cs typeface="Calibri" panose="020F0502020204030204" pitchFamily="34" charset="0"/>
              </a:rPr>
              <a:t> spécifiques comme </a:t>
            </a:r>
            <a:r>
              <a:rPr lang="fr-FR" sz="2000" dirty="0" err="1">
                <a:latin typeface="Calibri" panose="020F0502020204030204" pitchFamily="34" charset="0"/>
                <a:cs typeface="Calibri" panose="020F0502020204030204" pitchFamily="34" charset="0"/>
              </a:rPr>
              <a:t>Baidu</a:t>
            </a:r>
            <a:r>
              <a:rPr lang="fr-FR" sz="2000" dirty="0">
                <a:latin typeface="Calibri" panose="020F0502020204030204" pitchFamily="34" charset="0"/>
                <a:cs typeface="Calibri" panose="020F0502020204030204" pitchFamily="34" charset="0"/>
              </a:rPr>
              <a:t> (+ encyclopédie </a:t>
            </a:r>
            <a:r>
              <a:rPr lang="fr-FR" sz="2000" dirty="0" err="1">
                <a:latin typeface="Calibri" panose="020F0502020204030204" pitchFamily="34" charset="0"/>
                <a:cs typeface="Calibri" panose="020F0502020204030204" pitchFamily="34" charset="0"/>
              </a:rPr>
              <a:t>Baidu</a:t>
            </a:r>
            <a:r>
              <a:rPr lang="fr-FR" sz="2000" dirty="0">
                <a:latin typeface="Calibri" panose="020F0502020204030204" pitchFamily="34" charset="0"/>
                <a:cs typeface="Calibri" panose="020F0502020204030204" pitchFamily="34" charset="0"/>
              </a:rPr>
              <a:t> </a:t>
            </a:r>
            <a:r>
              <a:rPr lang="fr-FR" sz="2000" dirty="0" err="1">
                <a:latin typeface="Calibri" panose="020F0502020204030204" pitchFamily="34" charset="0"/>
                <a:cs typeface="Calibri" panose="020F0502020204030204" pitchFamily="34" charset="0"/>
              </a:rPr>
              <a:t>Baike</a:t>
            </a:r>
            <a:r>
              <a:rPr lang="fr-FR" sz="2000" dirty="0">
                <a:latin typeface="Calibri" panose="020F0502020204030204" pitchFamily="34" charset="0"/>
                <a:cs typeface="Calibri" panose="020F0502020204030204" pitchFamily="34" charset="0"/>
              </a:rPr>
              <a:t>), </a:t>
            </a:r>
            <a:r>
              <a:rPr lang="fr-FR" sz="2000" dirty="0" err="1">
                <a:latin typeface="Calibri" panose="020F0502020204030204" pitchFamily="34" charset="0"/>
                <a:cs typeface="Calibri" panose="020F0502020204030204" pitchFamily="34" charset="0"/>
              </a:rPr>
              <a:t>Sina</a:t>
            </a:r>
            <a:r>
              <a:rPr lang="fr-FR" sz="2000" dirty="0">
                <a:latin typeface="Calibri" panose="020F0502020204030204" pitchFamily="34" charset="0"/>
                <a:cs typeface="Calibri" panose="020F0502020204030204" pitchFamily="34" charset="0"/>
              </a:rPr>
              <a:t>, </a:t>
            </a:r>
            <a:r>
              <a:rPr lang="fr-FR" sz="2000" dirty="0" err="1">
                <a:latin typeface="Calibri" panose="020F0502020204030204" pitchFamily="34" charset="0"/>
                <a:cs typeface="Calibri" panose="020F0502020204030204" pitchFamily="34" charset="0"/>
              </a:rPr>
              <a:t>Sohu</a:t>
            </a:r>
            <a:r>
              <a:rPr lang="fr-FR" sz="2000" dirty="0">
                <a:latin typeface="Calibri" panose="020F0502020204030204" pitchFamily="34" charset="0"/>
                <a:cs typeface="Calibri" panose="020F0502020204030204" pitchFamily="34" charset="0"/>
              </a:rPr>
              <a:t>… Les </a:t>
            </a:r>
            <a:r>
              <a:rPr lang="fr-FR" sz="2000" b="1" dirty="0" err="1">
                <a:latin typeface="Calibri" panose="020F0502020204030204" pitchFamily="34" charset="0"/>
                <a:cs typeface="Calibri" panose="020F0502020204030204" pitchFamily="34" charset="0"/>
              </a:rPr>
              <a:t>microblogs</a:t>
            </a:r>
            <a:r>
              <a:rPr lang="fr-FR" sz="2000" dirty="0">
                <a:latin typeface="Calibri" panose="020F0502020204030204" pitchFamily="34" charset="0"/>
                <a:cs typeface="Calibri" panose="020F0502020204030204" pitchFamily="34" charset="0"/>
              </a:rPr>
              <a:t> ont la cote, de même que le clavardage sur les </a:t>
            </a:r>
            <a:r>
              <a:rPr lang="fr-FR" sz="2000" b="1" dirty="0">
                <a:latin typeface="Calibri" panose="020F0502020204030204" pitchFamily="34" charset="0"/>
                <a:cs typeface="Calibri" panose="020F0502020204030204" pitchFamily="34" charset="0"/>
              </a:rPr>
              <a:t>réseaux sociaux</a:t>
            </a:r>
            <a:r>
              <a:rPr lang="fr-FR" sz="2000" dirty="0">
                <a:latin typeface="Calibri" panose="020F0502020204030204" pitchFamily="34" charset="0"/>
                <a:cs typeface="Calibri" panose="020F0502020204030204" pitchFamily="34" charset="0"/>
              </a:rPr>
              <a:t> comme WeChat de </a:t>
            </a:r>
            <a:r>
              <a:rPr lang="fr-FR" sz="2000" dirty="0" err="1">
                <a:latin typeface="Calibri" panose="020F0502020204030204" pitchFamily="34" charset="0"/>
                <a:cs typeface="Calibri" panose="020F0502020204030204" pitchFamily="34" charset="0"/>
              </a:rPr>
              <a:t>Tencent</a:t>
            </a:r>
            <a:r>
              <a:rPr lang="fr-FR" sz="2000" dirty="0">
                <a:latin typeface="Calibri" panose="020F0502020204030204" pitchFamily="34" charset="0"/>
                <a:cs typeface="Calibri" panose="020F0502020204030204" pitchFamily="34" charset="0"/>
              </a:rPr>
              <a:t>, qui compte 900 millions d’utilisateurs. L’</a:t>
            </a:r>
            <a:r>
              <a:rPr lang="fr-FR" sz="2000" b="1" dirty="0">
                <a:latin typeface="Calibri" panose="020F0502020204030204" pitchFamily="34" charset="0"/>
                <a:cs typeface="Calibri" panose="020F0502020204030204" pitchFamily="34" charset="0"/>
              </a:rPr>
              <a:t>e-commerce</a:t>
            </a:r>
            <a:r>
              <a:rPr lang="fr-FR" sz="2000" dirty="0">
                <a:latin typeface="Calibri" panose="020F0502020204030204" pitchFamily="34" charset="0"/>
                <a:cs typeface="Calibri" panose="020F0502020204030204" pitchFamily="34" charset="0"/>
              </a:rPr>
              <a:t> et les </a:t>
            </a:r>
            <a:r>
              <a:rPr lang="fr-FR" sz="2000" b="1" dirty="0">
                <a:latin typeface="Calibri" panose="020F0502020204030204" pitchFamily="34" charset="0"/>
                <a:cs typeface="Calibri" panose="020F0502020204030204" pitchFamily="34" charset="0"/>
              </a:rPr>
              <a:t>achats en ligne</a:t>
            </a:r>
            <a:r>
              <a:rPr lang="fr-FR" sz="2000" dirty="0">
                <a:latin typeface="Calibri" panose="020F0502020204030204" pitchFamily="34" charset="0"/>
                <a:cs typeface="Calibri" panose="020F0502020204030204" pitchFamily="34" charset="0"/>
              </a:rPr>
              <a:t> sont universels en Chine, avec des acteurs phares comme le géant </a:t>
            </a:r>
            <a:r>
              <a:rPr lang="fr-FR" sz="2000" dirty="0" err="1">
                <a:latin typeface="Calibri" panose="020F0502020204030204" pitchFamily="34" charset="0"/>
                <a:cs typeface="Calibri" panose="020F0502020204030204" pitchFamily="34" charset="0"/>
              </a:rPr>
              <a:t>Alibaba</a:t>
            </a:r>
            <a:r>
              <a:rPr lang="fr-FR" sz="2000" dirty="0">
                <a:latin typeface="Calibri" panose="020F0502020204030204" pitchFamily="34" charset="0"/>
                <a:cs typeface="Calibri" panose="020F0502020204030204" pitchFamily="34" charset="0"/>
              </a:rPr>
              <a:t> et ses plateformes </a:t>
            </a:r>
            <a:r>
              <a:rPr lang="fr-FR" sz="2000" dirty="0" err="1">
                <a:latin typeface="Calibri" panose="020F0502020204030204" pitchFamily="34" charset="0"/>
                <a:cs typeface="Calibri" panose="020F0502020204030204" pitchFamily="34" charset="0"/>
              </a:rPr>
              <a:t>Taobao</a:t>
            </a:r>
            <a:r>
              <a:rPr lang="fr-FR" sz="2000" dirty="0">
                <a:latin typeface="Calibri" panose="020F0502020204030204" pitchFamily="34" charset="0"/>
                <a:cs typeface="Calibri" panose="020F0502020204030204" pitchFamily="34" charset="0"/>
              </a:rPr>
              <a:t> et </a:t>
            </a:r>
            <a:r>
              <a:rPr lang="fr-FR" sz="2000" dirty="0" err="1">
                <a:latin typeface="Calibri" panose="020F0502020204030204" pitchFamily="34" charset="0"/>
                <a:cs typeface="Calibri" panose="020F0502020204030204" pitchFamily="34" charset="0"/>
              </a:rPr>
              <a:t>Tmall</a:t>
            </a:r>
            <a:r>
              <a:rPr lang="fr-FR" sz="2000" dirty="0">
                <a:latin typeface="Calibri" panose="020F0502020204030204" pitchFamily="34" charset="0"/>
                <a:cs typeface="Calibri" panose="020F0502020204030204" pitchFamily="34" charset="0"/>
              </a:rPr>
              <a:t> </a:t>
            </a:r>
            <a:r>
              <a:rPr lang="fr-BE" sz="2000" dirty="0">
                <a:latin typeface="Calibri" panose="020F0502020204030204" pitchFamily="34" charset="0"/>
                <a:cs typeface="Calibri" panose="020F0502020204030204" pitchFamily="34" charset="0"/>
              </a:rPr>
              <a:t>Ce dernier phénomène est d’autant plus rapide que la Chine se « démonétise » avec l’essor fulgurant du </a:t>
            </a:r>
            <a:r>
              <a:rPr lang="fr-BE" sz="2000" u="sng" dirty="0">
                <a:latin typeface="Calibri" panose="020F0502020204030204" pitchFamily="34" charset="0"/>
                <a:cs typeface="Calibri" panose="020F0502020204030204" pitchFamily="34" charset="0"/>
              </a:rPr>
              <a:t>paiement par téléphone mobile</a:t>
            </a:r>
            <a:r>
              <a:rPr lang="fr-BE" sz="2000" dirty="0">
                <a:latin typeface="Calibri" panose="020F0502020204030204" pitchFamily="34" charset="0"/>
                <a:cs typeface="Calibri" panose="020F0502020204030204" pitchFamily="34" charset="0"/>
              </a:rPr>
              <a:t>, notamment via les applications </a:t>
            </a:r>
            <a:r>
              <a:rPr lang="fr-BE" sz="2000" dirty="0" err="1">
                <a:latin typeface="Calibri" panose="020F0502020204030204" pitchFamily="34" charset="0"/>
                <a:cs typeface="Calibri" panose="020F0502020204030204" pitchFamily="34" charset="0"/>
              </a:rPr>
              <a:t>Alipay</a:t>
            </a:r>
            <a:r>
              <a:rPr lang="fr-BE" sz="2000" dirty="0">
                <a:latin typeface="Calibri" panose="020F0502020204030204" pitchFamily="34" charset="0"/>
                <a:cs typeface="Calibri" panose="020F0502020204030204" pitchFamily="34" charset="0"/>
              </a:rPr>
              <a:t> et WeChat.</a:t>
            </a:r>
            <a:endParaRPr lang="fr-FR" sz="1600" dirty="0">
              <a:latin typeface="Calibri" panose="020F0502020204030204" pitchFamily="34" charset="0"/>
              <a:cs typeface="Calibri" panose="020F0502020204030204" pitchFamily="34" charset="0"/>
            </a:endParaRPr>
          </a:p>
          <a:p>
            <a:pPr>
              <a:lnSpc>
                <a:spcPct val="90000"/>
              </a:lnSpc>
            </a:pPr>
            <a:endParaRPr lang="fr-FR" sz="1300" dirty="0">
              <a:latin typeface="Calibri" panose="020F0502020204030204" pitchFamily="34" charset="0"/>
              <a:cs typeface="Calibri" panose="020F0502020204030204" pitchFamily="34" charset="0"/>
            </a:endParaRPr>
          </a:p>
        </p:txBody>
      </p:sp>
      <p:pic>
        <p:nvPicPr>
          <p:cNvPr id="3" name="Image 2">
            <a:extLst>
              <a:ext uri="{FF2B5EF4-FFF2-40B4-BE49-F238E27FC236}">
                <a16:creationId xmlns:a16="http://schemas.microsoft.com/office/drawing/2014/main" id="{79A13430-24AF-374D-A6CE-D948D60630BC}"/>
              </a:ext>
            </a:extLst>
          </p:cNvPr>
          <p:cNvPicPr>
            <a:picLocks noChangeAspect="1"/>
          </p:cNvPicPr>
          <p:nvPr/>
        </p:nvPicPr>
        <p:blipFill>
          <a:blip r:embed="rId6"/>
          <a:stretch>
            <a:fillRect/>
          </a:stretch>
        </p:blipFill>
        <p:spPr>
          <a:xfrm>
            <a:off x="9486224" y="6030190"/>
            <a:ext cx="915056" cy="579535"/>
          </a:xfrm>
          <a:prstGeom prst="rect">
            <a:avLst/>
          </a:prstGeom>
        </p:spPr>
      </p:pic>
    </p:spTree>
    <p:extLst>
      <p:ext uri="{BB962C8B-B14F-4D97-AF65-F5344CB8AC3E}">
        <p14:creationId xmlns:p14="http://schemas.microsoft.com/office/powerpoint/2010/main" val="423764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Calibri" panose="020F0502020204030204" pitchFamily="34" charset="0"/>
                <a:cs typeface="Calibri" panose="020F0502020204030204" pitchFamily="34" charset="0"/>
              </a:rPr>
              <a:t>Internet</a:t>
            </a:r>
          </a:p>
        </p:txBody>
      </p:sp>
      <p:pic>
        <p:nvPicPr>
          <p:cNvPr id="5" name="Image 4"/>
          <p:cNvPicPr>
            <a:picLocks noChangeAspect="1"/>
          </p:cNvPicPr>
          <p:nvPr/>
        </p:nvPicPr>
        <p:blipFill>
          <a:blip r:embed="rId2"/>
          <a:stretch>
            <a:fillRect/>
          </a:stretch>
        </p:blipFill>
        <p:spPr>
          <a:xfrm>
            <a:off x="2526064" y="6072197"/>
            <a:ext cx="1313877" cy="425540"/>
          </a:xfrm>
          <a:prstGeom prst="rect">
            <a:avLst/>
          </a:prstGeom>
        </p:spPr>
      </p:pic>
      <p:pic>
        <p:nvPicPr>
          <p:cNvPr id="6" name="Image 5"/>
          <p:cNvPicPr>
            <a:picLocks noChangeAspect="1"/>
          </p:cNvPicPr>
          <p:nvPr/>
        </p:nvPicPr>
        <p:blipFill>
          <a:blip r:embed="rId3"/>
          <a:stretch>
            <a:fillRect/>
          </a:stretch>
        </p:blipFill>
        <p:spPr>
          <a:xfrm>
            <a:off x="4198655" y="6078072"/>
            <a:ext cx="1711197" cy="521201"/>
          </a:xfrm>
          <a:prstGeom prst="rect">
            <a:avLst/>
          </a:prstGeom>
        </p:spPr>
      </p:pic>
      <p:pic>
        <p:nvPicPr>
          <p:cNvPr id="7" name="Image 6"/>
          <p:cNvPicPr>
            <a:picLocks noChangeAspect="1"/>
          </p:cNvPicPr>
          <p:nvPr/>
        </p:nvPicPr>
        <p:blipFill>
          <a:blip r:embed="rId4"/>
          <a:stretch>
            <a:fillRect/>
          </a:stretch>
        </p:blipFill>
        <p:spPr>
          <a:xfrm>
            <a:off x="6268566" y="6030102"/>
            <a:ext cx="1501955" cy="521201"/>
          </a:xfrm>
          <a:prstGeom prst="rect">
            <a:avLst/>
          </a:prstGeom>
        </p:spPr>
      </p:pic>
      <p:pic>
        <p:nvPicPr>
          <p:cNvPr id="8" name="Image 7">
            <a:extLst>
              <a:ext uri="{FF2B5EF4-FFF2-40B4-BE49-F238E27FC236}">
                <a16:creationId xmlns:a16="http://schemas.microsoft.com/office/drawing/2014/main" id="{A2FE7491-62CC-2543-A2F0-23FE396B499E}"/>
              </a:ext>
            </a:extLst>
          </p:cNvPr>
          <p:cNvPicPr>
            <a:picLocks noChangeAspect="1"/>
          </p:cNvPicPr>
          <p:nvPr/>
        </p:nvPicPr>
        <p:blipFill>
          <a:blip r:embed="rId5"/>
          <a:stretch>
            <a:fillRect/>
          </a:stretch>
        </p:blipFill>
        <p:spPr>
          <a:xfrm>
            <a:off x="8046528" y="6019800"/>
            <a:ext cx="1374539" cy="530334"/>
          </a:xfrm>
          <a:prstGeom prst="rect">
            <a:avLst/>
          </a:prstGeom>
        </p:spPr>
      </p:pic>
      <p:sp>
        <p:nvSpPr>
          <p:cNvPr id="10" name="Espace réservé du contenu 9">
            <a:extLst>
              <a:ext uri="{FF2B5EF4-FFF2-40B4-BE49-F238E27FC236}">
                <a16:creationId xmlns:a16="http://schemas.microsoft.com/office/drawing/2014/main" id="{93ABAF10-CF67-9D46-9841-62F2A1F37568}"/>
              </a:ext>
            </a:extLst>
          </p:cNvPr>
          <p:cNvSpPr>
            <a:spLocks noGrp="1"/>
          </p:cNvSpPr>
          <p:nvPr>
            <p:ph idx="1"/>
          </p:nvPr>
        </p:nvSpPr>
        <p:spPr>
          <a:xfrm>
            <a:off x="1154954" y="2603500"/>
            <a:ext cx="10035785" cy="3416300"/>
          </a:xfrm>
        </p:spPr>
        <p:txBody>
          <a:bodyPr>
            <a:normAutofit fontScale="92500" lnSpcReduction="20000"/>
          </a:bodyPr>
          <a:lstStyle/>
          <a:p>
            <a:r>
              <a:rPr lang="fr-BE" dirty="0">
                <a:latin typeface="Calibri" panose="020F0502020204030204" pitchFamily="34" charset="0"/>
                <a:cs typeface="Calibri" panose="020F0502020204030204" pitchFamily="34" charset="0"/>
              </a:rPr>
              <a:t>Les </a:t>
            </a:r>
            <a:r>
              <a:rPr lang="fr-BE" b="1" dirty="0">
                <a:latin typeface="Calibri" panose="020F0502020204030204" pitchFamily="34" charset="0"/>
                <a:cs typeface="Calibri" panose="020F0502020204030204" pitchFamily="34" charset="0"/>
              </a:rPr>
              <a:t>sites de partage de vidéos</a:t>
            </a:r>
            <a:r>
              <a:rPr lang="fr-BE" dirty="0">
                <a:latin typeface="Calibri" panose="020F0502020204030204" pitchFamily="34" charset="0"/>
                <a:cs typeface="Calibri" panose="020F0502020204030204" pitchFamily="34" charset="0"/>
              </a:rPr>
              <a:t> comme </a:t>
            </a:r>
            <a:r>
              <a:rPr lang="fr-BE" dirty="0" err="1">
                <a:latin typeface="Calibri" panose="020F0502020204030204" pitchFamily="34" charset="0"/>
                <a:cs typeface="Calibri" panose="020F0502020204030204" pitchFamily="34" charset="0"/>
              </a:rPr>
              <a:t>Youku</a:t>
            </a:r>
            <a:r>
              <a:rPr lang="fr-BE" dirty="0">
                <a:latin typeface="Calibri" panose="020F0502020204030204" pitchFamily="34" charset="0"/>
                <a:cs typeface="Calibri" panose="020F0502020204030204" pitchFamily="34" charset="0"/>
              </a:rPr>
              <a:t>, </a:t>
            </a:r>
            <a:r>
              <a:rPr lang="fr-BE" dirty="0" err="1">
                <a:latin typeface="Calibri" panose="020F0502020204030204" pitchFamily="34" charset="0"/>
                <a:cs typeface="Calibri" panose="020F0502020204030204" pitchFamily="34" charset="0"/>
              </a:rPr>
              <a:t>iQiyi</a:t>
            </a:r>
            <a:r>
              <a:rPr lang="fr-BE" dirty="0">
                <a:latin typeface="Calibri" panose="020F0502020204030204" pitchFamily="34" charset="0"/>
                <a:cs typeface="Calibri" panose="020F0502020204030204" pitchFamily="34" charset="0"/>
              </a:rPr>
              <a:t>, </a:t>
            </a:r>
            <a:r>
              <a:rPr lang="fr-BE" dirty="0" err="1">
                <a:latin typeface="Calibri" panose="020F0502020204030204" pitchFamily="34" charset="0"/>
                <a:cs typeface="Calibri" panose="020F0502020204030204" pitchFamily="34" charset="0"/>
              </a:rPr>
              <a:t>Tudou</a:t>
            </a:r>
            <a:r>
              <a:rPr lang="fr-BE" dirty="0">
                <a:latin typeface="Calibri" panose="020F0502020204030204" pitchFamily="34" charset="0"/>
                <a:cs typeface="Calibri" panose="020F0502020204030204" pitchFamily="34" charset="0"/>
              </a:rPr>
              <a:t> ou </a:t>
            </a:r>
            <a:r>
              <a:rPr lang="fr-BE" dirty="0" err="1">
                <a:latin typeface="Calibri" panose="020F0502020204030204" pitchFamily="34" charset="0"/>
                <a:cs typeface="Calibri" panose="020F0502020204030204" pitchFamily="34" charset="0"/>
              </a:rPr>
              <a:t>Bilibili</a:t>
            </a:r>
            <a:r>
              <a:rPr lang="fr-BE" dirty="0">
                <a:latin typeface="Calibri" panose="020F0502020204030204" pitchFamily="34" charset="0"/>
                <a:cs typeface="Calibri" panose="020F0502020204030204" pitchFamily="34" charset="0"/>
              </a:rPr>
              <a:t> attirent bien plus la population de nos jours que le format télévisuel traditionnel. Les Chinois sont d’ailleurs les champions du </a:t>
            </a:r>
            <a:r>
              <a:rPr lang="fr-BE" u="sng" dirty="0">
                <a:latin typeface="Calibri" panose="020F0502020204030204" pitchFamily="34" charset="0"/>
                <a:cs typeface="Calibri" panose="020F0502020204030204" pitchFamily="34" charset="0"/>
              </a:rPr>
              <a:t>téléchargement illégal</a:t>
            </a:r>
            <a:r>
              <a:rPr lang="fr-BE" dirty="0">
                <a:latin typeface="Calibri" panose="020F0502020204030204" pitchFamily="34" charset="0"/>
                <a:cs typeface="Calibri" panose="020F0502020204030204" pitchFamily="34" charset="0"/>
              </a:rPr>
              <a:t>. </a:t>
            </a:r>
            <a:endParaRPr lang="en-US" altLang="zh-CN" dirty="0">
              <a:latin typeface="Calibri" panose="020F0502020204030204" pitchFamily="34" charset="0"/>
              <a:cs typeface="Calibri" panose="020F0502020204030204" pitchFamily="34" charset="0"/>
            </a:endParaRPr>
          </a:p>
          <a:p>
            <a:r>
              <a:rPr lang="en-US" altLang="zh-CN" dirty="0">
                <a:latin typeface="Calibri" panose="020F0502020204030204" pitchFamily="34" charset="0"/>
                <a:cs typeface="Calibri" panose="020F0502020204030204" pitchFamily="34" charset="0"/>
              </a:rPr>
              <a:t>L</a:t>
            </a:r>
            <a:r>
              <a:rPr lang="fr-BE" dirty="0">
                <a:latin typeface="Calibri" panose="020F0502020204030204" pitchFamily="34" charset="0"/>
                <a:cs typeface="Calibri" panose="020F0502020204030204" pitchFamily="34" charset="0"/>
              </a:rPr>
              <a:t>’Internet est plus aisé à contrôler que la presse écrite ou l’édition : le Parti-État dispose de tous les moyens techniques pour bloquer les sites, les </a:t>
            </a:r>
            <a:r>
              <a:rPr lang="fr-BE" dirty="0" err="1">
                <a:latin typeface="Calibri" panose="020F0502020204030204" pitchFamily="34" charset="0"/>
                <a:cs typeface="Calibri" panose="020F0502020204030204" pitchFamily="34" charset="0"/>
              </a:rPr>
              <a:t>microblogs</a:t>
            </a:r>
            <a:r>
              <a:rPr lang="fr-BE" dirty="0">
                <a:latin typeface="Calibri" panose="020F0502020204030204" pitchFamily="34" charset="0"/>
                <a:cs typeface="Calibri" panose="020F0502020204030204" pitchFamily="34" charset="0"/>
              </a:rPr>
              <a:t> et les messages qu’il désapprouve, grâce à ce que ses opposants appellent le </a:t>
            </a:r>
            <a:r>
              <a:rPr lang="fr-BE" b="1" i="1" dirty="0">
                <a:latin typeface="Calibri" panose="020F0502020204030204" pitchFamily="34" charset="0"/>
                <a:cs typeface="Calibri" panose="020F0502020204030204" pitchFamily="34" charset="0"/>
              </a:rPr>
              <a:t>Great Firewall of China</a:t>
            </a:r>
            <a:r>
              <a:rPr lang="fr-BE" dirty="0">
                <a:latin typeface="Calibri" panose="020F0502020204030204" pitchFamily="34" charset="0"/>
                <a:cs typeface="Calibri" panose="020F0502020204030204" pitchFamily="34" charset="0"/>
              </a:rPr>
              <a:t>, un système de pare-feu particulièrement efficace. Un dispositif surnommé le « </a:t>
            </a:r>
            <a:r>
              <a:rPr lang="fr-BE" u="sng" dirty="0">
                <a:latin typeface="Calibri" panose="020F0502020204030204" pitchFamily="34" charset="0"/>
                <a:cs typeface="Calibri" panose="020F0502020204030204" pitchFamily="34" charset="0"/>
              </a:rPr>
              <a:t>Grand Canon</a:t>
            </a:r>
            <a:r>
              <a:rPr lang="fr-BE" dirty="0">
                <a:latin typeface="Calibri" panose="020F0502020204030204" pitchFamily="34" charset="0"/>
                <a:cs typeface="Calibri" panose="020F0502020204030204" pitchFamily="34" charset="0"/>
              </a:rPr>
              <a:t> » permettrait aussi de censurer sur l’ensemble de la Toile les sites présentant des informations défavorables à l’État chinois en le saturant de visites fictives. </a:t>
            </a:r>
          </a:p>
          <a:p>
            <a:r>
              <a:rPr lang="fr-BE" dirty="0">
                <a:latin typeface="Calibri" panose="020F0502020204030204" pitchFamily="34" charset="0"/>
                <a:cs typeface="Calibri" panose="020F0502020204030204" pitchFamily="34" charset="0"/>
              </a:rPr>
              <a:t>En outre, une « </a:t>
            </a:r>
            <a:r>
              <a:rPr lang="fr-BE" b="1" dirty="0">
                <a:latin typeface="Calibri" panose="020F0502020204030204" pitchFamily="34" charset="0"/>
                <a:cs typeface="Calibri" panose="020F0502020204030204" pitchFamily="34" charset="0"/>
              </a:rPr>
              <a:t>police de l’Internet</a:t>
            </a:r>
            <a:r>
              <a:rPr lang="fr-BE" dirty="0">
                <a:latin typeface="Calibri" panose="020F0502020204030204" pitchFamily="34" charset="0"/>
                <a:cs typeface="Calibri" panose="020F0502020204030204" pitchFamily="34" charset="0"/>
              </a:rPr>
              <a:t> », que l’on estime à 30 000 ou 40 000 personnes, surveille, supprime et influence le flot de communications qui prend une coloration trop politique ou rebelle, à l’aide de systèmes de </a:t>
            </a:r>
            <a:r>
              <a:rPr lang="fr-BE" u="sng" dirty="0">
                <a:latin typeface="Calibri" panose="020F0502020204030204" pitchFamily="34" charset="0"/>
                <a:cs typeface="Calibri" panose="020F0502020204030204" pitchFamily="34" charset="0"/>
              </a:rPr>
              <a:t>filtres</a:t>
            </a:r>
            <a:r>
              <a:rPr lang="fr-BE" dirty="0">
                <a:latin typeface="Calibri" panose="020F0502020204030204" pitchFamily="34" charset="0"/>
                <a:cs typeface="Calibri" panose="020F0502020204030204" pitchFamily="34" charset="0"/>
              </a:rPr>
              <a:t> sur des mots-clés qui évoluent en fonction de l’actualité et des circonstances. Ceux que l’on appelle le « </a:t>
            </a:r>
            <a:r>
              <a:rPr lang="fr-BE" u="sng" dirty="0">
                <a:latin typeface="Calibri" panose="020F0502020204030204" pitchFamily="34" charset="0"/>
                <a:cs typeface="Calibri" panose="020F0502020204030204" pitchFamily="34" charset="0"/>
              </a:rPr>
              <a:t>parti des cinquante centimes</a:t>
            </a:r>
            <a:r>
              <a:rPr lang="fr-BE" dirty="0">
                <a:latin typeface="Calibri" panose="020F0502020204030204" pitchFamily="34" charset="0"/>
                <a:cs typeface="Calibri" panose="020F0502020204030204" pitchFamily="34" charset="0"/>
              </a:rPr>
              <a:t> » sont les censeurs les plus connus de la Toile chinoise : payés à l’origine un demi-yuan par message, ces commentateurs s’efforcent de guider et de réorienter sur le droit chemin les forums de discussion lorsque ceux-ci s’avèrent trop critiques à l’égard du gouvernement.</a:t>
            </a:r>
          </a:p>
          <a:p>
            <a:endParaRPr lang="fr-F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5433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Calibri" panose="020F0502020204030204" pitchFamily="34" charset="0"/>
                <a:cs typeface="Calibri" panose="020F0502020204030204" pitchFamily="34" charset="0"/>
              </a:rPr>
              <a:t>Internet</a:t>
            </a:r>
          </a:p>
        </p:txBody>
      </p:sp>
      <p:sp>
        <p:nvSpPr>
          <p:cNvPr id="8" name="Espace réservé du contenu 9">
            <a:extLst>
              <a:ext uri="{FF2B5EF4-FFF2-40B4-BE49-F238E27FC236}">
                <a16:creationId xmlns:a16="http://schemas.microsoft.com/office/drawing/2014/main" id="{00A9DAD4-7E8B-0646-8C9E-AC1204136765}"/>
              </a:ext>
            </a:extLst>
          </p:cNvPr>
          <p:cNvSpPr>
            <a:spLocks noGrp="1"/>
          </p:cNvSpPr>
          <p:nvPr>
            <p:ph idx="1"/>
          </p:nvPr>
        </p:nvSpPr>
        <p:spPr>
          <a:xfrm>
            <a:off x="1154954" y="2603499"/>
            <a:ext cx="10035785" cy="3767483"/>
          </a:xfrm>
        </p:spPr>
        <p:txBody>
          <a:bodyPr>
            <a:normAutofit fontScale="92500" lnSpcReduction="20000"/>
          </a:bodyPr>
          <a:lstStyle/>
          <a:p>
            <a:r>
              <a:rPr lang="fr-BE" dirty="0">
                <a:latin typeface="Calibri" panose="020F0502020204030204" pitchFamily="34" charset="0"/>
                <a:cs typeface="Calibri" panose="020F0502020204030204" pitchFamily="34" charset="0"/>
              </a:rPr>
              <a:t>Tous les grands portails et les fournisseurs de contenus étrangers opérant en Chine à l’instar de Yahoo!, Nokia, Microsoft ou Apple</a:t>
            </a:r>
            <a:r>
              <a:rPr lang="fr-BE" altLang="zh-CN" dirty="0">
                <a:latin typeface="Calibri" panose="020F0502020204030204" pitchFamily="34" charset="0"/>
                <a:cs typeface="Calibri" panose="020F0502020204030204" pitchFamily="34" charset="0"/>
              </a:rPr>
              <a:t> </a:t>
            </a:r>
            <a:r>
              <a:rPr lang="fr-BE" dirty="0">
                <a:latin typeface="Calibri" panose="020F0502020204030204" pitchFamily="34" charset="0"/>
                <a:cs typeface="Calibri" panose="020F0502020204030204" pitchFamily="34" charset="0"/>
              </a:rPr>
              <a:t>ont accepté de rejoindre une organisation qui supervise l’Internet et en </a:t>
            </a:r>
            <a:r>
              <a:rPr lang="fr-BE" u="sng" dirty="0">
                <a:latin typeface="Calibri" panose="020F0502020204030204" pitchFamily="34" charset="0"/>
                <a:cs typeface="Calibri" panose="020F0502020204030204" pitchFamily="34" charset="0"/>
              </a:rPr>
              <a:t>bannit tout ce qui « contredit la morale sociale et les valeurs traditionnelles chinoises »</a:t>
            </a:r>
            <a:r>
              <a:rPr lang="fr-BE" dirty="0">
                <a:latin typeface="Calibri" panose="020F0502020204030204" pitchFamily="34" charset="0"/>
                <a:cs typeface="Calibri" panose="020F0502020204030204" pitchFamily="34" charset="0"/>
              </a:rPr>
              <a:t>. La </a:t>
            </a:r>
            <a:r>
              <a:rPr lang="fr-BE" b="1" i="1" dirty="0">
                <a:latin typeface="Calibri" panose="020F0502020204030204" pitchFamily="34" charset="0"/>
                <a:cs typeface="Calibri" panose="020F0502020204030204" pitchFamily="34" charset="0"/>
              </a:rPr>
              <a:t>Loi sur la </a:t>
            </a:r>
            <a:r>
              <a:rPr lang="fr-BE" b="1" i="1" dirty="0" err="1">
                <a:latin typeface="Calibri" panose="020F0502020204030204" pitchFamily="34" charset="0"/>
                <a:cs typeface="Calibri" panose="020F0502020204030204" pitchFamily="34" charset="0"/>
              </a:rPr>
              <a:t>cybersécurité</a:t>
            </a:r>
            <a:r>
              <a:rPr lang="fr-BE" dirty="0">
                <a:latin typeface="Calibri" panose="020F0502020204030204" pitchFamily="34" charset="0"/>
                <a:cs typeface="Calibri" panose="020F0502020204030204" pitchFamily="34" charset="0"/>
              </a:rPr>
              <a:t> entrée en vigueur le 1</a:t>
            </a:r>
            <a:r>
              <a:rPr lang="fr-BE" baseline="30000" dirty="0">
                <a:latin typeface="Calibri" panose="020F0502020204030204" pitchFamily="34" charset="0"/>
                <a:cs typeface="Calibri" panose="020F0502020204030204" pitchFamily="34" charset="0"/>
              </a:rPr>
              <a:t>er</a:t>
            </a:r>
            <a:r>
              <a:rPr lang="fr-BE" dirty="0">
                <a:latin typeface="Calibri" panose="020F0502020204030204" pitchFamily="34" charset="0"/>
                <a:cs typeface="Calibri" panose="020F0502020204030204" pitchFamily="34" charset="0"/>
              </a:rPr>
              <a:t> juin 2017 force également les entreprises étrangères détenant des données « critiques » à </a:t>
            </a:r>
            <a:r>
              <a:rPr lang="fr-BE" u="sng" dirty="0">
                <a:latin typeface="Calibri" panose="020F0502020204030204" pitchFamily="34" charset="0"/>
                <a:cs typeface="Calibri" panose="020F0502020204030204" pitchFamily="34" charset="0"/>
              </a:rPr>
              <a:t>stocker les données personnelles et professionnelles de leurs utilisateurs en Chine</a:t>
            </a:r>
            <a:r>
              <a:rPr lang="fr-BE" dirty="0">
                <a:latin typeface="Calibri" panose="020F0502020204030204" pitchFamily="34" charset="0"/>
                <a:cs typeface="Calibri" panose="020F0502020204030204" pitchFamily="34" charset="0"/>
              </a:rPr>
              <a:t> ; elle impose également aux opérateurs télécoms et informatiques une obligation de coopération avec les agences de sécurité en fournissant un « soutien technique » dans le cadre de leurs enquêtes. </a:t>
            </a:r>
          </a:p>
          <a:p>
            <a:r>
              <a:rPr lang="fr-BE" dirty="0">
                <a:latin typeface="Calibri" panose="020F0502020204030204" pitchFamily="34" charset="0"/>
                <a:cs typeface="Calibri" panose="020F0502020204030204" pitchFamily="34" charset="0"/>
              </a:rPr>
              <a:t>Grands bénéficiaires de l’absence de concurrence que leur confère le régime, les BATX collaborent avec les autorités en mettant à leur disposition les gigantesques ressources de </a:t>
            </a:r>
            <a:r>
              <a:rPr lang="fr-BE" b="1" i="1" dirty="0" err="1">
                <a:latin typeface="Calibri" panose="020F0502020204030204" pitchFamily="34" charset="0"/>
                <a:cs typeface="Calibri" panose="020F0502020204030204" pitchFamily="34" charset="0"/>
              </a:rPr>
              <a:t>big</a:t>
            </a:r>
            <a:r>
              <a:rPr lang="fr-BE" b="1" i="1" dirty="0">
                <a:latin typeface="Calibri" panose="020F0502020204030204" pitchFamily="34" charset="0"/>
                <a:cs typeface="Calibri" panose="020F0502020204030204" pitchFamily="34" charset="0"/>
              </a:rPr>
              <a:t> data </a:t>
            </a:r>
            <a:r>
              <a:rPr lang="fr-BE" dirty="0">
                <a:latin typeface="Calibri" panose="020F0502020204030204" pitchFamily="34" charset="0"/>
                <a:cs typeface="Calibri" panose="020F0502020204030204" pitchFamily="34" charset="0"/>
              </a:rPr>
              <a:t>qu’elles acquièrent de leurs innombrables utilisateurs. Leur intervention est déterminante pour l’avènement du </a:t>
            </a:r>
            <a:r>
              <a:rPr lang="fr-BE" u="sng" dirty="0">
                <a:latin typeface="Calibri" panose="020F0502020204030204" pitchFamily="34" charset="0"/>
                <a:cs typeface="Calibri" panose="020F0502020204030204" pitchFamily="34" charset="0"/>
              </a:rPr>
              <a:t>système de crédit social</a:t>
            </a:r>
            <a:r>
              <a:rPr lang="fr-BE" dirty="0">
                <a:latin typeface="Calibri" panose="020F0502020204030204" pitchFamily="34" charset="0"/>
                <a:cs typeface="Calibri" panose="020F0502020204030204" pitchFamily="34" charset="0"/>
              </a:rPr>
              <a:t>.</a:t>
            </a:r>
          </a:p>
          <a:p>
            <a:r>
              <a:rPr lang="fr-BE" dirty="0">
                <a:latin typeface="Calibri" panose="020F0502020204030204" pitchFamily="34" charset="0"/>
                <a:cs typeface="Calibri" panose="020F0502020204030204" pitchFamily="34" charset="0"/>
              </a:rPr>
              <a:t>La solution la plus pratique pour les autorités est toutefois tout bonnement la </a:t>
            </a:r>
            <a:r>
              <a:rPr lang="fr-BE" b="1" dirty="0">
                <a:latin typeface="Calibri" panose="020F0502020204030204" pitchFamily="34" charset="0"/>
                <a:cs typeface="Calibri" panose="020F0502020204030204" pitchFamily="34" charset="0"/>
              </a:rPr>
              <a:t>fermeture</a:t>
            </a:r>
            <a:r>
              <a:rPr lang="fr-BE" dirty="0">
                <a:latin typeface="Calibri" panose="020F0502020204030204" pitchFamily="34" charset="0"/>
                <a:cs typeface="Calibri" panose="020F0502020204030204" pitchFamily="34" charset="0"/>
              </a:rPr>
              <a:t> sur le territoire national de l’accès à certains sites, tels que Google, Facebook, Twitter, Instagram, WhatsApp, YouTube et parfois la version chinoise de Wikipédia.</a:t>
            </a:r>
          </a:p>
          <a:p>
            <a:r>
              <a:rPr lang="fr-BE" dirty="0">
                <a:latin typeface="Calibri" panose="020F0502020204030204" pitchFamily="34" charset="0"/>
                <a:cs typeface="Calibri" panose="020F0502020204030204" pitchFamily="34" charset="0"/>
              </a:rPr>
              <a:t>Depuis septembre 2017, le gouvernement chinois essaie de limiter l’utilisation des </a:t>
            </a:r>
            <a:r>
              <a:rPr lang="fr-BE" b="1" dirty="0">
                <a:latin typeface="Calibri" panose="020F0502020204030204" pitchFamily="34" charset="0"/>
                <a:cs typeface="Calibri" panose="020F0502020204030204" pitchFamily="34" charset="0"/>
              </a:rPr>
              <a:t>VPN</a:t>
            </a:r>
            <a:r>
              <a:rPr lang="fr-BE" dirty="0">
                <a:latin typeface="Calibri" panose="020F0502020204030204" pitchFamily="34" charset="0"/>
                <a:cs typeface="Calibri" panose="020F0502020204030204" pitchFamily="34" charset="0"/>
              </a:rPr>
              <a:t> en forçant les fournisseurs nationaux à en interdire l’accès et l’usage.</a:t>
            </a:r>
          </a:p>
          <a:p>
            <a:endParaRPr lang="fr-F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8681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74720F-DFD7-AF4D-AC5C-FCB897E29111}"/>
              </a:ext>
            </a:extLst>
          </p:cNvPr>
          <p:cNvSpPr>
            <a:spLocks noGrp="1"/>
          </p:cNvSpPr>
          <p:nvPr>
            <p:ph type="title"/>
          </p:nvPr>
        </p:nvSpPr>
        <p:spPr/>
        <p:txBody>
          <a:bodyPr/>
          <a:lstStyle/>
          <a:p>
            <a:r>
              <a:rPr lang="fr-FR" dirty="0"/>
              <a:t>Système de crédit social</a:t>
            </a:r>
          </a:p>
        </p:txBody>
      </p:sp>
      <p:sp>
        <p:nvSpPr>
          <p:cNvPr id="3" name="Espace réservé du contenu 2">
            <a:extLst>
              <a:ext uri="{FF2B5EF4-FFF2-40B4-BE49-F238E27FC236}">
                <a16:creationId xmlns:a16="http://schemas.microsoft.com/office/drawing/2014/main" id="{A661186F-15E6-2F48-AB5A-F485998C0DD4}"/>
              </a:ext>
            </a:extLst>
          </p:cNvPr>
          <p:cNvSpPr>
            <a:spLocks noGrp="1"/>
          </p:cNvSpPr>
          <p:nvPr>
            <p:ph idx="1"/>
          </p:nvPr>
        </p:nvSpPr>
        <p:spPr>
          <a:xfrm>
            <a:off x="1154955" y="2484783"/>
            <a:ext cx="8555576" cy="4224129"/>
          </a:xfrm>
        </p:spPr>
        <p:txBody>
          <a:bodyPr>
            <a:normAutofit fontScale="85000" lnSpcReduction="20000"/>
          </a:bodyPr>
          <a:lstStyle/>
          <a:p>
            <a:r>
              <a:rPr lang="nl-BE" sz="1900" dirty="0">
                <a:latin typeface="Calibri" panose="020F0502020204030204" pitchFamily="34" charset="0"/>
                <a:cs typeface="Calibri" panose="020F0502020204030204" pitchFamily="34" charset="0"/>
              </a:rPr>
              <a:t>Le </a:t>
            </a:r>
            <a:r>
              <a:rPr lang="fr-BE" sz="1900" b="1" dirty="0">
                <a:latin typeface="Calibri" panose="020F0502020204030204" pitchFamily="34" charset="0"/>
                <a:cs typeface="Calibri" panose="020F0502020204030204" pitchFamily="34" charset="0"/>
              </a:rPr>
              <a:t>système de crédit social </a:t>
            </a:r>
            <a:r>
              <a:rPr lang="fr-BE" sz="1900" dirty="0">
                <a:latin typeface="Calibri" panose="020F0502020204030204" pitchFamily="34" charset="0"/>
                <a:cs typeface="Calibri" panose="020F0502020204030204" pitchFamily="34" charset="0"/>
              </a:rPr>
              <a:t>est un projet des autorités chinoises visant à mettre en place dès 2020 un système national de réputation des citoyens. Chacun d’entre eux se voit donner une </a:t>
            </a:r>
            <a:r>
              <a:rPr lang="fr-BE" sz="1900" u="sng" dirty="0">
                <a:latin typeface="Calibri" panose="020F0502020204030204" pitchFamily="34" charset="0"/>
                <a:cs typeface="Calibri" panose="020F0502020204030204" pitchFamily="34" charset="0"/>
              </a:rPr>
              <a:t>note</a:t>
            </a:r>
            <a:r>
              <a:rPr lang="fr-BE" sz="1900" dirty="0">
                <a:latin typeface="Calibri" panose="020F0502020204030204" pitchFamily="34" charset="0"/>
                <a:cs typeface="Calibri" panose="020F0502020204030204" pitchFamily="34" charset="0"/>
              </a:rPr>
              <a:t>, fondée sur les données dont dispose le gouvernement à propos de leur statut économique et social. Le système repose sur un </a:t>
            </a:r>
            <a:r>
              <a:rPr lang="fr-BE" sz="1900" b="1" dirty="0">
                <a:latin typeface="Calibri" panose="020F0502020204030204" pitchFamily="34" charset="0"/>
                <a:cs typeface="Calibri" panose="020F0502020204030204" pitchFamily="34" charset="0"/>
              </a:rPr>
              <a:t>outil de surveillance de masse </a:t>
            </a:r>
            <a:r>
              <a:rPr lang="fr-BE" sz="1900" dirty="0">
                <a:latin typeface="Calibri" panose="020F0502020204030204" pitchFamily="34" charset="0"/>
                <a:cs typeface="Calibri" panose="020F0502020204030204" pitchFamily="34" charset="0"/>
              </a:rPr>
              <a:t>et utilise les </a:t>
            </a:r>
            <a:r>
              <a:rPr lang="fr-BE" sz="1900" b="1" dirty="0">
                <a:latin typeface="Calibri" panose="020F0502020204030204" pitchFamily="34" charset="0"/>
                <a:cs typeface="Calibri" panose="020F0502020204030204" pitchFamily="34" charset="0"/>
              </a:rPr>
              <a:t>technologies d’analyse du </a:t>
            </a:r>
            <a:r>
              <a:rPr lang="fr-BE" sz="1900" b="1" i="1" dirty="0" err="1">
                <a:latin typeface="Calibri" panose="020F0502020204030204" pitchFamily="34" charset="0"/>
                <a:cs typeface="Calibri" panose="020F0502020204030204" pitchFamily="34" charset="0"/>
              </a:rPr>
              <a:t>big</a:t>
            </a:r>
            <a:r>
              <a:rPr lang="fr-BE" sz="1900" b="1" i="1" dirty="0">
                <a:latin typeface="Calibri" panose="020F0502020204030204" pitchFamily="34" charset="0"/>
                <a:cs typeface="Calibri" panose="020F0502020204030204" pitchFamily="34" charset="0"/>
              </a:rPr>
              <a:t> data</a:t>
            </a:r>
            <a:r>
              <a:rPr lang="fr-BE" sz="1900" dirty="0">
                <a:latin typeface="Calibri" panose="020F0502020204030204" pitchFamily="34" charset="0"/>
                <a:cs typeface="Calibri" panose="020F0502020204030204" pitchFamily="34" charset="0"/>
              </a:rPr>
              <a:t>. </a:t>
            </a:r>
          </a:p>
          <a:p>
            <a:r>
              <a:rPr lang="fr-BE" sz="1900" dirty="0">
                <a:latin typeface="Calibri" panose="020F0502020204030204" pitchFamily="34" charset="0"/>
                <a:cs typeface="Calibri" panose="020F0502020204030204" pitchFamily="34" charset="0"/>
              </a:rPr>
              <a:t>Plusieurs tests du système de notation des citoyens ont déjà eu lieu, à l’échelle locale, ainsi que dans des secteurs spécifiques de l’industrie. Les centaines de millions de caméras de vidéosurveillance du pays seront mises à profit dans le projet. La phase de test a touché notamment </a:t>
            </a:r>
            <a:r>
              <a:rPr lang="fr-BE" sz="1900" u="sng" dirty="0">
                <a:latin typeface="Calibri" panose="020F0502020204030204" pitchFamily="34" charset="0"/>
                <a:cs typeface="Calibri" panose="020F0502020204030204" pitchFamily="34" charset="0"/>
              </a:rPr>
              <a:t>les secteurs bancaire</a:t>
            </a:r>
            <a:r>
              <a:rPr lang="fr-BE" sz="1900" dirty="0">
                <a:latin typeface="Calibri" panose="020F0502020204030204" pitchFamily="34" charset="0"/>
                <a:cs typeface="Calibri" panose="020F0502020204030204" pitchFamily="34" charset="0"/>
              </a:rPr>
              <a:t> (gel des dépenses et des crédits) et </a:t>
            </a:r>
            <a:r>
              <a:rPr lang="fr-BE" sz="1900" u="sng" dirty="0">
                <a:latin typeface="Calibri" panose="020F0502020204030204" pitchFamily="34" charset="0"/>
                <a:cs typeface="Calibri" panose="020F0502020204030204" pitchFamily="34" charset="0"/>
              </a:rPr>
              <a:t>des transports </a:t>
            </a:r>
            <a:r>
              <a:rPr lang="fr-BE" sz="1900" dirty="0">
                <a:latin typeface="Calibri" panose="020F0502020204030204" pitchFamily="34" charset="0"/>
                <a:cs typeface="Calibri" panose="020F0502020204030204" pitchFamily="34" charset="0"/>
              </a:rPr>
              <a:t>(impossibilité de prendre le train ou l’avion).</a:t>
            </a:r>
          </a:p>
          <a:p>
            <a:r>
              <a:rPr lang="fr-BE" sz="1900" dirty="0">
                <a:latin typeface="Calibri" panose="020F0502020204030204" pitchFamily="34" charset="0"/>
                <a:cs typeface="Calibri" panose="020F0502020204030204" pitchFamily="34" charset="0"/>
              </a:rPr>
              <a:t>Toutes les </a:t>
            </a:r>
            <a:r>
              <a:rPr lang="fr-BE" sz="1900" b="1" dirty="0">
                <a:latin typeface="Calibri" panose="020F0502020204030204" pitchFamily="34" charset="0"/>
                <a:cs typeface="Calibri" panose="020F0502020204030204" pitchFamily="34" charset="0"/>
              </a:rPr>
              <a:t>entreprises</a:t>
            </a:r>
            <a:r>
              <a:rPr lang="fr-BE" sz="1900" dirty="0">
                <a:latin typeface="Calibri" panose="020F0502020204030204" pitchFamily="34" charset="0"/>
                <a:cs typeface="Calibri" panose="020F0502020204030204" pitchFamily="34" charset="0"/>
              </a:rPr>
              <a:t> opérant en Chine, y compris les étrangères, se verront aussi attribuer des scores de crédit. Les entreprises disposant de mauvaises cotes de crédit feraient potentiellement face à des conditions défavorables pour les nouveaux prêts, verraient leurs taux d’imposition augmenter, les possibilités d’investissement et de subventions se réduire. </a:t>
            </a:r>
          </a:p>
          <a:p>
            <a:r>
              <a:rPr lang="fr-BE" sz="1900" dirty="0">
                <a:latin typeface="Calibri" panose="020F0502020204030204" pitchFamily="34" charset="0"/>
                <a:cs typeface="Calibri" panose="020F0502020204030204" pitchFamily="34" charset="0"/>
              </a:rPr>
              <a:t>Ce nouveau mécanisme digne de </a:t>
            </a:r>
            <a:r>
              <a:rPr lang="fr-BE" sz="1900" b="1" dirty="0" err="1">
                <a:latin typeface="Calibri" panose="020F0502020204030204" pitchFamily="34" charset="0"/>
                <a:cs typeface="Calibri" panose="020F0502020204030204" pitchFamily="34" charset="0"/>
              </a:rPr>
              <a:t>Big</a:t>
            </a:r>
            <a:r>
              <a:rPr lang="fr-BE" sz="1900" b="1" dirty="0">
                <a:latin typeface="Calibri" panose="020F0502020204030204" pitchFamily="34" charset="0"/>
                <a:cs typeface="Calibri" panose="020F0502020204030204" pitchFamily="34" charset="0"/>
              </a:rPr>
              <a:t> Brother </a:t>
            </a:r>
            <a:r>
              <a:rPr lang="fr-BE" sz="1900" dirty="0">
                <a:latin typeface="Calibri" panose="020F0502020204030204" pitchFamily="34" charset="0"/>
                <a:cs typeface="Calibri" panose="020F0502020204030204" pitchFamily="34" charset="0"/>
              </a:rPr>
              <a:t>rappelle les sinistres dossiers individuels tenus par les unités de travail pendant la période maoïste, avec en plus l’écho des </a:t>
            </a:r>
            <a:r>
              <a:rPr lang="fr-BE" sz="1900" u="sng" dirty="0">
                <a:latin typeface="Calibri" panose="020F0502020204030204" pitchFamily="34" charset="0"/>
                <a:cs typeface="Calibri" panose="020F0502020204030204" pitchFamily="34" charset="0"/>
              </a:rPr>
              <a:t>réseaux sociaux</a:t>
            </a:r>
            <a:r>
              <a:rPr lang="fr-BE" sz="1900" dirty="0">
                <a:latin typeface="Calibri" panose="020F0502020204030204" pitchFamily="34" charset="0"/>
                <a:cs typeface="Calibri" panose="020F0502020204030204" pitchFamily="34" charset="0"/>
              </a:rPr>
              <a:t>. Cette utilisation des ressources numériques pour renforcer le contrôle du pouvoir totalitaire laisse également craindre l’avènement d’une </a:t>
            </a:r>
            <a:r>
              <a:rPr lang="fr-BE" sz="1900" u="sng" dirty="0">
                <a:latin typeface="Calibri" panose="020F0502020204030204" pitchFamily="34" charset="0"/>
                <a:cs typeface="Calibri" panose="020F0502020204030204" pitchFamily="34" charset="0"/>
              </a:rPr>
              <a:t>politique de justice prédictive</a:t>
            </a:r>
            <a:r>
              <a:rPr lang="fr-BE" sz="1900" dirty="0">
                <a:latin typeface="Calibri" panose="020F0502020204030204" pitchFamily="34" charset="0"/>
                <a:cs typeface="Calibri" panose="020F0502020204030204" pitchFamily="34" charset="0"/>
              </a:rPr>
              <a:t>. </a:t>
            </a:r>
          </a:p>
          <a:p>
            <a:endParaRPr lang="fr-FR" dirty="0"/>
          </a:p>
        </p:txBody>
      </p:sp>
      <p:pic>
        <p:nvPicPr>
          <p:cNvPr id="4" name="Image 3">
            <a:extLst>
              <a:ext uri="{FF2B5EF4-FFF2-40B4-BE49-F238E27FC236}">
                <a16:creationId xmlns:a16="http://schemas.microsoft.com/office/drawing/2014/main" id="{216E9F49-C53A-4D44-80B5-FC01B571AA71}"/>
              </a:ext>
            </a:extLst>
          </p:cNvPr>
          <p:cNvPicPr>
            <a:picLocks noChangeAspect="1"/>
          </p:cNvPicPr>
          <p:nvPr/>
        </p:nvPicPr>
        <p:blipFill>
          <a:blip r:embed="rId2"/>
          <a:stretch>
            <a:fillRect/>
          </a:stretch>
        </p:blipFill>
        <p:spPr>
          <a:xfrm>
            <a:off x="9710531" y="2645916"/>
            <a:ext cx="2154334" cy="1070393"/>
          </a:xfrm>
          <a:prstGeom prst="rect">
            <a:avLst/>
          </a:prstGeom>
        </p:spPr>
      </p:pic>
      <p:pic>
        <p:nvPicPr>
          <p:cNvPr id="5" name="Image 4">
            <a:extLst>
              <a:ext uri="{FF2B5EF4-FFF2-40B4-BE49-F238E27FC236}">
                <a16:creationId xmlns:a16="http://schemas.microsoft.com/office/drawing/2014/main" id="{9D6FF16C-E115-894D-B6B7-EC6BDE1B19CB}"/>
              </a:ext>
            </a:extLst>
          </p:cNvPr>
          <p:cNvPicPr>
            <a:picLocks noChangeAspect="1"/>
          </p:cNvPicPr>
          <p:nvPr/>
        </p:nvPicPr>
        <p:blipFill>
          <a:blip r:embed="rId3"/>
          <a:stretch>
            <a:fillRect/>
          </a:stretch>
        </p:blipFill>
        <p:spPr>
          <a:xfrm>
            <a:off x="9755881" y="4575674"/>
            <a:ext cx="2181096" cy="1308658"/>
          </a:xfrm>
          <a:prstGeom prst="rect">
            <a:avLst/>
          </a:prstGeom>
        </p:spPr>
      </p:pic>
    </p:spTree>
    <p:extLst>
      <p:ext uri="{BB962C8B-B14F-4D97-AF65-F5344CB8AC3E}">
        <p14:creationId xmlns:p14="http://schemas.microsoft.com/office/powerpoint/2010/main" val="1413547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DA5DB00-23E5-DE43-BBF5-FF2F176A1666}"/>
              </a:ext>
            </a:extLst>
          </p:cNvPr>
          <p:cNvPicPr>
            <a:picLocks noChangeAspect="1"/>
          </p:cNvPicPr>
          <p:nvPr/>
        </p:nvPicPr>
        <p:blipFill>
          <a:blip r:embed="rId2"/>
          <a:stretch>
            <a:fillRect/>
          </a:stretch>
        </p:blipFill>
        <p:spPr>
          <a:xfrm>
            <a:off x="3906077" y="589444"/>
            <a:ext cx="3583057" cy="5306337"/>
          </a:xfrm>
          <a:prstGeom prst="rect">
            <a:avLst/>
          </a:prstGeom>
        </p:spPr>
      </p:pic>
      <p:sp>
        <p:nvSpPr>
          <p:cNvPr id="5" name="ZoneTexte 4">
            <a:extLst>
              <a:ext uri="{FF2B5EF4-FFF2-40B4-BE49-F238E27FC236}">
                <a16:creationId xmlns:a16="http://schemas.microsoft.com/office/drawing/2014/main" id="{806810F1-BE23-5843-A049-1361E38FACCA}"/>
              </a:ext>
            </a:extLst>
          </p:cNvPr>
          <p:cNvSpPr txBox="1"/>
          <p:nvPr/>
        </p:nvSpPr>
        <p:spPr>
          <a:xfrm>
            <a:off x="4050195" y="6083890"/>
            <a:ext cx="3438939" cy="369332"/>
          </a:xfrm>
          <a:prstGeom prst="rect">
            <a:avLst/>
          </a:prstGeom>
          <a:noFill/>
        </p:spPr>
        <p:txBody>
          <a:bodyPr wrap="square" rtlCol="0">
            <a:spAutoFit/>
          </a:bodyPr>
          <a:lstStyle/>
          <a:p>
            <a:r>
              <a:rPr lang="fr-FR" dirty="0"/>
              <a:t>Bloomsbury, 2011</a:t>
            </a:r>
          </a:p>
        </p:txBody>
      </p:sp>
    </p:spTree>
    <p:extLst>
      <p:ext uri="{BB962C8B-B14F-4D97-AF65-F5344CB8AC3E}">
        <p14:creationId xmlns:p14="http://schemas.microsoft.com/office/powerpoint/2010/main" val="185180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le d’ions">
  <a:themeElements>
    <a:clrScheme name="Salle d’ions">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Salle d’ions">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lle d’ions">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otalTime>17</TotalTime>
  <Words>2594</Words>
  <Application>Microsoft Macintosh PowerPoint</Application>
  <PresentationFormat>Grand écran</PresentationFormat>
  <Paragraphs>57</Paragraphs>
  <Slides>15</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15</vt:i4>
      </vt:variant>
    </vt:vector>
  </HeadingPairs>
  <TitlesOfParts>
    <vt:vector size="20" baseType="lpstr">
      <vt:lpstr>Arial</vt:lpstr>
      <vt:lpstr>Calibri</vt:lpstr>
      <vt:lpstr>Century Gothic</vt:lpstr>
      <vt:lpstr>Wingdings 3</vt:lpstr>
      <vt:lpstr>Salle d’ions</vt:lpstr>
      <vt:lpstr>Conférence-débat sur la Chine       </vt:lpstr>
      <vt:lpstr>Liberté de la presse et société de sécurité</vt:lpstr>
      <vt:lpstr>Rôle des journalistes</vt:lpstr>
      <vt:lpstr>Presse écrite</vt:lpstr>
      <vt:lpstr>Internet</vt:lpstr>
      <vt:lpstr>Internet</vt:lpstr>
      <vt:lpstr>Internet</vt:lpstr>
      <vt:lpstr>Système de crédit social</vt:lpstr>
      <vt:lpstr>Présentation PowerPoint</vt:lpstr>
      <vt:lpstr>Répression au Xinjiang</vt:lpstr>
      <vt:lpstr>Présentation PowerPoint</vt:lpstr>
      <vt:lpstr>Histoire du Xinjiang</vt:lpstr>
      <vt:lpstr>Situation actuelle au Xinjiang</vt:lpstr>
      <vt:lpstr>Situation actuelle au Xinjiang</vt:lpstr>
      <vt:lpstr>Merci de votre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Conférence-débat sur la Chine       </dc:title>
  <dc:creator>Kevin Henry</dc:creator>
  <cp:lastModifiedBy>Kevin Henry</cp:lastModifiedBy>
  <cp:revision>24</cp:revision>
  <dcterms:created xsi:type="dcterms:W3CDTF">2020-03-01T16:16:48Z</dcterms:created>
  <dcterms:modified xsi:type="dcterms:W3CDTF">2020-03-06T08:08:18Z</dcterms:modified>
</cp:coreProperties>
</file>