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  <p:sldMasterId id="2147483674" r:id="rId5"/>
    <p:sldMasterId id="2147483675" r:id="rId6"/>
  </p:sldMasterIdLst>
  <p:notesMasterIdLst>
    <p:notesMasterId r:id="rId23"/>
  </p:notesMasterIdLst>
  <p:handoutMasterIdLst>
    <p:handoutMasterId r:id="rId24"/>
  </p:handoutMasterIdLst>
  <p:sldIdLst>
    <p:sldId id="256" r:id="rId7"/>
    <p:sldId id="364" r:id="rId8"/>
    <p:sldId id="366" r:id="rId9"/>
    <p:sldId id="363" r:id="rId10"/>
    <p:sldId id="365" r:id="rId11"/>
    <p:sldId id="319" r:id="rId12"/>
    <p:sldId id="362" r:id="rId13"/>
    <p:sldId id="353" r:id="rId14"/>
    <p:sldId id="370" r:id="rId15"/>
    <p:sldId id="369" r:id="rId16"/>
    <p:sldId id="356" r:id="rId17"/>
    <p:sldId id="354" r:id="rId18"/>
    <p:sldId id="340" r:id="rId19"/>
    <p:sldId id="357" r:id="rId20"/>
    <p:sldId id="367" r:id="rId21"/>
    <p:sldId id="368" r:id="rId22"/>
  </p:sldIdLst>
  <p:sldSz cx="9144000" cy="6858000" type="screen4x3"/>
  <p:notesSz cx="6797675" cy="9926638"/>
  <p:defaultTextStyle>
    <a:defPPr>
      <a:defRPr lang="fr-B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531933" initials="S" lastIdx="1" clrIdx="0">
    <p:extLst>
      <p:ext uri="{19B8F6BF-5375-455C-9EA6-DF929625EA0E}">
        <p15:presenceInfo xmlns:p15="http://schemas.microsoft.com/office/powerpoint/2012/main" userId="SU53193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39"/>
    <a:srgbClr val="0075CC"/>
    <a:srgbClr val="808080"/>
    <a:srgbClr val="FF5050"/>
    <a:srgbClr val="00B050"/>
    <a:srgbClr val="99FF99"/>
    <a:srgbClr val="000000"/>
    <a:srgbClr val="FF9797"/>
    <a:srgbClr val="008A3E"/>
    <a:srgbClr val="15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7" autoAdjust="0"/>
    <p:restoredTop sz="94660"/>
  </p:normalViewPr>
  <p:slideViewPr>
    <p:cSldViewPr snapToGrid="0">
      <p:cViewPr>
        <p:scale>
          <a:sx n="62" d="100"/>
          <a:sy n="62" d="100"/>
        </p:scale>
        <p:origin x="64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Classeur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an%20Viseur\Desktop\TFE%20master\D&#233;gradation%20formald&#233;hyde\Tests%20durabilit&#233;\D&#233;gradation%20formald&#233;hyde%20durabilit&#233;%204%20semaines%20cellules%20ly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33054318327151"/>
          <c:y val="2.7771924791809996E-2"/>
          <c:w val="0.8246787283509468"/>
          <c:h val="0.80342380695135263"/>
        </c:manualLayout>
      </c:layout>
      <c:scatterChart>
        <c:scatterStyle val="smoothMarker"/>
        <c:varyColors val="0"/>
        <c:ser>
          <c:idx val="0"/>
          <c:order val="0"/>
          <c:tx>
            <c:v>Série 1</c:v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'0'!$A$2:$A$5</c:f>
              <c:numCache>
                <c:formatCode>General</c:formatCode>
                <c:ptCount val="4"/>
                <c:pt idx="0">
                  <c:v>0</c:v>
                </c:pt>
                <c:pt idx="1">
                  <c:v>17.75</c:v>
                </c:pt>
                <c:pt idx="2">
                  <c:v>23.830000000000005</c:v>
                </c:pt>
                <c:pt idx="3">
                  <c:v>48</c:v>
                </c:pt>
              </c:numCache>
            </c:numRef>
          </c:xVal>
          <c:yVal>
            <c:numRef>
              <c:f>'0'!$B$2:$B$5</c:f>
              <c:numCache>
                <c:formatCode>General</c:formatCode>
                <c:ptCount val="4"/>
                <c:pt idx="0">
                  <c:v>2.9830000000000001</c:v>
                </c:pt>
                <c:pt idx="1">
                  <c:v>0.34700000000000031</c:v>
                </c:pt>
                <c:pt idx="2">
                  <c:v>0.51900000000000002</c:v>
                </c:pt>
                <c:pt idx="3">
                  <c:v>0.33900000000000124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616-4971-AA31-391DE51BB795}"/>
            </c:ext>
          </c:extLst>
        </c:ser>
        <c:ser>
          <c:idx val="1"/>
          <c:order val="1"/>
          <c:tx>
            <c:v>Série 2</c:v>
          </c:tx>
          <c:spPr>
            <a:ln>
              <a:solidFill>
                <a:srgbClr val="CC000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CC0000"/>
              </a:solidFill>
              <a:ln>
                <a:solidFill>
                  <a:srgbClr val="CC0000"/>
                </a:solidFill>
              </a:ln>
            </c:spPr>
          </c:marker>
          <c:xVal>
            <c:numRef>
              <c:f>'0'!$A$2:$A$5</c:f>
              <c:numCache>
                <c:formatCode>General</c:formatCode>
                <c:ptCount val="4"/>
                <c:pt idx="0">
                  <c:v>0</c:v>
                </c:pt>
                <c:pt idx="1">
                  <c:v>17.75</c:v>
                </c:pt>
                <c:pt idx="2">
                  <c:v>23.830000000000005</c:v>
                </c:pt>
                <c:pt idx="3">
                  <c:v>48</c:v>
                </c:pt>
              </c:numCache>
            </c:numRef>
          </c:xVal>
          <c:yVal>
            <c:numRef>
              <c:f>'0'!$C$2:$C$5</c:f>
              <c:numCache>
                <c:formatCode>General</c:formatCode>
                <c:ptCount val="4"/>
                <c:pt idx="0" formatCode="0.000">
                  <c:v>2.96</c:v>
                </c:pt>
                <c:pt idx="1">
                  <c:v>2.0009999999999999</c:v>
                </c:pt>
                <c:pt idx="2">
                  <c:v>1.6950000000000001</c:v>
                </c:pt>
                <c:pt idx="3">
                  <c:v>0.45100000000000001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616-4971-AA31-391DE51BB795}"/>
            </c:ext>
          </c:extLst>
        </c:ser>
        <c:ser>
          <c:idx val="2"/>
          <c:order val="2"/>
          <c:tx>
            <c:v>Série 3</c:v>
          </c:tx>
          <c:spPr>
            <a:ln>
              <a:solidFill>
                <a:srgbClr val="92D05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'0'!$A$2:$A$5</c:f>
              <c:numCache>
                <c:formatCode>General</c:formatCode>
                <c:ptCount val="4"/>
                <c:pt idx="0">
                  <c:v>0</c:v>
                </c:pt>
                <c:pt idx="1">
                  <c:v>17.75</c:v>
                </c:pt>
                <c:pt idx="2">
                  <c:v>23.830000000000005</c:v>
                </c:pt>
                <c:pt idx="3">
                  <c:v>48</c:v>
                </c:pt>
              </c:numCache>
            </c:numRef>
          </c:xVal>
          <c:yVal>
            <c:numRef>
              <c:f>'0'!$D$2:$D$5</c:f>
              <c:numCache>
                <c:formatCode>General</c:formatCode>
                <c:ptCount val="4"/>
                <c:pt idx="0" formatCode="0.000">
                  <c:v>2.9099999999999997</c:v>
                </c:pt>
                <c:pt idx="1">
                  <c:v>2.4979999999999998</c:v>
                </c:pt>
                <c:pt idx="2">
                  <c:v>2.4319999999999977</c:v>
                </c:pt>
                <c:pt idx="3">
                  <c:v>1.871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0616-4971-AA31-391DE51BB795}"/>
            </c:ext>
          </c:extLst>
        </c:ser>
        <c:ser>
          <c:idx val="3"/>
          <c:order val="3"/>
          <c:tx>
            <c:v>Série 4</c:v>
          </c:tx>
          <c:spPr>
            <a:ln>
              <a:solidFill>
                <a:srgbClr val="7030A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'0'!$A$2:$A$5</c:f>
              <c:numCache>
                <c:formatCode>General</c:formatCode>
                <c:ptCount val="4"/>
                <c:pt idx="0">
                  <c:v>0</c:v>
                </c:pt>
                <c:pt idx="1">
                  <c:v>17.75</c:v>
                </c:pt>
                <c:pt idx="2">
                  <c:v>23.830000000000005</c:v>
                </c:pt>
                <c:pt idx="3">
                  <c:v>48</c:v>
                </c:pt>
              </c:numCache>
            </c:numRef>
          </c:xVal>
          <c:yVal>
            <c:numRef>
              <c:f>'0'!$E$2:$E$5</c:f>
              <c:numCache>
                <c:formatCode>General</c:formatCode>
                <c:ptCount val="4"/>
                <c:pt idx="0">
                  <c:v>2.9179999999999997</c:v>
                </c:pt>
                <c:pt idx="1">
                  <c:v>2.7330000000000001</c:v>
                </c:pt>
                <c:pt idx="2">
                  <c:v>2.6119999999999997</c:v>
                </c:pt>
                <c:pt idx="3">
                  <c:v>2.5359999999999987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0616-4971-AA31-391DE51BB795}"/>
            </c:ext>
          </c:extLst>
        </c:ser>
        <c:ser>
          <c:idx val="4"/>
          <c:order val="4"/>
          <c:tx>
            <c:v>Série 5</c:v>
          </c:tx>
          <c:spPr>
            <a:ln>
              <a:solidFill>
                <a:schemeClr val="accent6"/>
              </a:solidFill>
              <a:prstDash val="sysDash"/>
            </a:ln>
          </c:spPr>
          <c:marker>
            <c:symbol val="circle"/>
            <c:size val="5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</c:spPr>
          </c:marker>
          <c:xVal>
            <c:numRef>
              <c:f>'0'!$A$2:$A$5</c:f>
              <c:numCache>
                <c:formatCode>General</c:formatCode>
                <c:ptCount val="4"/>
                <c:pt idx="0">
                  <c:v>0</c:v>
                </c:pt>
                <c:pt idx="1">
                  <c:v>17.75</c:v>
                </c:pt>
                <c:pt idx="2">
                  <c:v>23.830000000000005</c:v>
                </c:pt>
                <c:pt idx="3">
                  <c:v>48</c:v>
                </c:pt>
              </c:numCache>
            </c:numRef>
          </c:xVal>
          <c:yVal>
            <c:numRef>
              <c:f>'0'!$F$2:$F$5</c:f>
              <c:numCache>
                <c:formatCode>General</c:formatCode>
                <c:ptCount val="4"/>
                <c:pt idx="0">
                  <c:v>2.9089999999999998</c:v>
                </c:pt>
                <c:pt idx="1">
                  <c:v>2.5249999999999999</c:v>
                </c:pt>
                <c:pt idx="2">
                  <c:v>2.2040000000000002</c:v>
                </c:pt>
                <c:pt idx="3">
                  <c:v>1.5429999999999962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0616-4971-AA31-391DE51BB795}"/>
            </c:ext>
          </c:extLst>
        </c:ser>
        <c:ser>
          <c:idx val="5"/>
          <c:order val="5"/>
          <c:tx>
            <c:v>Série 6</c:v>
          </c:tx>
          <c:spPr>
            <a:ln>
              <a:solidFill>
                <a:srgbClr val="FFC00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'0'!$A$2:$A$5</c:f>
              <c:numCache>
                <c:formatCode>General</c:formatCode>
                <c:ptCount val="4"/>
                <c:pt idx="0">
                  <c:v>0</c:v>
                </c:pt>
                <c:pt idx="1">
                  <c:v>17.75</c:v>
                </c:pt>
                <c:pt idx="2">
                  <c:v>23.830000000000005</c:v>
                </c:pt>
                <c:pt idx="3">
                  <c:v>48</c:v>
                </c:pt>
              </c:numCache>
            </c:numRef>
          </c:xVal>
          <c:yVal>
            <c:numRef>
              <c:f>'0'!$G$2:$G$5</c:f>
              <c:numCache>
                <c:formatCode>General</c:formatCode>
                <c:ptCount val="4"/>
                <c:pt idx="0">
                  <c:v>3.081</c:v>
                </c:pt>
                <c:pt idx="1">
                  <c:v>2.5939999999999999</c:v>
                </c:pt>
                <c:pt idx="2">
                  <c:v>2.4589999999999987</c:v>
                </c:pt>
                <c:pt idx="3">
                  <c:v>2.117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0616-4971-AA31-391DE51BB795}"/>
            </c:ext>
          </c:extLst>
        </c:ser>
        <c:ser>
          <c:idx val="6"/>
          <c:order val="6"/>
          <c:tx>
            <c:v>Série 7</c:v>
          </c:tx>
          <c:spPr>
            <a:ln>
              <a:solidFill>
                <a:srgbClr val="99CCFF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99CCFF"/>
              </a:solidFill>
              <a:ln>
                <a:solidFill>
                  <a:srgbClr val="99CCFF"/>
                </a:solidFill>
              </a:ln>
            </c:spPr>
          </c:marker>
          <c:xVal>
            <c:numRef>
              <c:f>'0'!$A$2:$A$5</c:f>
              <c:numCache>
                <c:formatCode>General</c:formatCode>
                <c:ptCount val="4"/>
                <c:pt idx="0">
                  <c:v>0</c:v>
                </c:pt>
                <c:pt idx="1">
                  <c:v>17.75</c:v>
                </c:pt>
                <c:pt idx="2">
                  <c:v>23.830000000000005</c:v>
                </c:pt>
                <c:pt idx="3">
                  <c:v>48</c:v>
                </c:pt>
              </c:numCache>
            </c:numRef>
          </c:xVal>
          <c:yVal>
            <c:numRef>
              <c:f>'0'!$H$2:$H$5</c:f>
              <c:numCache>
                <c:formatCode>General</c:formatCode>
                <c:ptCount val="4"/>
                <c:pt idx="0">
                  <c:v>2.8709999999999987</c:v>
                </c:pt>
                <c:pt idx="1">
                  <c:v>0.85300000000000065</c:v>
                </c:pt>
                <c:pt idx="2">
                  <c:v>0.61900000000000188</c:v>
                </c:pt>
                <c:pt idx="3">
                  <c:v>0.43900000000000095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0616-4971-AA31-391DE51BB795}"/>
            </c:ext>
          </c:extLst>
        </c:ser>
        <c:ser>
          <c:idx val="7"/>
          <c:order val="7"/>
          <c:tx>
            <c:v>Série 8</c:v>
          </c:tx>
          <c:spPr>
            <a:ln>
              <a:prstDash val="sysDash"/>
            </a:ln>
          </c:spPr>
          <c:marker>
            <c:symbol val="circle"/>
            <c:size val="5"/>
          </c:marker>
          <c:xVal>
            <c:numRef>
              <c:f>'0'!$A$2:$A$5</c:f>
              <c:numCache>
                <c:formatCode>General</c:formatCode>
                <c:ptCount val="4"/>
                <c:pt idx="0">
                  <c:v>0</c:v>
                </c:pt>
                <c:pt idx="1">
                  <c:v>17.75</c:v>
                </c:pt>
                <c:pt idx="2">
                  <c:v>23.830000000000005</c:v>
                </c:pt>
                <c:pt idx="3">
                  <c:v>48</c:v>
                </c:pt>
              </c:numCache>
            </c:numRef>
          </c:xVal>
          <c:yVal>
            <c:numRef>
              <c:f>'0'!$I$2:$I$5</c:f>
              <c:numCache>
                <c:formatCode>General</c:formatCode>
                <c:ptCount val="4"/>
                <c:pt idx="0">
                  <c:v>2.9209999999999998</c:v>
                </c:pt>
                <c:pt idx="1">
                  <c:v>1.6970000000000001</c:v>
                </c:pt>
                <c:pt idx="2">
                  <c:v>1.258</c:v>
                </c:pt>
                <c:pt idx="3">
                  <c:v>0.255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0616-4971-AA31-391DE51BB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451648"/>
        <c:axId val="99453568"/>
      </c:scatterChart>
      <c:valAx>
        <c:axId val="99451648"/>
        <c:scaling>
          <c:orientation val="minMax"/>
          <c:max val="5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 </a:t>
                </a:r>
                <a:r>
                  <a:rPr lang="en-US" dirty="0"/>
                  <a:t>(h)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453568"/>
        <c:crosses val="autoZero"/>
        <c:crossBetween val="midCat"/>
      </c:valAx>
      <c:valAx>
        <c:axId val="994535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Absorbance (</a:t>
                </a:r>
                <a:r>
                  <a:rPr lang="el-GR"/>
                  <a:t>λ = 412 </a:t>
                </a:r>
                <a:r>
                  <a:rPr lang="en-US"/>
                  <a:t>nm)</a:t>
                </a:r>
              </a:p>
            </c:rich>
          </c:tx>
          <c:layout>
            <c:manualLayout>
              <c:xMode val="edge"/>
              <c:yMode val="edge"/>
              <c:x val="0"/>
              <c:y val="0.2233262990471967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9451648"/>
        <c:crosses val="autoZero"/>
        <c:crossBetween val="midCat"/>
        <c:majorUnit val="1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2183480342152628"/>
          <c:y val="4.7336976006142388E-2"/>
          <c:w val="0.82617297201684925"/>
          <c:h val="0.1601904422668408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>
          <a:latin typeface="+mn-lt"/>
          <a:cs typeface="Times New Roman" panose="02020603050405020304" pitchFamily="18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78934822156701"/>
          <c:y val="3.3095732664185161E-2"/>
          <c:w val="0.80639926693969732"/>
          <c:h val="0.80262179922763155"/>
        </c:manualLayout>
      </c:layout>
      <c:scatterChart>
        <c:scatterStyle val="smoothMarker"/>
        <c:varyColors val="0"/>
        <c:ser>
          <c:idx val="0"/>
          <c:order val="0"/>
          <c:tx>
            <c:v>Série 1</c:v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'Test revêtements durabilité'!$C$2:$H$2</c:f>
              <c:numCache>
                <c:formatCode>General</c:formatCode>
                <c:ptCount val="6"/>
                <c:pt idx="0">
                  <c:v>0</c:v>
                </c:pt>
                <c:pt idx="1">
                  <c:v>5.17</c:v>
                </c:pt>
                <c:pt idx="2">
                  <c:v>22.330000000000005</c:v>
                </c:pt>
                <c:pt idx="3">
                  <c:v>28.8</c:v>
                </c:pt>
                <c:pt idx="4">
                  <c:v>46.36</c:v>
                </c:pt>
              </c:numCache>
            </c:numRef>
          </c:xVal>
          <c:yVal>
            <c:numRef>
              <c:f>'Test revêtements durabilité'!$C$3:$H$3</c:f>
              <c:numCache>
                <c:formatCode>0.000</c:formatCode>
                <c:ptCount val="6"/>
                <c:pt idx="0">
                  <c:v>2.9729999999999968</c:v>
                </c:pt>
                <c:pt idx="1">
                  <c:v>1.9970000000000001</c:v>
                </c:pt>
                <c:pt idx="2">
                  <c:v>0.55900000000000005</c:v>
                </c:pt>
                <c:pt idx="3" formatCode="General">
                  <c:v>0.50800000000000001</c:v>
                </c:pt>
                <c:pt idx="4">
                  <c:v>0.441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353-4C08-87B1-1D1C24EEDD76}"/>
            </c:ext>
          </c:extLst>
        </c:ser>
        <c:ser>
          <c:idx val="1"/>
          <c:order val="1"/>
          <c:tx>
            <c:v>Série 2</c:v>
          </c:tx>
          <c:spPr>
            <a:ln>
              <a:solidFill>
                <a:srgbClr val="C0000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'Test revêtements durabilité'!$C$2:$H$2</c:f>
              <c:numCache>
                <c:formatCode>General</c:formatCode>
                <c:ptCount val="6"/>
                <c:pt idx="0">
                  <c:v>0</c:v>
                </c:pt>
                <c:pt idx="1">
                  <c:v>5.17</c:v>
                </c:pt>
                <c:pt idx="2">
                  <c:v>22.330000000000005</c:v>
                </c:pt>
                <c:pt idx="3">
                  <c:v>28.8</c:v>
                </c:pt>
                <c:pt idx="4">
                  <c:v>46.36</c:v>
                </c:pt>
              </c:numCache>
            </c:numRef>
          </c:xVal>
          <c:yVal>
            <c:numRef>
              <c:f>'Test revêtements durabilité'!$C$4:$H$4</c:f>
              <c:numCache>
                <c:formatCode>0.000</c:formatCode>
                <c:ptCount val="6"/>
                <c:pt idx="0">
                  <c:v>2.9339999999999997</c:v>
                </c:pt>
                <c:pt idx="1">
                  <c:v>2.3759999999999977</c:v>
                </c:pt>
                <c:pt idx="2">
                  <c:v>1.9930000000000001</c:v>
                </c:pt>
                <c:pt idx="3" formatCode="General">
                  <c:v>1.9019999999999957</c:v>
                </c:pt>
                <c:pt idx="4">
                  <c:v>1.5680000000000001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353-4C08-87B1-1D1C24EEDD76}"/>
            </c:ext>
          </c:extLst>
        </c:ser>
        <c:ser>
          <c:idx val="2"/>
          <c:order val="2"/>
          <c:tx>
            <c:v>Série 3</c:v>
          </c:tx>
          <c:spPr>
            <a:ln>
              <a:solidFill>
                <a:srgbClr val="92D05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'Test revêtements durabilité'!$C$2:$H$2</c:f>
              <c:numCache>
                <c:formatCode>General</c:formatCode>
                <c:ptCount val="6"/>
                <c:pt idx="0">
                  <c:v>0</c:v>
                </c:pt>
                <c:pt idx="1">
                  <c:v>5.17</c:v>
                </c:pt>
                <c:pt idx="2">
                  <c:v>22.330000000000005</c:v>
                </c:pt>
                <c:pt idx="3">
                  <c:v>28.8</c:v>
                </c:pt>
                <c:pt idx="4">
                  <c:v>46.36</c:v>
                </c:pt>
              </c:numCache>
            </c:numRef>
          </c:xVal>
          <c:yVal>
            <c:numRef>
              <c:f>'Test revêtements durabilité'!$C$5:$H$5</c:f>
              <c:numCache>
                <c:formatCode>0.000</c:formatCode>
                <c:ptCount val="6"/>
                <c:pt idx="0">
                  <c:v>2.8759999999999977</c:v>
                </c:pt>
                <c:pt idx="1">
                  <c:v>2.9079999999999999</c:v>
                </c:pt>
                <c:pt idx="2">
                  <c:v>2.9659999999999997</c:v>
                </c:pt>
                <c:pt idx="3" formatCode="General">
                  <c:v>2.9109999999999987</c:v>
                </c:pt>
                <c:pt idx="4">
                  <c:v>2.6480000000000001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353-4C08-87B1-1D1C24EEDD76}"/>
            </c:ext>
          </c:extLst>
        </c:ser>
        <c:ser>
          <c:idx val="3"/>
          <c:order val="3"/>
          <c:tx>
            <c:v>Série 4</c:v>
          </c:tx>
          <c:spPr>
            <a:ln>
              <a:solidFill>
                <a:srgbClr val="7030A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marker>
          <c:xVal>
            <c:numRef>
              <c:f>'Test revêtements durabilité'!$C$2:$H$2</c:f>
              <c:numCache>
                <c:formatCode>General</c:formatCode>
                <c:ptCount val="6"/>
                <c:pt idx="0">
                  <c:v>0</c:v>
                </c:pt>
                <c:pt idx="1">
                  <c:v>5.17</c:v>
                </c:pt>
                <c:pt idx="2">
                  <c:v>22.330000000000005</c:v>
                </c:pt>
                <c:pt idx="3">
                  <c:v>28.8</c:v>
                </c:pt>
                <c:pt idx="4">
                  <c:v>46.36</c:v>
                </c:pt>
              </c:numCache>
            </c:numRef>
          </c:xVal>
          <c:yVal>
            <c:numRef>
              <c:f>'Test revêtements durabilité'!$C$6:$H$6</c:f>
              <c:numCache>
                <c:formatCode>0.000</c:formatCode>
                <c:ptCount val="6"/>
                <c:pt idx="0">
                  <c:v>2.9670000000000001</c:v>
                </c:pt>
                <c:pt idx="1">
                  <c:v>2.798</c:v>
                </c:pt>
                <c:pt idx="2">
                  <c:v>2.7050000000000001</c:v>
                </c:pt>
                <c:pt idx="3" formatCode="General">
                  <c:v>2.8699999999999997</c:v>
                </c:pt>
                <c:pt idx="4">
                  <c:v>2.258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353-4C08-87B1-1D1C24EEDD76}"/>
            </c:ext>
          </c:extLst>
        </c:ser>
        <c:ser>
          <c:idx val="4"/>
          <c:order val="4"/>
          <c:tx>
            <c:v>Série 5</c:v>
          </c:tx>
          <c:spPr>
            <a:ln>
              <a:solidFill>
                <a:srgbClr val="009999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009999"/>
              </a:solidFill>
              <a:ln>
                <a:solidFill>
                  <a:srgbClr val="009999"/>
                </a:solidFill>
              </a:ln>
            </c:spPr>
          </c:marker>
          <c:xVal>
            <c:numRef>
              <c:f>'Test revêtements durabilité'!$C$2:$H$2</c:f>
              <c:numCache>
                <c:formatCode>General</c:formatCode>
                <c:ptCount val="6"/>
                <c:pt idx="0">
                  <c:v>0</c:v>
                </c:pt>
                <c:pt idx="1">
                  <c:v>5.17</c:v>
                </c:pt>
                <c:pt idx="2">
                  <c:v>22.330000000000005</c:v>
                </c:pt>
                <c:pt idx="3">
                  <c:v>28.8</c:v>
                </c:pt>
                <c:pt idx="4">
                  <c:v>46.36</c:v>
                </c:pt>
              </c:numCache>
            </c:numRef>
          </c:xVal>
          <c:yVal>
            <c:numRef>
              <c:f>'Test revêtements durabilité'!$C$7:$H$7</c:f>
              <c:numCache>
                <c:formatCode>0.000</c:formatCode>
                <c:ptCount val="6"/>
                <c:pt idx="0">
                  <c:v>3.0169999999999977</c:v>
                </c:pt>
                <c:pt idx="1">
                  <c:v>2.6319999999999997</c:v>
                </c:pt>
                <c:pt idx="2">
                  <c:v>2.2130000000000001</c:v>
                </c:pt>
                <c:pt idx="3" formatCode="General">
                  <c:v>2.5579999999999998</c:v>
                </c:pt>
                <c:pt idx="4">
                  <c:v>2.3689999999999998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2353-4C08-87B1-1D1C24EEDD76}"/>
            </c:ext>
          </c:extLst>
        </c:ser>
        <c:ser>
          <c:idx val="5"/>
          <c:order val="5"/>
          <c:tx>
            <c:v>Série 6</c:v>
          </c:tx>
          <c:spPr>
            <a:ln>
              <a:solidFill>
                <a:srgbClr val="FFC000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'Test revêtements durabilité'!$C$2:$H$2</c:f>
              <c:numCache>
                <c:formatCode>General</c:formatCode>
                <c:ptCount val="6"/>
                <c:pt idx="0">
                  <c:v>0</c:v>
                </c:pt>
                <c:pt idx="1">
                  <c:v>5.17</c:v>
                </c:pt>
                <c:pt idx="2">
                  <c:v>22.330000000000005</c:v>
                </c:pt>
                <c:pt idx="3">
                  <c:v>28.8</c:v>
                </c:pt>
                <c:pt idx="4">
                  <c:v>46.36</c:v>
                </c:pt>
              </c:numCache>
            </c:numRef>
          </c:xVal>
          <c:yVal>
            <c:numRef>
              <c:f>'Test revêtements durabilité'!$C$8:$H$8</c:f>
              <c:numCache>
                <c:formatCode>0.000</c:formatCode>
                <c:ptCount val="6"/>
                <c:pt idx="0">
                  <c:v>2.9649999999999999</c:v>
                </c:pt>
                <c:pt idx="1">
                  <c:v>2.6379999999999999</c:v>
                </c:pt>
                <c:pt idx="2">
                  <c:v>2.5419999999999998</c:v>
                </c:pt>
                <c:pt idx="3" formatCode="General">
                  <c:v>2.5670000000000002</c:v>
                </c:pt>
                <c:pt idx="4">
                  <c:v>2.2559999999999998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2353-4C08-87B1-1D1C24EEDD76}"/>
            </c:ext>
          </c:extLst>
        </c:ser>
        <c:ser>
          <c:idx val="6"/>
          <c:order val="6"/>
          <c:tx>
            <c:v>Série 7</c:v>
          </c:tx>
          <c:spPr>
            <a:ln>
              <a:solidFill>
                <a:srgbClr val="99CCFF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99CCFF"/>
              </a:solidFill>
              <a:ln>
                <a:solidFill>
                  <a:srgbClr val="99CCFF"/>
                </a:solidFill>
              </a:ln>
            </c:spPr>
          </c:marker>
          <c:xVal>
            <c:numRef>
              <c:f>'Test revêtements durabilité'!$C$2:$H$2</c:f>
              <c:numCache>
                <c:formatCode>General</c:formatCode>
                <c:ptCount val="6"/>
                <c:pt idx="0">
                  <c:v>0</c:v>
                </c:pt>
                <c:pt idx="1">
                  <c:v>5.17</c:v>
                </c:pt>
                <c:pt idx="2">
                  <c:v>22.330000000000005</c:v>
                </c:pt>
                <c:pt idx="3">
                  <c:v>28.8</c:v>
                </c:pt>
                <c:pt idx="4">
                  <c:v>46.36</c:v>
                </c:pt>
              </c:numCache>
            </c:numRef>
          </c:xVal>
          <c:yVal>
            <c:numRef>
              <c:f>'Test revêtements durabilité'!$C$9:$H$9</c:f>
              <c:numCache>
                <c:formatCode>0.000</c:formatCode>
                <c:ptCount val="6"/>
                <c:pt idx="0">
                  <c:v>2.9769999999999968</c:v>
                </c:pt>
                <c:pt idx="1">
                  <c:v>2.36</c:v>
                </c:pt>
                <c:pt idx="2">
                  <c:v>1.635</c:v>
                </c:pt>
                <c:pt idx="3">
                  <c:v>1.462</c:v>
                </c:pt>
                <c:pt idx="4">
                  <c:v>0.80600000000000005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2353-4C08-87B1-1D1C24EEDD76}"/>
            </c:ext>
          </c:extLst>
        </c:ser>
        <c:ser>
          <c:idx val="7"/>
          <c:order val="7"/>
          <c:tx>
            <c:v>Série 8</c:v>
          </c:tx>
          <c:spPr>
            <a:ln>
              <a:solidFill>
                <a:srgbClr val="FF9999"/>
              </a:solidFill>
              <a:prstDash val="sysDash"/>
            </a:ln>
          </c:spPr>
          <c:marker>
            <c:symbol val="circle"/>
            <c:size val="5"/>
            <c:spPr>
              <a:solidFill>
                <a:srgbClr val="FF9999"/>
              </a:solidFill>
              <a:ln>
                <a:solidFill>
                  <a:srgbClr val="FF9999"/>
                </a:solidFill>
              </a:ln>
            </c:spPr>
          </c:marker>
          <c:xVal>
            <c:numRef>
              <c:f>'Test revêtements durabilité'!$C$2:$H$2</c:f>
              <c:numCache>
                <c:formatCode>General</c:formatCode>
                <c:ptCount val="6"/>
                <c:pt idx="0">
                  <c:v>0</c:v>
                </c:pt>
                <c:pt idx="1">
                  <c:v>5.17</c:v>
                </c:pt>
                <c:pt idx="2">
                  <c:v>22.330000000000005</c:v>
                </c:pt>
                <c:pt idx="3">
                  <c:v>28.8</c:v>
                </c:pt>
                <c:pt idx="4">
                  <c:v>46.36</c:v>
                </c:pt>
              </c:numCache>
            </c:numRef>
          </c:xVal>
          <c:yVal>
            <c:numRef>
              <c:f>'Test revêtements durabilité'!$C$10:$H$10</c:f>
              <c:numCache>
                <c:formatCode>0.000</c:formatCode>
                <c:ptCount val="6"/>
                <c:pt idx="0">
                  <c:v>2.8859999999999997</c:v>
                </c:pt>
                <c:pt idx="1">
                  <c:v>2.4670000000000001</c:v>
                </c:pt>
                <c:pt idx="2">
                  <c:v>2.0919999999999987</c:v>
                </c:pt>
                <c:pt idx="3" formatCode="General">
                  <c:v>1.9740000000000042</c:v>
                </c:pt>
                <c:pt idx="4" formatCode="General">
                  <c:v>1.73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2353-4C08-87B1-1D1C24EEDD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07296"/>
        <c:axId val="99609600"/>
      </c:scatterChart>
      <c:valAx>
        <c:axId val="99607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BE" dirty="0" smtClean="0"/>
                  <a:t>Time </a:t>
                </a:r>
                <a:r>
                  <a:rPr lang="fr-BE" dirty="0"/>
                  <a:t>(h)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609600"/>
        <c:crosses val="autoZero"/>
        <c:crossBetween val="midCat"/>
      </c:valAx>
      <c:valAx>
        <c:axId val="99609600"/>
        <c:scaling>
          <c:orientation val="minMax"/>
          <c:max val="4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BE" dirty="0" smtClean="0"/>
                  <a:t>Absorbance (</a:t>
                </a:r>
                <a:r>
                  <a:rPr lang="el-GR" dirty="0"/>
                  <a:t>λ</a:t>
                </a:r>
                <a:r>
                  <a:rPr lang="fr-BE" dirty="0"/>
                  <a:t> = 412 nm)</a:t>
                </a:r>
              </a:p>
            </c:rich>
          </c:tx>
          <c:layout>
            <c:manualLayout>
              <c:xMode val="edge"/>
              <c:yMode val="edge"/>
              <c:x val="0"/>
              <c:y val="0.201990158333842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99607296"/>
        <c:crosses val="autoZero"/>
        <c:crossBetween val="midCat"/>
        <c:majorUnit val="1"/>
      </c:valAx>
      <c:spPr>
        <a:ln>
          <a:solidFill>
            <a:schemeClr val="tx1"/>
          </a:solidFill>
        </a:ln>
      </c:spPr>
    </c:plotArea>
    <c:legend>
      <c:legendPos val="t"/>
      <c:layout>
        <c:manualLayout>
          <c:xMode val="edge"/>
          <c:yMode val="edge"/>
          <c:x val="0.10893876526835564"/>
          <c:y val="5.0152332774549467E-2"/>
          <c:w val="0.79919435059639565"/>
          <c:h val="0.19465536349299434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C5F5E-EC21-4879-904A-02369F8655CB}" type="datetimeFigureOut">
              <a:rPr lang="fr-BE" smtClean="0"/>
              <a:t>07-09-19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A5FDF-F273-4D6F-B1F0-BB883A7EE6B4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07222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noProof="0" smtClean="0"/>
              <a:t>Cliquez pour modifier les styles du texte du masque</a:t>
            </a:r>
          </a:p>
          <a:p>
            <a:pPr lvl="1"/>
            <a:r>
              <a:rPr lang="fr-BE" noProof="0" smtClean="0"/>
              <a:t>Deuxième niveau</a:t>
            </a:r>
          </a:p>
          <a:p>
            <a:pPr lvl="2"/>
            <a:r>
              <a:rPr lang="fr-BE" noProof="0" smtClean="0"/>
              <a:t>Troisième niveau</a:t>
            </a:r>
          </a:p>
          <a:p>
            <a:pPr lvl="3"/>
            <a:r>
              <a:rPr lang="fr-BE" noProof="0" smtClean="0"/>
              <a:t>Quatrième niveau</a:t>
            </a:r>
          </a:p>
          <a:p>
            <a:pPr lvl="4"/>
            <a:r>
              <a:rPr lang="fr-BE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8796680-75B4-4291-844F-9CED0759305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1218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96680-75B4-4291-844F-9CED0759305B}" type="slidenum">
              <a:rPr lang="fr-BE" smtClean="0"/>
              <a:pPr>
                <a:defRPr/>
              </a:pPr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8932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96680-75B4-4291-844F-9CED0759305B}" type="slidenum">
              <a:rPr lang="fr-BE" smtClean="0"/>
              <a:pPr>
                <a:defRPr/>
              </a:pPr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1092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96680-75B4-4291-844F-9CED0759305B}" type="slidenum">
              <a:rPr lang="fr-BE" smtClean="0"/>
              <a:pPr>
                <a:defRPr/>
              </a:pPr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820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96680-75B4-4291-844F-9CED0759305B}" type="slidenum">
              <a:rPr lang="fr-BE" smtClean="0"/>
              <a:pPr>
                <a:defRPr/>
              </a:pPr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7843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96680-75B4-4291-844F-9CED0759305B}" type="slidenum">
              <a:rPr lang="fr-BE" smtClean="0"/>
              <a:pPr>
                <a:defRPr/>
              </a:pPr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38272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96680-75B4-4291-844F-9CED0759305B}" type="slidenum">
              <a:rPr lang="fr-BE" smtClean="0"/>
              <a:pPr>
                <a:defRPr/>
              </a:pPr>
              <a:t>16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597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96680-75B4-4291-844F-9CED0759305B}" type="slidenum">
              <a:rPr lang="fr-BE" smtClean="0"/>
              <a:pPr>
                <a:defRPr/>
              </a:pPr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0998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96680-75B4-4291-844F-9CED0759305B}" type="slidenum">
              <a:rPr lang="fr-BE" smtClean="0"/>
              <a:pPr>
                <a:defRPr/>
              </a:pPr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12121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96680-75B4-4291-844F-9CED0759305B}" type="slidenum">
              <a:rPr lang="fr-BE" smtClean="0"/>
              <a:pPr>
                <a:defRPr/>
              </a:pPr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2623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96680-75B4-4291-844F-9CED0759305B}" type="slidenum">
              <a:rPr lang="fr-BE" smtClean="0"/>
              <a:pPr>
                <a:defRPr/>
              </a:pPr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1727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96680-75B4-4291-844F-9CED0759305B}" type="slidenum">
              <a:rPr lang="fr-BE" smtClean="0"/>
              <a:pPr>
                <a:defRPr/>
              </a:pPr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68517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96680-75B4-4291-844F-9CED0759305B}" type="slidenum">
              <a:rPr lang="fr-BE" smtClean="0"/>
              <a:pPr>
                <a:defRPr/>
              </a:pPr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55124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96680-75B4-4291-844F-9CED0759305B}" type="slidenum">
              <a:rPr lang="fr-BE" smtClean="0"/>
              <a:pPr>
                <a:defRPr/>
              </a:pPr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24684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796680-75B4-4291-844F-9CED0759305B}" type="slidenum">
              <a:rPr lang="fr-BE" smtClean="0"/>
              <a:pPr>
                <a:defRPr/>
              </a:pPr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988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www.umh.ac.be/ina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9" descr="passage_long.jpg"/>
          <p:cNvPicPr>
            <a:picLocks noChangeAspect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34"/>
          <a:stretch>
            <a:fillRect/>
          </a:stretch>
        </p:blipFill>
        <p:spPr bwMode="auto">
          <a:xfrm>
            <a:off x="2270125" y="523875"/>
            <a:ext cx="6740525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9" descr="UMONS_Fac psy et siences educ_smal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67388"/>
            <a:ext cx="167005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8"/>
          <p:cNvSpPr txBox="1"/>
          <p:nvPr/>
        </p:nvSpPr>
        <p:spPr>
          <a:xfrm>
            <a:off x="2247900" y="447675"/>
            <a:ext cx="5105400" cy="1371600"/>
          </a:xfrm>
          <a:prstGeom prst="rect">
            <a:avLst/>
          </a:prstGeom>
          <a:effectLst>
            <a:outerShdw blurRad="50800" dist="38100" dir="2700000" algn="tl" rotWithShape="0">
              <a:prstClr val="black"/>
            </a:outerShdw>
          </a:effectLst>
        </p:spPr>
        <p:txBody>
          <a:bodyPr wrap="none">
            <a:normAutofit/>
          </a:bodyPr>
          <a:lstStyle/>
          <a:p>
            <a:pPr marL="342900" indent="-342900" eaLnBrk="0" hangingPunct="0">
              <a:buFont typeface="Arial" charset="0"/>
              <a:buNone/>
              <a:defRPr/>
            </a:pPr>
            <a:r>
              <a:rPr lang="fr-BE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Faculté de Psychologie </a:t>
            </a:r>
            <a:br>
              <a:rPr lang="fr-BE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fr-BE" sz="360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et des Sciences de l’Education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780213"/>
            <a:ext cx="9144000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Logo_inas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48575" y="5805488"/>
            <a:ext cx="1244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208213" y="5507038"/>
            <a:ext cx="489743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fr-BE" sz="1400" b="1" i="1" dirty="0" smtClean="0">
                <a:solidFill>
                  <a:srgbClr val="808080"/>
                </a:solidFill>
                <a:latin typeface="Calibri" pitchFamily="34" charset="0"/>
              </a:rPr>
              <a:t>Damien </a:t>
            </a:r>
            <a:r>
              <a:rPr lang="fr-BE" sz="1400" b="1" i="1" dirty="0" err="1" smtClean="0">
                <a:solidFill>
                  <a:srgbClr val="808080"/>
                </a:solidFill>
                <a:latin typeface="Calibri" pitchFamily="34" charset="0"/>
              </a:rPr>
              <a:t>Canzittu</a:t>
            </a:r>
            <a:endParaRPr lang="fr-BE" sz="1400" dirty="0">
              <a:solidFill>
                <a:srgbClr val="808080"/>
              </a:solidFill>
              <a:latin typeface="Calibri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fr-BE" sz="1400" i="1" u="sng" dirty="0" smtClean="0">
                <a:solidFill>
                  <a:srgbClr val="808080"/>
                </a:solidFill>
                <a:latin typeface="Calibri" pitchFamily="34" charset="0"/>
              </a:rPr>
              <a:t>Damien.canzittu@umons.ac.be</a:t>
            </a:r>
            <a:endParaRPr lang="fr-BE" sz="1400" i="1" u="sng" dirty="0">
              <a:solidFill>
                <a:srgbClr val="808080"/>
              </a:solidFill>
              <a:latin typeface="Calibri" pitchFamily="34" charset="0"/>
            </a:endParaRPr>
          </a:p>
          <a:p>
            <a:pPr>
              <a:lnSpc>
                <a:spcPct val="70000"/>
              </a:lnSpc>
              <a:defRPr/>
            </a:pPr>
            <a:endParaRPr lang="fr-BE" sz="800" i="1" u="sng" dirty="0">
              <a:solidFill>
                <a:srgbClr val="808080"/>
              </a:solidFill>
              <a:latin typeface="Calibri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fr-BE" sz="1200" i="1" dirty="0">
                <a:solidFill>
                  <a:srgbClr val="808080"/>
                </a:solidFill>
                <a:latin typeface="Calibri" pitchFamily="34" charset="0"/>
              </a:rPr>
              <a:t>Place du Parc 18, B-7000 Mons</a:t>
            </a:r>
          </a:p>
          <a:p>
            <a:pPr>
              <a:lnSpc>
                <a:spcPct val="70000"/>
              </a:lnSpc>
              <a:defRPr/>
            </a:pPr>
            <a:r>
              <a:rPr lang="fr-BE" sz="1200" i="1" dirty="0">
                <a:solidFill>
                  <a:srgbClr val="808080"/>
                </a:solidFill>
                <a:latin typeface="Calibri" pitchFamily="34" charset="0"/>
              </a:rPr>
              <a:t>Tél : +32 (0)65 37 31 </a:t>
            </a:r>
            <a:r>
              <a:rPr lang="fr-BE" sz="1200" i="1" dirty="0" smtClean="0">
                <a:solidFill>
                  <a:srgbClr val="808080"/>
                </a:solidFill>
                <a:latin typeface="Calibri" pitchFamily="34" charset="0"/>
              </a:rPr>
              <a:t>79</a:t>
            </a:r>
            <a:endParaRPr lang="fr-BE" sz="1200" i="1" dirty="0">
              <a:solidFill>
                <a:srgbClr val="808080"/>
              </a:solidFill>
              <a:latin typeface="Calibri" pitchFamily="34" charset="0"/>
            </a:endParaRPr>
          </a:p>
          <a:p>
            <a:pPr>
              <a:lnSpc>
                <a:spcPct val="70000"/>
              </a:lnSpc>
              <a:defRPr/>
            </a:pPr>
            <a:r>
              <a:rPr lang="fr-BE" sz="1200" i="1" dirty="0">
                <a:solidFill>
                  <a:srgbClr val="808080"/>
                </a:solidFill>
                <a:latin typeface="Calibri" pitchFamily="34" charset="0"/>
              </a:rPr>
              <a:t>Fax : +32 (0)65 37 37 74</a:t>
            </a:r>
            <a:endParaRPr lang="fr-BE" sz="1200" i="1" u="sng" dirty="0">
              <a:solidFill>
                <a:srgbClr val="808080"/>
              </a:solidFill>
              <a:latin typeface="Calibri" pitchFamily="34" charset="0"/>
              <a:hlinkClick r:id="rId7" tooltip="blocked::http://www.umh.ac.be/inas"/>
            </a:endParaRPr>
          </a:p>
          <a:p>
            <a:pPr>
              <a:lnSpc>
                <a:spcPct val="70000"/>
              </a:lnSpc>
              <a:defRPr/>
            </a:pPr>
            <a:r>
              <a:rPr lang="fr-BE" sz="1200" i="1" u="sng" dirty="0">
                <a:latin typeface="Calibri" pitchFamily="34" charset="0"/>
                <a:hlinkClick r:id="rId7" tooltip="blocked::http://www.umh.ac.be/inas"/>
              </a:rPr>
              <a:t>http://www.umons.ac.be/inas</a:t>
            </a:r>
            <a:endParaRPr lang="fr-BE" sz="1200" i="1" dirty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2205038" y="2349500"/>
            <a:ext cx="6831012" cy="1306513"/>
          </a:xfrm>
          <a:ln/>
        </p:spPr>
        <p:txBody>
          <a:bodyPr/>
          <a:lstStyle>
            <a:lvl1pPr algn="ctr">
              <a:defRPr b="1" i="0">
                <a:solidFill>
                  <a:srgbClr val="A8003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05038" y="3749675"/>
            <a:ext cx="6831012" cy="542925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370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124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72300" y="0"/>
            <a:ext cx="2171700" cy="612616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362700" cy="612616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98866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29E3F-BD09-4794-94D3-D7D417749533}" type="datetimeFigureOut">
              <a:rPr lang="fr-BE"/>
              <a:pPr>
                <a:defRPr/>
              </a:pPr>
              <a:t>07-09-19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C3A60D-1735-457C-9011-226CAA4C224B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60179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A79F1-B51B-454E-B420-C849BC839D34}" type="datetimeFigureOut">
              <a:rPr lang="fr-BE"/>
              <a:pPr>
                <a:defRPr/>
              </a:pPr>
              <a:t>07-09-19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D22F3B-2BD4-4AEA-B3B3-520B726A5A8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6163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21A30-D06F-4FF0-9174-748E432286C5}" type="datetimeFigureOut">
              <a:rPr lang="fr-BE"/>
              <a:pPr>
                <a:defRPr/>
              </a:pPr>
              <a:t>07-09-19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42796-E0ED-443A-9400-D40A5AF4487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3339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60E4-AE5F-4B7E-BF45-9466A2D1B5A1}" type="datetimeFigureOut">
              <a:rPr lang="fr-BE"/>
              <a:pPr>
                <a:defRPr/>
              </a:pPr>
              <a:t>07-09-19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D932-03E6-46D0-846E-1EE48DD04DF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63167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410B6-0C34-442B-8D83-540CDE9AF4F4}" type="datetimeFigureOut">
              <a:rPr lang="fr-BE"/>
              <a:pPr>
                <a:defRPr/>
              </a:pPr>
              <a:t>07-09-19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5BFFD-DBAC-438B-8E58-7D5AF03CFA7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8397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3AF0A-67FC-42F5-8B8C-780F37B7C7E9}" type="datetimeFigureOut">
              <a:rPr lang="fr-BE"/>
              <a:pPr>
                <a:defRPr/>
              </a:pPr>
              <a:t>07-09-19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AD61-B03D-4222-AE50-7590A49FE9B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741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0A9F5-992D-4F2A-99B2-F1F676E52A4E}" type="datetimeFigureOut">
              <a:rPr lang="fr-BE"/>
              <a:pPr>
                <a:defRPr/>
              </a:pPr>
              <a:t>07-09-19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E430D-90FF-497B-B073-7C97A937DB06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0775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713F0-1F2D-46F0-8DAE-56AEE6645B56}" type="datetimeFigureOut">
              <a:rPr lang="fr-BE"/>
              <a:pPr>
                <a:defRPr/>
              </a:pPr>
              <a:t>07-09-19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75B2-295D-46CC-881E-CDC5AB77E274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0813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01756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A9E73-B420-4892-A06C-9C5DC7AE3B37}" type="datetimeFigureOut">
              <a:rPr lang="fr-BE"/>
              <a:pPr>
                <a:defRPr/>
              </a:pPr>
              <a:t>07-09-19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C8E71-940E-4A1A-B29F-B50F2E39586E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090650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EBBC5-22B8-484A-B87A-822A95898739}" type="datetimeFigureOut">
              <a:rPr lang="fr-BE"/>
              <a:pPr>
                <a:defRPr/>
              </a:pPr>
              <a:t>07-09-19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BE-D695-48D4-A451-CDB4DAFC52B8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1621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BF912-119C-450E-8223-B2C4A9DFFE5E}" type="datetimeFigureOut">
              <a:rPr lang="fr-BE"/>
              <a:pPr>
                <a:defRPr/>
              </a:pPr>
              <a:t>07-09-19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9101-3AF7-4A7B-82B7-861CE514295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925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4499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171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61249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10279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01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85832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249711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0"/>
            <a:ext cx="8229600" cy="895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Cliquez pour modifier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5"/>
          <p:cNvSpPr txBox="1"/>
          <p:nvPr/>
        </p:nvSpPr>
        <p:spPr>
          <a:xfrm>
            <a:off x="0" y="6548438"/>
            <a:ext cx="22288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600" b="1" dirty="0">
                <a:solidFill>
                  <a:srgbClr val="A6A6A6"/>
                </a:solidFill>
              </a:rPr>
              <a:t>Université de Mons</a:t>
            </a:r>
          </a:p>
        </p:txBody>
      </p:sp>
      <p:sp>
        <p:nvSpPr>
          <p:cNvPr id="11" name="Espace réservé du pied de page 12"/>
          <p:cNvSpPr>
            <a:spLocks/>
          </p:cNvSpPr>
          <p:nvPr/>
        </p:nvSpPr>
        <p:spPr bwMode="auto">
          <a:xfrm>
            <a:off x="2228850" y="6581775"/>
            <a:ext cx="640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BE" sz="1200" dirty="0" smtClean="0">
                <a:solidFill>
                  <a:schemeClr val="bg1"/>
                </a:solidFill>
                <a:latin typeface="Calibri" pitchFamily="34" charset="0"/>
              </a:rPr>
              <a:t>Damien </a:t>
            </a:r>
            <a:r>
              <a:rPr lang="fr-BE" sz="1200" dirty="0" err="1" smtClean="0">
                <a:solidFill>
                  <a:schemeClr val="bg1"/>
                </a:solidFill>
                <a:latin typeface="Calibri" pitchFamily="34" charset="0"/>
              </a:rPr>
              <a:t>Canzittu</a:t>
            </a:r>
            <a:r>
              <a:rPr lang="fr-BE" sz="1200" dirty="0" smtClean="0">
                <a:solidFill>
                  <a:schemeClr val="bg1"/>
                </a:solidFill>
                <a:latin typeface="Calibri" pitchFamily="34" charset="0"/>
              </a:rPr>
              <a:t> |     </a:t>
            </a:r>
            <a:r>
              <a:rPr lang="fr-BE" sz="1200" dirty="0">
                <a:solidFill>
                  <a:schemeClr val="bg1"/>
                </a:solidFill>
                <a:latin typeface="Calibri" pitchFamily="34" charset="0"/>
              </a:rPr>
              <a:t>Méthodologie et Formation / INAS  -  Service du Prof. Marc Demeuse</a:t>
            </a:r>
          </a:p>
        </p:txBody>
      </p:sp>
      <p:sp>
        <p:nvSpPr>
          <p:cNvPr id="10" name="Espace réservé du numéro de diapositive 11"/>
          <p:cNvSpPr>
            <a:spLocks/>
          </p:cNvSpPr>
          <p:nvPr/>
        </p:nvSpPr>
        <p:spPr bwMode="auto">
          <a:xfrm>
            <a:off x="8629650" y="6580188"/>
            <a:ext cx="514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1574F7B-359C-45BA-8D15-5F34EB08FDAC}" type="slidenum">
              <a:rPr lang="fr-BE" sz="1200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BE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908050"/>
            <a:ext cx="9144000" cy="0"/>
          </a:xfrm>
          <a:prstGeom prst="line">
            <a:avLst/>
          </a:prstGeom>
          <a:noFill/>
          <a:ln w="28575">
            <a:solidFill>
              <a:srgbClr val="00ABCC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3000">
          <a:solidFill>
            <a:srgbClr val="80808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C40C4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ABCC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C40C4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40C4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40C4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40C4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40C4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92113"/>
            <a:ext cx="82296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Cliquez pour modifier les styles du texte du masque</a:t>
            </a:r>
          </a:p>
          <a:p>
            <a:pPr lvl="1"/>
            <a:r>
              <a:rPr lang="fr-BE" smtClean="0"/>
              <a:t>Deuxième niveau</a:t>
            </a:r>
          </a:p>
          <a:p>
            <a:pPr lvl="2"/>
            <a:r>
              <a:rPr lang="fr-BE" smtClean="0"/>
              <a:t>Troisième niveau</a:t>
            </a:r>
          </a:p>
          <a:p>
            <a:pPr lvl="3"/>
            <a:r>
              <a:rPr lang="fr-BE" smtClean="0"/>
              <a:t>Quatrième niveau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5"/>
          <p:cNvSpPr txBox="1"/>
          <p:nvPr/>
        </p:nvSpPr>
        <p:spPr>
          <a:xfrm>
            <a:off x="0" y="6548438"/>
            <a:ext cx="22288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600" b="1" dirty="0">
                <a:solidFill>
                  <a:srgbClr val="A6A6A6"/>
                </a:solidFill>
              </a:rPr>
              <a:t>Université de Mons</a:t>
            </a:r>
          </a:p>
        </p:txBody>
      </p:sp>
      <p:sp>
        <p:nvSpPr>
          <p:cNvPr id="11" name="Espace réservé du pied de page 12"/>
          <p:cNvSpPr>
            <a:spLocks/>
          </p:cNvSpPr>
          <p:nvPr/>
        </p:nvSpPr>
        <p:spPr bwMode="auto">
          <a:xfrm>
            <a:off x="2228850" y="6581775"/>
            <a:ext cx="640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BE" sz="1200" dirty="0" smtClean="0">
                <a:solidFill>
                  <a:schemeClr val="bg1"/>
                </a:solidFill>
                <a:latin typeface="Calibri" pitchFamily="34" charset="0"/>
              </a:rPr>
              <a:t>Alizée </a:t>
            </a:r>
            <a:r>
              <a:rPr lang="fr-BE" sz="1200" dirty="0" err="1" smtClean="0">
                <a:solidFill>
                  <a:schemeClr val="bg1"/>
                </a:solidFill>
                <a:latin typeface="Calibri" pitchFamily="34" charset="0"/>
              </a:rPr>
              <a:t>Tutak</a:t>
            </a:r>
            <a:r>
              <a:rPr lang="fr-BE" sz="1200" dirty="0" smtClean="0">
                <a:solidFill>
                  <a:schemeClr val="bg1"/>
                </a:solidFill>
                <a:latin typeface="Calibri" pitchFamily="34" charset="0"/>
              </a:rPr>
              <a:t>     </a:t>
            </a:r>
            <a:r>
              <a:rPr lang="fr-BE" sz="1200" dirty="0">
                <a:solidFill>
                  <a:schemeClr val="bg1"/>
                </a:solidFill>
                <a:latin typeface="Calibri" pitchFamily="34" charset="0"/>
              </a:rPr>
              <a:t>|     Méthodologie et Formation / INAS  -  Service du Prof. Marc Demeuse</a:t>
            </a:r>
          </a:p>
        </p:txBody>
      </p:sp>
      <p:sp>
        <p:nvSpPr>
          <p:cNvPr id="10" name="Espace réservé du numéro de diapositive 11"/>
          <p:cNvSpPr>
            <a:spLocks/>
          </p:cNvSpPr>
          <p:nvPr/>
        </p:nvSpPr>
        <p:spPr bwMode="auto">
          <a:xfrm>
            <a:off x="8629650" y="6580188"/>
            <a:ext cx="514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33C35294-B649-41D4-92FE-7E9E893DFFD7}" type="slidenum">
              <a:rPr lang="fr-BE" sz="1200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BE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txStyles>
    <p:titleStyle>
      <a:lvl1pPr algn="r" rtl="0" eaLnBrk="0" fontAlgn="base" hangingPunct="0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400" i="1">
          <a:solidFill>
            <a:srgbClr val="00ABC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3000">
          <a:solidFill>
            <a:srgbClr val="80808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40C4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ABCC"/>
        </a:buClr>
        <a:buFont typeface="Wingdings" pitchFamily="2" charset="2"/>
        <a:buChar char="§"/>
        <a:defRPr sz="19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40C4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C40C4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C40C4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C40C4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C40C42"/>
        </a:buClr>
        <a:buFont typeface="Wingdings" pitchFamily="2" charset="2"/>
        <a:buChar char="§"/>
        <a:defRPr sz="2000">
          <a:solidFill>
            <a:schemeClr val="tx1"/>
          </a:solidFill>
          <a:latin typeface="Arial" charset="0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BE" smtClean="0"/>
          </a:p>
        </p:txBody>
      </p:sp>
      <p:sp>
        <p:nvSpPr>
          <p:cNvPr id="3075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DB1B7A-7CEB-47FC-8115-C17F42C705BC}" type="datetimeFigureOut">
              <a:rPr lang="fr-BE"/>
              <a:pPr>
                <a:defRPr/>
              </a:pPr>
              <a:t>07-09-19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B6B83C5-4535-45BD-94B6-3BAA7BFD0EE1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5"/>
          <p:cNvSpPr txBox="1"/>
          <p:nvPr/>
        </p:nvSpPr>
        <p:spPr>
          <a:xfrm>
            <a:off x="0" y="6548438"/>
            <a:ext cx="222885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fr-BE" sz="1600" b="1" dirty="0">
                <a:solidFill>
                  <a:srgbClr val="A6A6A6"/>
                </a:solidFill>
              </a:rPr>
              <a:t>Université de Mons</a:t>
            </a:r>
          </a:p>
        </p:txBody>
      </p:sp>
      <p:sp>
        <p:nvSpPr>
          <p:cNvPr id="9" name="Espace réservé du pied de page 12"/>
          <p:cNvSpPr>
            <a:spLocks/>
          </p:cNvSpPr>
          <p:nvPr/>
        </p:nvSpPr>
        <p:spPr bwMode="auto">
          <a:xfrm>
            <a:off x="2228850" y="6581775"/>
            <a:ext cx="640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fr-BE" sz="1200" dirty="0" smtClean="0">
                <a:solidFill>
                  <a:schemeClr val="bg1"/>
                </a:solidFill>
                <a:latin typeface="Calibri" pitchFamily="34" charset="0"/>
              </a:rPr>
              <a:t>Alizée </a:t>
            </a:r>
            <a:r>
              <a:rPr lang="fr-BE" sz="1200" dirty="0" err="1" smtClean="0">
                <a:solidFill>
                  <a:schemeClr val="bg1"/>
                </a:solidFill>
                <a:latin typeface="Calibri" pitchFamily="34" charset="0"/>
              </a:rPr>
              <a:t>Tutak</a:t>
            </a:r>
            <a:r>
              <a:rPr lang="fr-BE" sz="1200" dirty="0" smtClean="0">
                <a:solidFill>
                  <a:schemeClr val="bg1"/>
                </a:solidFill>
                <a:latin typeface="Calibri" pitchFamily="34" charset="0"/>
              </a:rPr>
              <a:t>     |     </a:t>
            </a:r>
            <a:r>
              <a:rPr lang="fr-BE" sz="1200" dirty="0">
                <a:solidFill>
                  <a:schemeClr val="bg1"/>
                </a:solidFill>
                <a:latin typeface="Calibri" pitchFamily="34" charset="0"/>
              </a:rPr>
              <a:t>Méthodologie et Formation / INAS  -  Service du Prof. Marc Demeuse</a:t>
            </a:r>
          </a:p>
        </p:txBody>
      </p:sp>
      <p:sp>
        <p:nvSpPr>
          <p:cNvPr id="10" name="Espace réservé du numéro de diapositive 11"/>
          <p:cNvSpPr>
            <a:spLocks/>
          </p:cNvSpPr>
          <p:nvPr/>
        </p:nvSpPr>
        <p:spPr bwMode="auto">
          <a:xfrm>
            <a:off x="8629650" y="6580188"/>
            <a:ext cx="5143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2367BAD-9929-4498-A1CA-3AEC7B4DA877}" type="slidenum">
              <a:rPr lang="fr-BE" sz="1200">
                <a:solidFill>
                  <a:schemeClr val="bg1"/>
                </a:solidFill>
                <a:latin typeface="+mn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fr-BE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308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" t="20290" r="13968" b="25948"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jpg"/><Relationship Id="rId10" Type="http://schemas.openxmlformats.org/officeDocument/2006/relationships/image" Target="../media/image29.jpg"/><Relationship Id="rId4" Type="http://schemas.openxmlformats.org/officeDocument/2006/relationships/image" Target="../media/image31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sz="quarter"/>
          </p:nvPr>
        </p:nvSpPr>
        <p:spPr>
          <a:xfrm>
            <a:off x="419100" y="2598602"/>
            <a:ext cx="8529269" cy="1306513"/>
          </a:xfrm>
        </p:spPr>
        <p:txBody>
          <a:bodyPr/>
          <a:lstStyle/>
          <a:p>
            <a:r>
              <a:rPr lang="en-US" dirty="0">
                <a:effectLst/>
              </a:rPr>
              <a:t>Efficiency and durability of a bioactive coating in formaldehyde degradation</a:t>
            </a:r>
            <a:endParaRPr lang="fr-BE" dirty="0"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3691" y="5394960"/>
            <a:ext cx="8892360" cy="1184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6" name="Image 100"/>
          <p:cNvPicPr>
            <a:picLocks noChangeAspect="1"/>
          </p:cNvPicPr>
          <p:nvPr/>
        </p:nvPicPr>
        <p:blipFill>
          <a:blip r:embed="rId2" cstate="print"/>
          <a:srcRect l="30000" t="76401" r="58749" b="16800"/>
          <a:stretch>
            <a:fillRect/>
          </a:stretch>
        </p:blipFill>
        <p:spPr bwMode="auto">
          <a:xfrm>
            <a:off x="143691" y="5775474"/>
            <a:ext cx="2129555" cy="804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246" y="468821"/>
            <a:ext cx="6858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2632360" y="6201241"/>
            <a:ext cx="2287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18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2019</a:t>
            </a:r>
            <a:endParaRPr lang="fr-BE" dirty="0"/>
          </a:p>
        </p:txBody>
      </p:sp>
      <p:sp>
        <p:nvSpPr>
          <p:cNvPr id="8" name="Sous-titre 7"/>
          <p:cNvSpPr>
            <a:spLocks noGrp="1"/>
          </p:cNvSpPr>
          <p:nvPr>
            <p:ph type="subTitle" sz="quarter" idx="1"/>
          </p:nvPr>
        </p:nvSpPr>
        <p:spPr>
          <a:xfrm>
            <a:off x="2117357" y="4390316"/>
            <a:ext cx="6831012" cy="542925"/>
          </a:xfrm>
        </p:spPr>
        <p:txBody>
          <a:bodyPr/>
          <a:lstStyle/>
          <a:p>
            <a:pPr algn="r">
              <a:spcBef>
                <a:spcPts val="0"/>
              </a:spcBef>
              <a:spcAft>
                <a:spcPts val="0"/>
              </a:spcAft>
              <a:tabLst>
                <a:tab pos="4508500" algn="r"/>
              </a:tabLst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Cristiana C. Castro,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Tangi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Senechal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Julian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Viseur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</a:p>
          <a:p>
            <a:pPr algn="r">
              <a:spcBef>
                <a:spcPts val="0"/>
              </a:spcBef>
              <a:spcAft>
                <a:spcPts val="0"/>
              </a:spcAft>
              <a:tabLst>
                <a:tab pos="4508500" algn="r"/>
              </a:tabLst>
            </a:pP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Ducoulembier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Aline,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Driss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Lahem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400" b="1" u="sng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Anne-</a:t>
            </a:r>
            <a:r>
              <a:rPr lang="en-US" sz="2400" b="1" u="sng" dirty="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Lise</a:t>
            </a:r>
            <a:r>
              <a:rPr lang="en-US" sz="2400" b="1" u="sng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Hantson</a:t>
            </a:r>
            <a:endParaRPr lang="fr-BE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BE" sz="2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9819" y="5487161"/>
            <a:ext cx="3601606" cy="10004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Coatings</a:t>
            </a:r>
            <a:r>
              <a:rPr lang="fr-FR" dirty="0" smtClean="0"/>
              <a:t> </a:t>
            </a:r>
            <a:r>
              <a:rPr lang="fr-FR" dirty="0" err="1" smtClean="0"/>
              <a:t>preparation</a:t>
            </a:r>
            <a:endParaRPr lang="fr-BE" dirty="0"/>
          </a:p>
        </p:txBody>
      </p:sp>
      <p:sp>
        <p:nvSpPr>
          <p:cNvPr id="48" name="Rectangle 47"/>
          <p:cNvSpPr/>
          <p:nvPr/>
        </p:nvSpPr>
        <p:spPr>
          <a:xfrm>
            <a:off x="2209800" y="6589069"/>
            <a:ext cx="6934200" cy="271460"/>
          </a:xfrm>
          <a:prstGeom prst="rect">
            <a:avLst/>
          </a:prstGeom>
          <a:solidFill>
            <a:srgbClr val="00ABCC"/>
          </a:solidFill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HANTSON Anne-</a:t>
            </a:r>
            <a:r>
              <a:rPr lang="en-US" sz="1200" dirty="0" err="1"/>
              <a:t>Lise</a:t>
            </a:r>
            <a:r>
              <a:rPr lang="fr-BE" sz="1200" dirty="0"/>
              <a:t>| </a:t>
            </a:r>
            <a:r>
              <a:rPr lang="fr-BE" sz="1200" dirty="0" err="1"/>
              <a:t>Applied</a:t>
            </a:r>
            <a:r>
              <a:rPr lang="fr-BE" sz="1200" dirty="0"/>
              <a:t> </a:t>
            </a:r>
            <a:r>
              <a:rPr lang="fr-BE" sz="1200" dirty="0" err="1"/>
              <a:t>Chemistry</a:t>
            </a:r>
            <a:r>
              <a:rPr lang="fr-BE" sz="1200" dirty="0"/>
              <a:t> and </a:t>
            </a:r>
            <a:r>
              <a:rPr lang="fr-BE" sz="1200" dirty="0" err="1"/>
              <a:t>Biochemistry</a:t>
            </a:r>
            <a:r>
              <a:rPr lang="fr-BE" sz="1200" dirty="0"/>
              <a:t> </a:t>
            </a:r>
            <a:r>
              <a:rPr lang="fr-BE" sz="1200" dirty="0" err="1"/>
              <a:t>Department</a:t>
            </a:r>
            <a:r>
              <a:rPr lang="fr-BE" sz="1200" dirty="0"/>
              <a:t>, </a:t>
            </a:r>
            <a:r>
              <a:rPr lang="fr-BE" sz="1200" dirty="0" err="1"/>
              <a:t>Faculty</a:t>
            </a:r>
            <a:r>
              <a:rPr lang="fr-BE" sz="1200" dirty="0"/>
              <a:t> of Engineering, UMONS</a:t>
            </a:r>
            <a:endParaRPr lang="fr-BE" sz="1200" dirty="0"/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175E442D-0602-4C98-8D43-CBFD4908AA40}"/>
              </a:ext>
            </a:extLst>
          </p:cNvPr>
          <p:cNvSpPr/>
          <p:nvPr/>
        </p:nvSpPr>
        <p:spPr>
          <a:xfrm>
            <a:off x="3130448" y="1013065"/>
            <a:ext cx="3107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BE" b="1" dirty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Incorporation </a:t>
            </a:r>
            <a:r>
              <a:rPr lang="fr-BE" b="1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of </a:t>
            </a:r>
            <a:r>
              <a:rPr lang="fr-BE" b="1" dirty="0" err="1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freeze-dried</a:t>
            </a:r>
            <a:r>
              <a:rPr lang="fr-BE" b="1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fr-BE" b="1" i="1" dirty="0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Pseudomonas </a:t>
            </a:r>
            <a:r>
              <a:rPr lang="fr-BE" b="1" i="1" dirty="0" err="1" smtClean="0">
                <a:solidFill>
                  <a:srgbClr val="C00000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putida</a:t>
            </a:r>
            <a:endParaRPr lang="fr-BE" b="1" dirty="0">
              <a:solidFill>
                <a:srgbClr val="FFFFFF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0" name="Groupe 29"/>
          <p:cNvGrpSpPr/>
          <p:nvPr/>
        </p:nvGrpSpPr>
        <p:grpSpPr>
          <a:xfrm>
            <a:off x="1655448" y="1659396"/>
            <a:ext cx="8042904" cy="4453076"/>
            <a:chOff x="1849350" y="1722934"/>
            <a:chExt cx="8042904" cy="4453076"/>
          </a:xfrm>
        </p:grpSpPr>
        <p:grpSp>
          <p:nvGrpSpPr>
            <p:cNvPr id="182" name="Gruppo 29">
              <a:extLst>
                <a:ext uri="{FF2B5EF4-FFF2-40B4-BE49-F238E27FC236}">
                  <a16:creationId xmlns:a16="http://schemas.microsoft.com/office/drawing/2014/main" id="{907C396A-45EA-4836-A2DB-71EAB1DA3B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49350" y="1949559"/>
              <a:ext cx="8042904" cy="2240492"/>
              <a:chOff x="2786052" y="1690515"/>
              <a:chExt cx="5357848" cy="1476868"/>
            </a:xfrm>
          </p:grpSpPr>
          <p:grpSp>
            <p:nvGrpSpPr>
              <p:cNvPr id="183" name="Gruppo 26">
                <a:extLst>
                  <a:ext uri="{FF2B5EF4-FFF2-40B4-BE49-F238E27FC236}">
                    <a16:creationId xmlns:a16="http://schemas.microsoft.com/office/drawing/2014/main" id="{43B20E91-58A3-4700-B17E-BD368BAE5BA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86052" y="1690515"/>
                <a:ext cx="5286410" cy="1476868"/>
                <a:chOff x="2786053" y="1811659"/>
                <a:chExt cx="5286410" cy="1476868"/>
              </a:xfrm>
            </p:grpSpPr>
            <p:pic>
              <p:nvPicPr>
                <p:cNvPr id="185" name="Picture 1">
                  <a:extLst>
                    <a:ext uri="{FF2B5EF4-FFF2-40B4-BE49-F238E27FC236}">
                      <a16:creationId xmlns:a16="http://schemas.microsoft.com/office/drawing/2014/main" id="{65164554-3ECB-4FF0-ADDB-E8D233813FC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076" r="23083" b="65456"/>
                <a:stretch/>
              </p:blipFill>
              <p:spPr bwMode="auto">
                <a:xfrm>
                  <a:off x="2786053" y="1811659"/>
                  <a:ext cx="4066144" cy="14768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6" name="Rettangolo 15">
                  <a:extLst>
                    <a:ext uri="{FF2B5EF4-FFF2-40B4-BE49-F238E27FC236}">
                      <a16:creationId xmlns:a16="http://schemas.microsoft.com/office/drawing/2014/main" id="{C1F9A5FB-1686-41A5-91C2-6854B2CE4C87}"/>
                    </a:ext>
                  </a:extLst>
                </p:cNvPr>
                <p:cNvSpPr/>
                <p:nvPr/>
              </p:nvSpPr>
              <p:spPr>
                <a:xfrm>
                  <a:off x="7715274" y="2143563"/>
                  <a:ext cx="357189" cy="285717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2400"/>
                </a:p>
              </p:txBody>
            </p:sp>
            <p:sp>
              <p:nvSpPr>
                <p:cNvPr id="187" name="Rettangolo 21">
                  <a:extLst>
                    <a:ext uri="{FF2B5EF4-FFF2-40B4-BE49-F238E27FC236}">
                      <a16:creationId xmlns:a16="http://schemas.microsoft.com/office/drawing/2014/main" id="{D563CCF9-3FFD-413C-8A8B-B7BDBCCDA301}"/>
                    </a:ext>
                  </a:extLst>
                </p:cNvPr>
                <p:cNvSpPr/>
                <p:nvPr/>
              </p:nvSpPr>
              <p:spPr>
                <a:xfrm>
                  <a:off x="7643835" y="2357851"/>
                  <a:ext cx="357191" cy="14285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it-IT" sz="2400"/>
                </a:p>
              </p:txBody>
            </p:sp>
          </p:grpSp>
          <p:sp>
            <p:nvSpPr>
              <p:cNvPr id="184" name="Rettangolo 28">
                <a:extLst>
                  <a:ext uri="{FF2B5EF4-FFF2-40B4-BE49-F238E27FC236}">
                    <a16:creationId xmlns:a16="http://schemas.microsoft.com/office/drawing/2014/main" id="{9755689E-F0FE-4A7D-AEFC-D622BD17D132}"/>
                  </a:ext>
                </a:extLst>
              </p:cNvPr>
              <p:cNvSpPr/>
              <p:nvPr/>
            </p:nvSpPr>
            <p:spPr>
              <a:xfrm>
                <a:off x="7929586" y="2143055"/>
                <a:ext cx="214314" cy="50000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t-IT" sz="2400"/>
              </a:p>
            </p:txBody>
          </p:sp>
        </p:grpSp>
        <p:pic>
          <p:nvPicPr>
            <p:cNvPr id="196" name="Picture 1">
              <a:extLst>
                <a:ext uri="{FF2B5EF4-FFF2-40B4-BE49-F238E27FC236}">
                  <a16:creationId xmlns:a16="http://schemas.microsoft.com/office/drawing/2014/main" id="{65164554-3ECB-4FF0-ADDB-E8D233813F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3" t="52265" r="61497" b="35960"/>
            <a:stretch/>
          </p:blipFill>
          <p:spPr bwMode="auto">
            <a:xfrm>
              <a:off x="5018926" y="4885463"/>
              <a:ext cx="1771988" cy="613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7" name="Picture 1">
              <a:extLst>
                <a:ext uri="{FF2B5EF4-FFF2-40B4-BE49-F238E27FC236}">
                  <a16:creationId xmlns:a16="http://schemas.microsoft.com/office/drawing/2014/main" id="{65164554-3ECB-4FF0-ADDB-E8D233813F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03" t="75121" r="61497" b="7361"/>
            <a:stretch/>
          </p:blipFill>
          <p:spPr bwMode="auto">
            <a:xfrm>
              <a:off x="2004054" y="4883606"/>
              <a:ext cx="1771988" cy="912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2038317" y="3667900"/>
              <a:ext cx="1282595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>
                  <a:latin typeface="+mn-lt"/>
                </a:rPr>
                <a:t>Solution </a:t>
              </a:r>
            </a:p>
            <a:p>
              <a:pPr algn="ctr"/>
              <a:r>
                <a:rPr lang="fr-FR" sz="1600" dirty="0" smtClean="0">
                  <a:latin typeface="+mn-lt"/>
                </a:rPr>
                <a:t>of </a:t>
              </a:r>
              <a:r>
                <a:rPr lang="fr-FR" sz="1600" dirty="0" err="1" smtClean="0">
                  <a:latin typeface="+mn-lt"/>
                </a:rPr>
                <a:t>precursors</a:t>
              </a:r>
              <a:endParaRPr lang="fr-BE" sz="1600" dirty="0">
                <a:latin typeface="+mn-lt"/>
              </a:endParaRPr>
            </a:p>
          </p:txBody>
        </p:sp>
        <p:sp>
          <p:nvSpPr>
            <p:cNvPr id="198" name="ZoneTexte 197"/>
            <p:cNvSpPr txBox="1"/>
            <p:nvPr/>
          </p:nvSpPr>
          <p:spPr>
            <a:xfrm>
              <a:off x="3504336" y="2513407"/>
              <a:ext cx="133530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>
                  <a:latin typeface="+mn-lt"/>
                </a:rPr>
                <a:t>Condensation</a:t>
              </a:r>
              <a:endParaRPr lang="fr-BE" sz="1600" dirty="0">
                <a:latin typeface="+mn-lt"/>
              </a:endParaRPr>
            </a:p>
          </p:txBody>
        </p:sp>
        <p:sp>
          <p:nvSpPr>
            <p:cNvPr id="199" name="ZoneTexte 198"/>
            <p:cNvSpPr txBox="1"/>
            <p:nvPr/>
          </p:nvSpPr>
          <p:spPr>
            <a:xfrm>
              <a:off x="5336356" y="3730525"/>
              <a:ext cx="74078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>
                  <a:latin typeface="+mn-lt"/>
                </a:rPr>
                <a:t>Sol-gel</a:t>
              </a:r>
            </a:p>
            <a:p>
              <a:pPr algn="ctr"/>
              <a:endParaRPr lang="fr-BE" sz="1600" dirty="0">
                <a:latin typeface="+mn-lt"/>
              </a:endParaRPr>
            </a:p>
          </p:txBody>
        </p:sp>
        <p:sp>
          <p:nvSpPr>
            <p:cNvPr id="200" name="ZoneTexte 199"/>
            <p:cNvSpPr txBox="1"/>
            <p:nvPr/>
          </p:nvSpPr>
          <p:spPr>
            <a:xfrm>
              <a:off x="7821425" y="3713532"/>
              <a:ext cx="64152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>
                  <a:latin typeface="+mn-lt"/>
                </a:rPr>
                <a:t>Spray</a:t>
              </a:r>
              <a:endParaRPr lang="fr-BE" sz="1600" dirty="0">
                <a:latin typeface="+mn-lt"/>
              </a:endParaRPr>
            </a:p>
          </p:txBody>
        </p:sp>
        <p:sp>
          <p:nvSpPr>
            <p:cNvPr id="202" name="ZoneTexte 201"/>
            <p:cNvSpPr txBox="1"/>
            <p:nvPr/>
          </p:nvSpPr>
          <p:spPr>
            <a:xfrm>
              <a:off x="3953643" y="5560457"/>
              <a:ext cx="4031553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err="1" smtClean="0">
                  <a:latin typeface="+mn-lt"/>
                </a:rPr>
                <a:t>Coated</a:t>
              </a:r>
              <a:r>
                <a:rPr lang="fr-FR" sz="1600" dirty="0" smtClean="0">
                  <a:latin typeface="+mn-lt"/>
                </a:rPr>
                <a:t> </a:t>
              </a:r>
              <a:r>
                <a:rPr lang="fr-FR" sz="1600" dirty="0" err="1" smtClean="0">
                  <a:latin typeface="+mn-lt"/>
                </a:rPr>
                <a:t>substrate</a:t>
              </a:r>
              <a:endParaRPr lang="fr-FR" sz="1600" dirty="0" smtClean="0">
                <a:latin typeface="+mn-lt"/>
              </a:endParaRPr>
            </a:p>
            <a:p>
              <a:pPr algn="ctr"/>
              <a:r>
                <a:rPr lang="fr-FR" sz="1600" dirty="0" smtClean="0">
                  <a:latin typeface="+mn-lt"/>
                </a:rPr>
                <a:t>(</a:t>
              </a:r>
              <a:r>
                <a:rPr lang="fr-FR" b="1" dirty="0" err="1" smtClean="0">
                  <a:latin typeface="+mn-lt"/>
                </a:rPr>
                <a:t>Thin</a:t>
              </a:r>
              <a:r>
                <a:rPr lang="fr-FR" b="1" dirty="0" smtClean="0">
                  <a:latin typeface="+mn-lt"/>
                </a:rPr>
                <a:t>-layer </a:t>
              </a:r>
              <a:r>
                <a:rPr lang="fr-FR" b="1" dirty="0" err="1" smtClean="0">
                  <a:latin typeface="+mn-lt"/>
                </a:rPr>
                <a:t>chromatography</a:t>
              </a:r>
              <a:r>
                <a:rPr lang="fr-FR" b="1" dirty="0" smtClean="0">
                  <a:latin typeface="+mn-lt"/>
                </a:rPr>
                <a:t> (TLC) </a:t>
              </a:r>
              <a:r>
                <a:rPr lang="fr-FR" b="1" dirty="0" err="1" smtClean="0">
                  <a:latin typeface="+mn-lt"/>
                </a:rPr>
                <a:t>paper</a:t>
              </a:r>
              <a:r>
                <a:rPr lang="fr-FR" sz="1600" dirty="0" smtClean="0">
                  <a:latin typeface="+mn-lt"/>
                </a:rPr>
                <a:t>)</a:t>
              </a:r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 flipH="1" flipV="1">
              <a:off x="3821009" y="5388665"/>
              <a:ext cx="882514" cy="178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ZoneTexte 202"/>
            <p:cNvSpPr txBox="1"/>
            <p:nvPr/>
          </p:nvSpPr>
          <p:spPr>
            <a:xfrm>
              <a:off x="2011956" y="5795658"/>
              <a:ext cx="144623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 smtClean="0">
                  <a:latin typeface="+mn-lt"/>
                </a:rPr>
                <a:t>Dense </a:t>
              </a:r>
              <a:r>
                <a:rPr lang="fr-FR" sz="1600" dirty="0" err="1" smtClean="0">
                  <a:latin typeface="+mn-lt"/>
                </a:rPr>
                <a:t>thin</a:t>
              </a:r>
              <a:r>
                <a:rPr lang="fr-FR" sz="1600" dirty="0" smtClean="0">
                  <a:latin typeface="+mn-lt"/>
                </a:rPr>
                <a:t> film</a:t>
              </a:r>
            </a:p>
          </p:txBody>
        </p:sp>
        <p:cxnSp>
          <p:nvCxnSpPr>
            <p:cNvPr id="204" name="Connecteur droit avec flèche 203"/>
            <p:cNvCxnSpPr/>
            <p:nvPr/>
          </p:nvCxnSpPr>
          <p:spPr>
            <a:xfrm flipH="1">
              <a:off x="4429840" y="1722934"/>
              <a:ext cx="1" cy="215040"/>
            </a:xfrm>
            <a:prstGeom prst="straightConnector1">
              <a:avLst/>
            </a:prstGeom>
            <a:ln>
              <a:solidFill>
                <a:srgbClr val="A8003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ctangle 2"/>
            <p:cNvSpPr/>
            <p:nvPr/>
          </p:nvSpPr>
          <p:spPr>
            <a:xfrm>
              <a:off x="6318607" y="2639978"/>
              <a:ext cx="1741853" cy="7467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cxnSp>
          <p:nvCxnSpPr>
            <p:cNvPr id="23" name="Connecteur en angle 22"/>
            <p:cNvCxnSpPr>
              <a:endCxn id="196" idx="3"/>
            </p:cNvCxnSpPr>
            <p:nvPr/>
          </p:nvCxnSpPr>
          <p:spPr>
            <a:xfrm rot="16200000" flipH="1">
              <a:off x="5487486" y="3888564"/>
              <a:ext cx="2340033" cy="266823"/>
            </a:xfrm>
            <a:prstGeom prst="bentConnector4">
              <a:avLst>
                <a:gd name="adj1" fmla="val 422"/>
                <a:gd name="adj2" fmla="val 443662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858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Experimental</a:t>
            </a:r>
            <a:r>
              <a:rPr lang="fr-FR" dirty="0" smtClean="0"/>
              <a:t> design – </a:t>
            </a:r>
            <a:r>
              <a:rPr lang="fr-FR" dirty="0" err="1" smtClean="0"/>
              <a:t>coatings</a:t>
            </a:r>
            <a:r>
              <a:rPr lang="fr-FR" dirty="0" smtClean="0"/>
              <a:t> formulation</a:t>
            </a:r>
            <a:endParaRPr lang="fr-BE" dirty="0"/>
          </a:p>
        </p:txBody>
      </p:sp>
      <p:sp>
        <p:nvSpPr>
          <p:cNvPr id="48" name="Rectangle 47"/>
          <p:cNvSpPr/>
          <p:nvPr/>
        </p:nvSpPr>
        <p:spPr>
          <a:xfrm>
            <a:off x="2209800" y="6589069"/>
            <a:ext cx="6934200" cy="271460"/>
          </a:xfrm>
          <a:prstGeom prst="rect">
            <a:avLst/>
          </a:prstGeom>
          <a:solidFill>
            <a:srgbClr val="00ABCC"/>
          </a:solidFill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HANTSON Anne-</a:t>
            </a:r>
            <a:r>
              <a:rPr lang="en-US" sz="1200" dirty="0" err="1"/>
              <a:t>Lise</a:t>
            </a:r>
            <a:r>
              <a:rPr lang="fr-BE" sz="1200" dirty="0"/>
              <a:t>| </a:t>
            </a:r>
            <a:r>
              <a:rPr lang="fr-BE" sz="1200" dirty="0" err="1"/>
              <a:t>Applied</a:t>
            </a:r>
            <a:r>
              <a:rPr lang="fr-BE" sz="1200" dirty="0"/>
              <a:t> </a:t>
            </a:r>
            <a:r>
              <a:rPr lang="fr-BE" sz="1200" dirty="0" err="1"/>
              <a:t>Chemistry</a:t>
            </a:r>
            <a:r>
              <a:rPr lang="fr-BE" sz="1200" dirty="0"/>
              <a:t> and </a:t>
            </a:r>
            <a:r>
              <a:rPr lang="fr-BE" sz="1200" dirty="0" err="1"/>
              <a:t>Biochemistry</a:t>
            </a:r>
            <a:r>
              <a:rPr lang="fr-BE" sz="1200" dirty="0"/>
              <a:t> </a:t>
            </a:r>
            <a:r>
              <a:rPr lang="fr-BE" sz="1200" dirty="0" err="1"/>
              <a:t>Department</a:t>
            </a:r>
            <a:r>
              <a:rPr lang="fr-BE" sz="1200" dirty="0"/>
              <a:t>, </a:t>
            </a:r>
            <a:r>
              <a:rPr lang="fr-BE" sz="1200" dirty="0" err="1"/>
              <a:t>Faculty</a:t>
            </a:r>
            <a:r>
              <a:rPr lang="fr-BE" sz="1200" dirty="0"/>
              <a:t> of Engineering, UMONS</a:t>
            </a:r>
            <a:endParaRPr lang="fr-BE" sz="1200" dirty="0"/>
          </a:p>
        </p:txBody>
      </p:sp>
      <p:pic>
        <p:nvPicPr>
          <p:cNvPr id="22" name="Image 21" descr="49422704_317733432262856_2515130804133167104_n.jpg"/>
          <p:cNvPicPr/>
          <p:nvPr/>
        </p:nvPicPr>
        <p:blipFill>
          <a:blip r:embed="rId3" cstate="print"/>
          <a:srcRect t="7692" r="7851" b="23449"/>
          <a:stretch>
            <a:fillRect/>
          </a:stretch>
        </p:blipFill>
        <p:spPr>
          <a:xfrm>
            <a:off x="5249916" y="4755151"/>
            <a:ext cx="1800200" cy="1725286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4499991" y="1280736"/>
            <a:ext cx="4644009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Optimised </a:t>
            </a:r>
            <a:r>
              <a:rPr lang="fr-FR" sz="1600" b="1" dirty="0" err="1" smtClean="0"/>
              <a:t>experimental</a:t>
            </a:r>
            <a:r>
              <a:rPr lang="fr-FR" sz="1600" b="1" dirty="0" smtClean="0"/>
              <a:t> design (OED)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 smtClean="0"/>
              <a:t>3 variables: Sol-gel; PEG; [</a:t>
            </a:r>
            <a:r>
              <a:rPr lang="fr-FR" sz="1600" dirty="0" err="1" smtClean="0"/>
              <a:t>microorganism</a:t>
            </a:r>
            <a:r>
              <a:rPr lang="fr-FR" sz="1600" dirty="0" smtClean="0"/>
              <a:t>]</a:t>
            </a:r>
            <a:endParaRPr lang="fr-FR" sz="16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 smtClean="0"/>
              <a:t>2 </a:t>
            </a:r>
            <a:r>
              <a:rPr lang="fr-FR" sz="1600" dirty="0" err="1" smtClean="0"/>
              <a:t>levels</a:t>
            </a:r>
            <a:endParaRPr lang="fr-FR" sz="1600" dirty="0" smtClean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Responses</a:t>
            </a:r>
            <a:r>
              <a:rPr lang="fr-FR" sz="1600" dirty="0" smtClean="0"/>
              <a:t>: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r-FR" sz="1600" dirty="0" smtClean="0"/>
              <a:t>Max. </a:t>
            </a:r>
            <a:r>
              <a:rPr lang="fr-FR" sz="1600" dirty="0" smtClean="0"/>
              <a:t>FA </a:t>
            </a:r>
            <a:r>
              <a:rPr lang="fr-FR" sz="1600" dirty="0" err="1" smtClean="0"/>
              <a:t>degradation</a:t>
            </a:r>
            <a:endParaRPr lang="fr-FR" sz="1600" dirty="0" smtClean="0"/>
          </a:p>
        </p:txBody>
      </p:sp>
      <p:sp>
        <p:nvSpPr>
          <p:cNvPr id="25" name="ZoneTexte 3"/>
          <p:cNvSpPr txBox="1"/>
          <p:nvPr/>
        </p:nvSpPr>
        <p:spPr>
          <a:xfrm>
            <a:off x="1078787" y="3590911"/>
            <a:ext cx="7728277" cy="91940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 err="1" smtClean="0"/>
              <a:t>Coatings</a:t>
            </a:r>
            <a:r>
              <a:rPr lang="fr-BE" sz="1600" b="1" dirty="0" smtClean="0"/>
              <a:t> </a:t>
            </a:r>
            <a:r>
              <a:rPr lang="fr-BE" sz="1600" b="1" dirty="0" err="1" smtClean="0"/>
              <a:t>were</a:t>
            </a:r>
            <a:r>
              <a:rPr lang="fr-BE" sz="1600" b="1" dirty="0" smtClean="0"/>
              <a:t> </a:t>
            </a:r>
            <a:r>
              <a:rPr lang="fr-BE" sz="1600" b="1" dirty="0" err="1" smtClean="0"/>
              <a:t>applied</a:t>
            </a:r>
            <a:r>
              <a:rPr lang="fr-BE" sz="1600" b="1" dirty="0" smtClean="0"/>
              <a:t> on the surface </a:t>
            </a:r>
            <a:r>
              <a:rPr lang="fr-BE" sz="1600" b="1" dirty="0" smtClean="0"/>
              <a:t>of the TLC </a:t>
            </a:r>
            <a:r>
              <a:rPr lang="fr-BE" sz="1600" b="1" dirty="0" err="1" smtClean="0"/>
              <a:t>paper</a:t>
            </a:r>
            <a:r>
              <a:rPr lang="fr-BE" sz="1600" b="1" dirty="0" smtClean="0"/>
              <a:t> </a:t>
            </a:r>
            <a:r>
              <a:rPr lang="fr-BE" sz="1600" b="1" dirty="0" err="1" smtClean="0"/>
              <a:t>according</a:t>
            </a:r>
            <a:r>
              <a:rPr lang="fr-BE" sz="1600" b="1" dirty="0" smtClean="0"/>
              <a:t> to OED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 err="1" smtClean="0"/>
              <a:t>Coating</a:t>
            </a:r>
            <a:r>
              <a:rPr lang="fr-BE" sz="1600" b="1" dirty="0"/>
              <a:t> </a:t>
            </a:r>
            <a:r>
              <a:rPr lang="fr-BE" sz="1600" b="1" dirty="0" err="1" smtClean="0"/>
              <a:t>deposition</a:t>
            </a:r>
            <a:r>
              <a:rPr lang="fr-BE" sz="1600" b="1" dirty="0" smtClean="0"/>
              <a:t> by </a:t>
            </a:r>
            <a:r>
              <a:rPr lang="fr-BE" sz="1600" b="1" dirty="0" smtClean="0"/>
              <a:t>spray</a:t>
            </a:r>
            <a:endParaRPr lang="fr-BE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b="1" dirty="0" err="1" smtClean="0"/>
              <a:t>Number</a:t>
            </a:r>
            <a:r>
              <a:rPr lang="fr-BE" sz="1600" b="1" dirty="0" smtClean="0"/>
              <a:t> of application </a:t>
            </a:r>
            <a:r>
              <a:rPr lang="fr-BE" sz="1600" b="1" dirty="0" err="1" smtClean="0"/>
              <a:t>layers</a:t>
            </a:r>
            <a:r>
              <a:rPr lang="fr-BE" sz="1600" b="1" dirty="0" smtClean="0"/>
              <a:t> </a:t>
            </a:r>
            <a:r>
              <a:rPr lang="fr-BE" sz="1600" b="1" dirty="0"/>
              <a:t>= 6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931427" y="5017629"/>
            <a:ext cx="2985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latin typeface="+mn-lt"/>
              </a:rPr>
              <a:t>Reactional</a:t>
            </a:r>
            <a:r>
              <a:rPr lang="fr-FR" sz="1600" b="1" dirty="0" smtClean="0">
                <a:latin typeface="+mn-lt"/>
              </a:rPr>
              <a:t> mixture (4 </a:t>
            </a:r>
            <a:r>
              <a:rPr lang="fr-FR" sz="1600" b="1" dirty="0" err="1" smtClean="0">
                <a:latin typeface="+mn-lt"/>
              </a:rPr>
              <a:t>mL</a:t>
            </a:r>
            <a:r>
              <a:rPr lang="fr-FR" sz="1600" b="1" dirty="0" smtClean="0">
                <a:latin typeface="+mn-lt"/>
              </a:rPr>
              <a:t>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</a:rPr>
              <a:t>8 </a:t>
            </a:r>
            <a:r>
              <a:rPr lang="fr-FR" sz="1400" dirty="0" err="1" smtClean="0">
                <a:latin typeface="+mn-lt"/>
              </a:rPr>
              <a:t>pieces</a:t>
            </a:r>
            <a:r>
              <a:rPr lang="fr-FR" sz="1400" dirty="0" smtClean="0">
                <a:latin typeface="+mn-lt"/>
              </a:rPr>
              <a:t> of papier CCM (1 cm</a:t>
            </a:r>
            <a:r>
              <a:rPr lang="fr-FR" sz="1400" baseline="30000" dirty="0" smtClean="0">
                <a:latin typeface="+mn-lt"/>
              </a:rPr>
              <a:t>2</a:t>
            </a:r>
            <a:r>
              <a:rPr lang="fr-FR" sz="1400" dirty="0" smtClean="0">
                <a:latin typeface="+mn-lt"/>
              </a:rPr>
              <a:t>)</a:t>
            </a:r>
            <a:endParaRPr lang="fr-FR" sz="1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</a:rPr>
              <a:t>1 </a:t>
            </a:r>
            <a:r>
              <a:rPr lang="fr-FR" sz="1400" dirty="0" err="1" smtClean="0">
                <a:latin typeface="+mn-lt"/>
              </a:rPr>
              <a:t>mM</a:t>
            </a:r>
            <a:r>
              <a:rPr lang="fr-FR" sz="1400" dirty="0" smtClean="0">
                <a:latin typeface="+mn-lt"/>
              </a:rPr>
              <a:t> </a:t>
            </a:r>
            <a:r>
              <a:rPr lang="fr-FR" sz="1400" dirty="0" err="1" smtClean="0">
                <a:latin typeface="+mn-lt"/>
              </a:rPr>
              <a:t>Formaldehyde</a:t>
            </a:r>
            <a:r>
              <a:rPr lang="fr-FR" sz="1400" dirty="0" smtClean="0">
                <a:latin typeface="+mn-lt"/>
              </a:rPr>
              <a:t> </a:t>
            </a:r>
            <a:endParaRPr lang="fr-FR" sz="1400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smtClean="0">
                <a:latin typeface="+mn-lt"/>
              </a:rPr>
              <a:t>1 </a:t>
            </a:r>
            <a:r>
              <a:rPr lang="fr-FR" sz="1400" dirty="0" err="1" smtClean="0">
                <a:latin typeface="+mn-lt"/>
              </a:rPr>
              <a:t>mM</a:t>
            </a:r>
            <a:r>
              <a:rPr lang="fr-FR" sz="1400" dirty="0" smtClean="0">
                <a:latin typeface="+mn-lt"/>
              </a:rPr>
              <a:t> NAD</a:t>
            </a:r>
            <a:r>
              <a:rPr lang="fr-FR" sz="1400" baseline="30000" dirty="0" smtClean="0">
                <a:latin typeface="+mn-lt"/>
              </a:rPr>
              <a:t>+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+mn-lt"/>
              </a:rPr>
              <a:t>C</a:t>
            </a:r>
            <a:r>
              <a:rPr lang="fr-BE" sz="1400" dirty="0" err="1" smtClean="0">
                <a:latin typeface="+mn-lt"/>
              </a:rPr>
              <a:t>arbonate</a:t>
            </a:r>
            <a:r>
              <a:rPr lang="fr-BE" sz="1400" dirty="0" smtClean="0">
                <a:latin typeface="+mn-lt"/>
              </a:rPr>
              <a:t> buffer, </a:t>
            </a:r>
            <a:r>
              <a:rPr lang="fr-BE" sz="1400" dirty="0" smtClean="0">
                <a:latin typeface="+mn-lt"/>
              </a:rPr>
              <a:t>pH </a:t>
            </a:r>
            <a:r>
              <a:rPr lang="fr-BE" sz="1400" dirty="0">
                <a:latin typeface="+mn-lt"/>
              </a:rPr>
              <a:t>= </a:t>
            </a:r>
            <a:r>
              <a:rPr lang="fr-BE" sz="1400" dirty="0" smtClean="0">
                <a:latin typeface="+mn-lt"/>
              </a:rPr>
              <a:t>10</a:t>
            </a:r>
            <a:endParaRPr lang="fr-BE" sz="1400" dirty="0">
              <a:latin typeface="+mn-lt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693" y="852663"/>
            <a:ext cx="7596597" cy="2629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71919" y="0"/>
            <a:ext cx="9215919" cy="895350"/>
          </a:xfrm>
        </p:spPr>
        <p:txBody>
          <a:bodyPr/>
          <a:lstStyle/>
          <a:p>
            <a:r>
              <a:rPr lang="fr-FR" dirty="0" smtClean="0"/>
              <a:t>FA </a:t>
            </a:r>
            <a:r>
              <a:rPr lang="fr-FR" dirty="0" err="1" smtClean="0"/>
              <a:t>degradation</a:t>
            </a:r>
            <a:r>
              <a:rPr lang="fr-FR" dirty="0" smtClean="0"/>
              <a:t> at room </a:t>
            </a:r>
            <a:r>
              <a:rPr lang="fr-FR" dirty="0" err="1" smtClean="0"/>
              <a:t>temperature</a:t>
            </a:r>
            <a:r>
              <a:rPr lang="fr-FR" dirty="0" smtClean="0"/>
              <a:t> (+/- 20°C)</a:t>
            </a:r>
            <a:endParaRPr lang="fr-BE" dirty="0"/>
          </a:p>
        </p:txBody>
      </p:sp>
      <p:sp>
        <p:nvSpPr>
          <p:cNvPr id="32" name="Rectangle 31"/>
          <p:cNvSpPr/>
          <p:nvPr/>
        </p:nvSpPr>
        <p:spPr>
          <a:xfrm>
            <a:off x="2209800" y="6589069"/>
            <a:ext cx="6934200" cy="271460"/>
          </a:xfrm>
          <a:prstGeom prst="rect">
            <a:avLst/>
          </a:prstGeom>
          <a:solidFill>
            <a:srgbClr val="00ABCC"/>
          </a:solidFill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HANTSON Anne-</a:t>
            </a:r>
            <a:r>
              <a:rPr lang="en-US" sz="1200" dirty="0" err="1"/>
              <a:t>Lise</a:t>
            </a:r>
            <a:r>
              <a:rPr lang="fr-BE" sz="1200" dirty="0"/>
              <a:t>| </a:t>
            </a:r>
            <a:r>
              <a:rPr lang="fr-BE" sz="1200" dirty="0" err="1"/>
              <a:t>Applied</a:t>
            </a:r>
            <a:r>
              <a:rPr lang="fr-BE" sz="1200" dirty="0"/>
              <a:t> </a:t>
            </a:r>
            <a:r>
              <a:rPr lang="fr-BE" sz="1200" dirty="0" err="1"/>
              <a:t>Chemistry</a:t>
            </a:r>
            <a:r>
              <a:rPr lang="fr-BE" sz="1200" dirty="0"/>
              <a:t> and </a:t>
            </a:r>
            <a:r>
              <a:rPr lang="fr-BE" sz="1200" dirty="0" err="1"/>
              <a:t>Biochemistry</a:t>
            </a:r>
            <a:r>
              <a:rPr lang="fr-BE" sz="1200" dirty="0"/>
              <a:t> </a:t>
            </a:r>
            <a:r>
              <a:rPr lang="fr-BE" sz="1200" dirty="0" err="1"/>
              <a:t>Department</a:t>
            </a:r>
            <a:r>
              <a:rPr lang="fr-BE" sz="1200" dirty="0"/>
              <a:t>, </a:t>
            </a:r>
            <a:r>
              <a:rPr lang="fr-BE" sz="1200" dirty="0" err="1"/>
              <a:t>Faculty</a:t>
            </a:r>
            <a:r>
              <a:rPr lang="fr-BE" sz="1200" dirty="0"/>
              <a:t> of Engineering, UMONS</a:t>
            </a:r>
            <a:endParaRPr lang="fr-BE" sz="1200" dirty="0"/>
          </a:p>
        </p:txBody>
      </p:sp>
      <p:graphicFrame>
        <p:nvGraphicFramePr>
          <p:cNvPr id="34" name="Graphique 33"/>
          <p:cNvGraphicFramePr/>
          <p:nvPr>
            <p:extLst>
              <p:ext uri="{D42A27DB-BD31-4B8C-83A1-F6EECF244321}">
                <p14:modId xmlns:p14="http://schemas.microsoft.com/office/powerpoint/2010/main" val="198868471"/>
              </p:ext>
            </p:extLst>
          </p:nvPr>
        </p:nvGraphicFramePr>
        <p:xfrm>
          <a:off x="259507" y="1458771"/>
          <a:ext cx="4319242" cy="354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762325" y="4990764"/>
            <a:ext cx="8207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dirty="0" smtClean="0">
                <a:latin typeface="+mn-lt"/>
              </a:rPr>
              <a:t>Optimal conditions: </a:t>
            </a:r>
            <a:r>
              <a:rPr lang="fr-BE" dirty="0" err="1" smtClean="0">
                <a:latin typeface="+mn-lt"/>
              </a:rPr>
              <a:t>series</a:t>
            </a:r>
            <a:r>
              <a:rPr lang="fr-BE" dirty="0" smtClean="0">
                <a:latin typeface="+mn-lt"/>
              </a:rPr>
              <a:t> 1 and </a:t>
            </a:r>
            <a:r>
              <a:rPr lang="fr-BE" dirty="0" smtClean="0">
                <a:latin typeface="+mn-lt"/>
              </a:rPr>
              <a:t>7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dirty="0" smtClean="0">
                <a:latin typeface="+mn-lt"/>
              </a:rPr>
              <a:t>FA </a:t>
            </a:r>
            <a:r>
              <a:rPr lang="fr-BE" dirty="0" err="1" smtClean="0">
                <a:latin typeface="+mn-lt"/>
              </a:rPr>
              <a:t>degradation</a:t>
            </a:r>
            <a:r>
              <a:rPr lang="fr-BE" dirty="0" smtClean="0">
                <a:latin typeface="+mn-lt"/>
              </a:rPr>
              <a:t> </a:t>
            </a:r>
            <a:r>
              <a:rPr lang="fr-BE" dirty="0" err="1" smtClean="0">
                <a:latin typeface="+mn-lt"/>
              </a:rPr>
              <a:t>yield</a:t>
            </a:r>
            <a:r>
              <a:rPr lang="fr-BE" dirty="0" smtClean="0">
                <a:latin typeface="+mn-lt"/>
              </a:rPr>
              <a:t> </a:t>
            </a:r>
            <a:r>
              <a:rPr lang="fr-BE" dirty="0" err="1" smtClean="0">
                <a:latin typeface="+mn-lt"/>
              </a:rPr>
              <a:t>is</a:t>
            </a:r>
            <a:r>
              <a:rPr lang="fr-BE" dirty="0" smtClean="0">
                <a:latin typeface="+mn-lt"/>
              </a:rPr>
              <a:t> </a:t>
            </a:r>
            <a:r>
              <a:rPr lang="fr-BE" dirty="0" err="1" smtClean="0">
                <a:latin typeface="+mn-lt"/>
              </a:rPr>
              <a:t>kept</a:t>
            </a:r>
            <a:r>
              <a:rPr lang="fr-BE" dirty="0" smtClean="0">
                <a:latin typeface="+mn-lt"/>
              </a:rPr>
              <a:t> </a:t>
            </a:r>
            <a:r>
              <a:rPr lang="fr-BE" dirty="0" err="1" smtClean="0">
                <a:latin typeface="+mn-lt"/>
              </a:rPr>
              <a:t>during</a:t>
            </a:r>
            <a:r>
              <a:rPr lang="fr-BE" dirty="0" smtClean="0">
                <a:latin typeface="+mn-lt"/>
              </a:rPr>
              <a:t> 5 </a:t>
            </a:r>
            <a:r>
              <a:rPr lang="fr-BE" dirty="0" err="1" smtClean="0">
                <a:latin typeface="+mn-lt"/>
              </a:rPr>
              <a:t>weeks</a:t>
            </a:r>
            <a:r>
              <a:rPr lang="fr-BE" dirty="0" smtClean="0">
                <a:latin typeface="+mn-lt"/>
              </a:rPr>
              <a:t> for </a:t>
            </a:r>
            <a:r>
              <a:rPr lang="fr-BE" dirty="0" err="1" smtClean="0">
                <a:latin typeface="+mn-lt"/>
              </a:rPr>
              <a:t>series</a:t>
            </a:r>
            <a:r>
              <a:rPr lang="fr-BE" dirty="0" smtClean="0">
                <a:latin typeface="+mn-lt"/>
              </a:rPr>
              <a:t> </a:t>
            </a:r>
            <a:r>
              <a:rPr lang="fr-BE" dirty="0" smtClean="0">
                <a:latin typeface="+mn-lt"/>
              </a:rPr>
              <a:t>1 </a:t>
            </a:r>
            <a:r>
              <a:rPr lang="fr-BE" dirty="0" smtClean="0">
                <a:latin typeface="+mn-lt"/>
              </a:rPr>
              <a:t>(~ 90%) </a:t>
            </a:r>
            <a:r>
              <a:rPr lang="fr-BE" dirty="0" smtClean="0">
                <a:latin typeface="+mn-lt"/>
              </a:rPr>
              <a:t>and</a:t>
            </a:r>
            <a:r>
              <a:rPr lang="fr-BE" dirty="0" smtClean="0">
                <a:latin typeface="+mn-lt"/>
              </a:rPr>
              <a:t> </a:t>
            </a:r>
            <a:r>
              <a:rPr lang="fr-BE" dirty="0" smtClean="0">
                <a:latin typeface="+mn-lt"/>
              </a:rPr>
              <a:t>7 (~ 77</a:t>
            </a:r>
            <a:r>
              <a:rPr lang="fr-BE" dirty="0" smtClean="0">
                <a:latin typeface="+mn-lt"/>
              </a:rPr>
              <a:t>%)</a:t>
            </a:r>
            <a:endParaRPr lang="fr-BE" dirty="0" smtClean="0"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BE" dirty="0" err="1" smtClean="0">
                <a:latin typeface="+mn-lt"/>
              </a:rPr>
              <a:t>Decrease</a:t>
            </a:r>
            <a:r>
              <a:rPr lang="fr-BE" dirty="0" smtClean="0">
                <a:latin typeface="+mn-lt"/>
              </a:rPr>
              <a:t> of </a:t>
            </a:r>
            <a:r>
              <a:rPr lang="fr-BE" dirty="0" err="1" smtClean="0">
                <a:latin typeface="+mn-lt"/>
              </a:rPr>
              <a:t>degradation</a:t>
            </a:r>
            <a:r>
              <a:rPr lang="fr-BE" dirty="0" smtClean="0">
                <a:latin typeface="+mn-lt"/>
              </a:rPr>
              <a:t> </a:t>
            </a:r>
            <a:r>
              <a:rPr lang="fr-BE" dirty="0" err="1" smtClean="0">
                <a:latin typeface="+mn-lt"/>
              </a:rPr>
              <a:t>yield</a:t>
            </a:r>
            <a:r>
              <a:rPr lang="fr-BE" dirty="0" smtClean="0">
                <a:latin typeface="+mn-lt"/>
              </a:rPr>
              <a:t> for </a:t>
            </a:r>
            <a:r>
              <a:rPr lang="fr-BE" dirty="0" err="1" smtClean="0">
                <a:latin typeface="+mn-lt"/>
              </a:rPr>
              <a:t>series</a:t>
            </a:r>
            <a:r>
              <a:rPr lang="fr-BE" dirty="0" smtClean="0">
                <a:latin typeface="+mn-lt"/>
              </a:rPr>
              <a:t> 2 </a:t>
            </a:r>
            <a:r>
              <a:rPr lang="fr-BE" dirty="0">
                <a:latin typeface="+mn-lt"/>
              </a:rPr>
              <a:t>et </a:t>
            </a:r>
            <a:r>
              <a:rPr lang="fr-BE" dirty="0" smtClean="0">
                <a:latin typeface="+mn-lt"/>
              </a:rPr>
              <a:t>8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latin typeface="+mn-lt"/>
              </a:rPr>
              <a:t>The presence of PEG in </a:t>
            </a:r>
            <a:r>
              <a:rPr lang="en-GB" dirty="0" err="1">
                <a:latin typeface="+mn-lt"/>
              </a:rPr>
              <a:t>serie</a:t>
            </a:r>
            <a:r>
              <a:rPr lang="en-GB" dirty="0">
                <a:latin typeface="+mn-lt"/>
              </a:rPr>
              <a:t> 1 allowed the retention of large contents of water that improved the activity of formaldehyde-degrading enzymes</a:t>
            </a:r>
            <a:endParaRPr lang="fr-BE" dirty="0">
              <a:latin typeface="+mn-lt"/>
            </a:endParaRPr>
          </a:p>
        </p:txBody>
      </p:sp>
      <p:graphicFrame>
        <p:nvGraphicFramePr>
          <p:cNvPr id="36" name="Graphique 35"/>
          <p:cNvGraphicFramePr/>
          <p:nvPr>
            <p:extLst>
              <p:ext uri="{D42A27DB-BD31-4B8C-83A1-F6EECF244321}">
                <p14:modId xmlns:p14="http://schemas.microsoft.com/office/powerpoint/2010/main" val="3661653861"/>
              </p:ext>
            </p:extLst>
          </p:nvPr>
        </p:nvGraphicFramePr>
        <p:xfrm>
          <a:off x="4506741" y="1458771"/>
          <a:ext cx="4463480" cy="354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ZoneTexte 36"/>
          <p:cNvSpPr txBox="1"/>
          <p:nvPr/>
        </p:nvSpPr>
        <p:spPr>
          <a:xfrm>
            <a:off x="690317" y="1074792"/>
            <a:ext cx="303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24h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after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deposition</a:t>
            </a:r>
            <a:endParaRPr lang="fr-BE" b="1" baseline="30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4996168" y="1082116"/>
            <a:ext cx="3038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5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weeks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after</a:t>
            </a:r>
            <a:r>
              <a:rPr lang="fr-FR" b="1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 </a:t>
            </a:r>
            <a:r>
              <a:rPr lang="fr-FR" b="1" dirty="0" err="1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deposition</a:t>
            </a:r>
            <a:endParaRPr lang="fr-BE" b="1" baseline="300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946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Coatings</a:t>
            </a:r>
            <a:r>
              <a:rPr lang="fr-FR" dirty="0" smtClean="0"/>
              <a:t> </a:t>
            </a:r>
            <a:r>
              <a:rPr lang="fr-FR" dirty="0" err="1" smtClean="0"/>
              <a:t>durability</a:t>
            </a:r>
            <a:endParaRPr lang="fr-BE" dirty="0"/>
          </a:p>
        </p:txBody>
      </p:sp>
      <p:sp>
        <p:nvSpPr>
          <p:cNvPr id="48" name="Rectangle 47"/>
          <p:cNvSpPr/>
          <p:nvPr/>
        </p:nvSpPr>
        <p:spPr>
          <a:xfrm>
            <a:off x="2209800" y="6589069"/>
            <a:ext cx="6934200" cy="271460"/>
          </a:xfrm>
          <a:prstGeom prst="rect">
            <a:avLst/>
          </a:prstGeom>
          <a:solidFill>
            <a:srgbClr val="00ABCC"/>
          </a:solidFill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HANTSON Anne-</a:t>
            </a:r>
            <a:r>
              <a:rPr lang="en-US" sz="1200" dirty="0" err="1"/>
              <a:t>Lise</a:t>
            </a:r>
            <a:r>
              <a:rPr lang="fr-BE" sz="1200" dirty="0"/>
              <a:t>| </a:t>
            </a:r>
            <a:r>
              <a:rPr lang="fr-BE" sz="1200" dirty="0" err="1"/>
              <a:t>Applied</a:t>
            </a:r>
            <a:r>
              <a:rPr lang="fr-BE" sz="1200" dirty="0"/>
              <a:t> </a:t>
            </a:r>
            <a:r>
              <a:rPr lang="fr-BE" sz="1200" dirty="0" err="1"/>
              <a:t>Chemistry</a:t>
            </a:r>
            <a:r>
              <a:rPr lang="fr-BE" sz="1200" dirty="0"/>
              <a:t> and </a:t>
            </a:r>
            <a:r>
              <a:rPr lang="fr-BE" sz="1200" dirty="0" err="1"/>
              <a:t>Biochemistry</a:t>
            </a:r>
            <a:r>
              <a:rPr lang="fr-BE" sz="1200" dirty="0"/>
              <a:t> </a:t>
            </a:r>
            <a:r>
              <a:rPr lang="fr-BE" sz="1200" dirty="0" err="1"/>
              <a:t>Department</a:t>
            </a:r>
            <a:r>
              <a:rPr lang="fr-BE" sz="1200" dirty="0"/>
              <a:t>, </a:t>
            </a:r>
            <a:r>
              <a:rPr lang="fr-BE" sz="1200" dirty="0" err="1"/>
              <a:t>Faculty</a:t>
            </a:r>
            <a:r>
              <a:rPr lang="fr-BE" sz="1200" dirty="0"/>
              <a:t> of Engineering, UMONS</a:t>
            </a:r>
            <a:endParaRPr lang="fr-BE" sz="1200" dirty="0"/>
          </a:p>
        </p:txBody>
      </p:sp>
      <p:pic>
        <p:nvPicPr>
          <p:cNvPr id="10" name="Image 9" descr="serie 1 CL temp 37_i004.t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1853" y="1812058"/>
            <a:ext cx="4201997" cy="3618272"/>
          </a:xfrm>
          <a:prstGeom prst="rect">
            <a:avLst/>
          </a:prstGeom>
        </p:spPr>
      </p:pic>
      <p:pic>
        <p:nvPicPr>
          <p:cNvPr id="12" name="Image 11" descr="serie 1 CL temp amb_i005.tif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69126" y="1812058"/>
            <a:ext cx="4201997" cy="361827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283498" y="1220431"/>
            <a:ext cx="3448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2000" b="1" dirty="0" err="1" smtClean="0"/>
              <a:t>Deposition</a:t>
            </a:r>
            <a:r>
              <a:rPr lang="fr-BE" sz="2000" b="1" dirty="0" smtClean="0"/>
              <a:t> on TLC surface</a:t>
            </a:r>
            <a:endParaRPr lang="fr-BE" sz="2000" b="1" dirty="0"/>
          </a:p>
        </p:txBody>
      </p:sp>
    </p:spTree>
    <p:extLst>
      <p:ext uri="{BB962C8B-B14F-4D97-AF65-F5344CB8AC3E}">
        <p14:creationId xmlns:p14="http://schemas.microsoft.com/office/powerpoint/2010/main" val="23765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BE" dirty="0"/>
          </a:p>
        </p:txBody>
      </p:sp>
      <p:sp>
        <p:nvSpPr>
          <p:cNvPr id="48" name="Rectangle 47"/>
          <p:cNvSpPr/>
          <p:nvPr/>
        </p:nvSpPr>
        <p:spPr>
          <a:xfrm>
            <a:off x="2209800" y="6589069"/>
            <a:ext cx="6934200" cy="271460"/>
          </a:xfrm>
          <a:prstGeom prst="rect">
            <a:avLst/>
          </a:prstGeom>
          <a:solidFill>
            <a:srgbClr val="00ABCC"/>
          </a:solidFill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HANTSON Anne-</a:t>
            </a:r>
            <a:r>
              <a:rPr lang="en-US" sz="1200" dirty="0" err="1"/>
              <a:t>Lise</a:t>
            </a:r>
            <a:r>
              <a:rPr lang="fr-BE" sz="1200" dirty="0"/>
              <a:t>| </a:t>
            </a:r>
            <a:r>
              <a:rPr lang="fr-BE" sz="1200" dirty="0" err="1"/>
              <a:t>Applied</a:t>
            </a:r>
            <a:r>
              <a:rPr lang="fr-BE" sz="1200" dirty="0"/>
              <a:t> </a:t>
            </a:r>
            <a:r>
              <a:rPr lang="fr-BE" sz="1200" dirty="0" err="1"/>
              <a:t>Chemistry</a:t>
            </a:r>
            <a:r>
              <a:rPr lang="fr-BE" sz="1200" dirty="0"/>
              <a:t> and </a:t>
            </a:r>
            <a:r>
              <a:rPr lang="fr-BE" sz="1200" dirty="0" err="1"/>
              <a:t>Biochemistry</a:t>
            </a:r>
            <a:r>
              <a:rPr lang="fr-BE" sz="1200" dirty="0"/>
              <a:t> </a:t>
            </a:r>
            <a:r>
              <a:rPr lang="fr-BE" sz="1200" dirty="0" err="1"/>
              <a:t>Department</a:t>
            </a:r>
            <a:r>
              <a:rPr lang="fr-BE" sz="1200" dirty="0"/>
              <a:t>, </a:t>
            </a:r>
            <a:r>
              <a:rPr lang="fr-BE" sz="1200" dirty="0" err="1"/>
              <a:t>Faculty</a:t>
            </a:r>
            <a:r>
              <a:rPr lang="fr-BE" sz="1200" dirty="0"/>
              <a:t> of Engineering, UMONS</a:t>
            </a:r>
            <a:endParaRPr lang="fr-BE" sz="1200" dirty="0"/>
          </a:p>
        </p:txBody>
      </p:sp>
      <p:sp>
        <p:nvSpPr>
          <p:cNvPr id="13" name="Rectangle 12"/>
          <p:cNvSpPr/>
          <p:nvPr/>
        </p:nvSpPr>
        <p:spPr>
          <a:xfrm>
            <a:off x="225469" y="1268031"/>
            <a:ext cx="8555674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/>
              <a:t>Bioactive coatings containing freeze-dried bacterial cells were efficient in formaldehyde degradation in </a:t>
            </a:r>
            <a:r>
              <a:rPr lang="en-US" dirty="0" smtClean="0"/>
              <a:t>solution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sz="2000" dirty="0">
              <a:latin typeface="+mn-lt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/>
              <a:t>The presence of PEG in the sol-gel improves the enzymatic degradation of the </a:t>
            </a:r>
            <a:r>
              <a:rPr lang="en-US" dirty="0" smtClean="0"/>
              <a:t>pollutant</a:t>
            </a: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/>
              <a:t>Coatings storage at 37°C decreased formaldehyde degradation </a:t>
            </a:r>
            <a:r>
              <a:rPr lang="en-US" dirty="0" smtClean="0"/>
              <a:t>ability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 smtClean="0"/>
              <a:t>Formaldehyde </a:t>
            </a:r>
            <a:r>
              <a:rPr lang="en-US" dirty="0"/>
              <a:t>degradation efficiency can be kept by storing sol-gel coatings at room </a:t>
            </a:r>
            <a:r>
              <a:rPr lang="en-US" dirty="0" smtClean="0"/>
              <a:t>temperature</a:t>
            </a:r>
            <a:endParaRPr lang="en-US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n-US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dirty="0" smtClean="0"/>
              <a:t>Further </a:t>
            </a:r>
            <a:r>
              <a:rPr lang="en-US" dirty="0"/>
              <a:t>studies should </a:t>
            </a:r>
            <a:r>
              <a:rPr lang="en-US" dirty="0" smtClean="0"/>
              <a:t>be carried out to study the </a:t>
            </a:r>
            <a:r>
              <a:rPr lang="en-US" dirty="0"/>
              <a:t>conservation of enzymes stability throughout time </a:t>
            </a:r>
            <a:r>
              <a:rPr lang="en-US" dirty="0" smtClean="0"/>
              <a:t>for </a:t>
            </a:r>
            <a:r>
              <a:rPr lang="en-US" dirty="0"/>
              <a:t>industrial application of the bioactive </a:t>
            </a:r>
            <a:r>
              <a:rPr lang="en-US" dirty="0" smtClean="0"/>
              <a:t>coatings</a:t>
            </a:r>
          </a:p>
        </p:txBody>
      </p:sp>
    </p:spTree>
    <p:extLst>
      <p:ext uri="{BB962C8B-B14F-4D97-AF65-F5344CB8AC3E}">
        <p14:creationId xmlns:p14="http://schemas.microsoft.com/office/powerpoint/2010/main" val="33800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Aknowledgments</a:t>
            </a:r>
            <a:endParaRPr lang="fr-BE" dirty="0"/>
          </a:p>
        </p:txBody>
      </p:sp>
      <p:sp>
        <p:nvSpPr>
          <p:cNvPr id="48" name="Rectangle 47"/>
          <p:cNvSpPr/>
          <p:nvPr/>
        </p:nvSpPr>
        <p:spPr>
          <a:xfrm>
            <a:off x="2209800" y="6589069"/>
            <a:ext cx="6934200" cy="271460"/>
          </a:xfrm>
          <a:prstGeom prst="rect">
            <a:avLst/>
          </a:prstGeom>
          <a:solidFill>
            <a:srgbClr val="00ABCC"/>
          </a:solidFill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HANTSON Anne-</a:t>
            </a:r>
            <a:r>
              <a:rPr lang="en-US" sz="1200" dirty="0" err="1"/>
              <a:t>Lise</a:t>
            </a:r>
            <a:r>
              <a:rPr lang="fr-BE" sz="1200" dirty="0"/>
              <a:t>| </a:t>
            </a:r>
            <a:r>
              <a:rPr lang="fr-BE" sz="1200" dirty="0" err="1"/>
              <a:t>Applied</a:t>
            </a:r>
            <a:r>
              <a:rPr lang="fr-BE" sz="1200" dirty="0"/>
              <a:t> </a:t>
            </a:r>
            <a:r>
              <a:rPr lang="fr-BE" sz="1200" dirty="0" err="1"/>
              <a:t>Chemistry</a:t>
            </a:r>
            <a:r>
              <a:rPr lang="fr-BE" sz="1200" dirty="0"/>
              <a:t> and </a:t>
            </a:r>
            <a:r>
              <a:rPr lang="fr-BE" sz="1200" dirty="0" err="1"/>
              <a:t>Biochemistry</a:t>
            </a:r>
            <a:r>
              <a:rPr lang="fr-BE" sz="1200" dirty="0"/>
              <a:t> </a:t>
            </a:r>
            <a:r>
              <a:rPr lang="fr-BE" sz="1200" dirty="0" err="1"/>
              <a:t>Department</a:t>
            </a:r>
            <a:r>
              <a:rPr lang="fr-BE" sz="1200" dirty="0"/>
              <a:t>, </a:t>
            </a:r>
            <a:r>
              <a:rPr lang="fr-BE" sz="1200" dirty="0" err="1"/>
              <a:t>Faculty</a:t>
            </a:r>
            <a:r>
              <a:rPr lang="fr-BE" sz="1200" dirty="0"/>
              <a:t> of Engineering, UMONS</a:t>
            </a:r>
            <a:endParaRPr lang="fr-BE" sz="1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806" y="2119681"/>
            <a:ext cx="2492361" cy="120374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6160" y="3323524"/>
            <a:ext cx="1817840" cy="771525"/>
          </a:xfrm>
          <a:prstGeom prst="rect">
            <a:avLst/>
          </a:prstGeom>
        </p:spPr>
      </p:pic>
      <p:pic>
        <p:nvPicPr>
          <p:cNvPr id="6" name="Picture 4" descr="Résultat de recherche d'images pour &quot;ULg CIP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076" y="4342209"/>
            <a:ext cx="1134924" cy="92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Lar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44" y="4368508"/>
            <a:ext cx="108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ésultat de recherche d'images pour &quot;Umons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7" y="1525172"/>
            <a:ext cx="1688393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/>
          <a:srcRect t="34873" b="36282"/>
          <a:stretch/>
        </p:blipFill>
        <p:spPr>
          <a:xfrm>
            <a:off x="5993806" y="5447285"/>
            <a:ext cx="2835100" cy="81778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136" y="4401693"/>
            <a:ext cx="992439" cy="837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900" y="3373262"/>
            <a:ext cx="1791299" cy="792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13851" y="1577952"/>
            <a:ext cx="3817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n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BIODEC </a:t>
            </a:r>
            <a:r>
              <a:rPr lang="fr-FR" sz="2800" b="1" dirty="0" err="1" smtClean="0">
                <a:ln/>
                <a:solidFill>
                  <a:srgbClr val="FF5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collaborators</a:t>
            </a:r>
            <a:endParaRPr lang="fr-BE" sz="2800" b="1" dirty="0">
              <a:ln/>
              <a:solidFill>
                <a:srgbClr val="FF505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6"/>
          <a:stretch/>
        </p:blipFill>
        <p:spPr>
          <a:xfrm>
            <a:off x="417199" y="2425168"/>
            <a:ext cx="4910430" cy="303511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367314" y="5460280"/>
            <a:ext cx="1960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dirty="0" smtClean="0">
                <a:solidFill>
                  <a:srgbClr val="0075CC"/>
                </a:solidFill>
                <a:latin typeface="+mn-lt"/>
              </a:rPr>
              <a:t>GPCB team</a:t>
            </a:r>
            <a:endParaRPr lang="fr-BE" i="1" dirty="0">
              <a:solidFill>
                <a:srgbClr val="0075C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409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8" name="Rectangle 47"/>
          <p:cNvSpPr/>
          <p:nvPr/>
        </p:nvSpPr>
        <p:spPr>
          <a:xfrm>
            <a:off x="2209800" y="6589069"/>
            <a:ext cx="6934200" cy="271460"/>
          </a:xfrm>
          <a:prstGeom prst="rect">
            <a:avLst/>
          </a:prstGeom>
          <a:solidFill>
            <a:srgbClr val="00ABCC"/>
          </a:solidFill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HANTSON Anne-</a:t>
            </a:r>
            <a:r>
              <a:rPr lang="en-US" sz="1200" dirty="0" err="1"/>
              <a:t>Lise</a:t>
            </a:r>
            <a:r>
              <a:rPr lang="fr-BE" sz="1200" dirty="0"/>
              <a:t>| </a:t>
            </a:r>
            <a:r>
              <a:rPr lang="fr-BE" sz="1200" dirty="0" err="1"/>
              <a:t>Applied</a:t>
            </a:r>
            <a:r>
              <a:rPr lang="fr-BE" sz="1200" dirty="0"/>
              <a:t> </a:t>
            </a:r>
            <a:r>
              <a:rPr lang="fr-BE" sz="1200" dirty="0" err="1"/>
              <a:t>Chemistry</a:t>
            </a:r>
            <a:r>
              <a:rPr lang="fr-BE" sz="1200" dirty="0"/>
              <a:t> and </a:t>
            </a:r>
            <a:r>
              <a:rPr lang="fr-BE" sz="1200" dirty="0" err="1"/>
              <a:t>Biochemistry</a:t>
            </a:r>
            <a:r>
              <a:rPr lang="fr-BE" sz="1200" dirty="0"/>
              <a:t> </a:t>
            </a:r>
            <a:r>
              <a:rPr lang="fr-BE" sz="1200" dirty="0" err="1"/>
              <a:t>Department</a:t>
            </a:r>
            <a:r>
              <a:rPr lang="fr-BE" sz="1200" dirty="0"/>
              <a:t>, </a:t>
            </a:r>
            <a:r>
              <a:rPr lang="fr-BE" sz="1200" dirty="0" err="1"/>
              <a:t>Faculty</a:t>
            </a:r>
            <a:r>
              <a:rPr lang="fr-BE" sz="1200" dirty="0"/>
              <a:t> of Engineering, UMONS</a:t>
            </a:r>
            <a:endParaRPr lang="fr-BE" sz="1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1706" t="7654" r="19987" b="11146"/>
          <a:stretch/>
        </p:blipFill>
        <p:spPr>
          <a:xfrm>
            <a:off x="696685" y="1872342"/>
            <a:ext cx="2471413" cy="368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à coins arrondis 6"/>
          <p:cNvSpPr/>
          <p:nvPr/>
        </p:nvSpPr>
        <p:spPr>
          <a:xfrm>
            <a:off x="3996656" y="2005715"/>
            <a:ext cx="3203754" cy="44689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sz="4000" i="1" dirty="0" smtClean="0">
                <a:solidFill>
                  <a:srgbClr val="A80039"/>
                </a:solidFill>
              </a:rPr>
              <a:t>Questions?</a:t>
            </a:r>
            <a:endParaRPr lang="fr-BE" sz="4000" b="1" i="1" dirty="0">
              <a:solidFill>
                <a:schemeClr val="tx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674" y="125956"/>
            <a:ext cx="4901131" cy="136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Problem</a:t>
            </a:r>
            <a:endParaRPr lang="fr-BE" dirty="0"/>
          </a:p>
        </p:txBody>
      </p:sp>
      <p:sp>
        <p:nvSpPr>
          <p:cNvPr id="48" name="Rectangle 47"/>
          <p:cNvSpPr/>
          <p:nvPr/>
        </p:nvSpPr>
        <p:spPr>
          <a:xfrm>
            <a:off x="2209800" y="6589069"/>
            <a:ext cx="6934200" cy="271460"/>
          </a:xfrm>
          <a:prstGeom prst="rect">
            <a:avLst/>
          </a:prstGeom>
          <a:solidFill>
            <a:srgbClr val="00ABCC"/>
          </a:solidFill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HANTSON Anne-</a:t>
            </a:r>
            <a:r>
              <a:rPr lang="en-US" sz="1200" dirty="0" err="1" smtClean="0"/>
              <a:t>Lise</a:t>
            </a:r>
            <a:r>
              <a:rPr lang="fr-BE" sz="1200" dirty="0" smtClean="0"/>
              <a:t>| </a:t>
            </a:r>
            <a:r>
              <a:rPr lang="fr-BE" sz="1200" dirty="0" err="1" smtClean="0"/>
              <a:t>Applied</a:t>
            </a:r>
            <a:r>
              <a:rPr lang="fr-BE" sz="1200" dirty="0" smtClean="0"/>
              <a:t> </a:t>
            </a:r>
            <a:r>
              <a:rPr lang="fr-BE" sz="1200" dirty="0" err="1" smtClean="0"/>
              <a:t>Chemistry</a:t>
            </a:r>
            <a:r>
              <a:rPr lang="fr-BE" sz="1200" dirty="0" smtClean="0"/>
              <a:t> and </a:t>
            </a:r>
            <a:r>
              <a:rPr lang="fr-BE" sz="1200" dirty="0" err="1" smtClean="0"/>
              <a:t>Biochemistry</a:t>
            </a:r>
            <a:r>
              <a:rPr lang="fr-BE" sz="1200" dirty="0" smtClean="0"/>
              <a:t> </a:t>
            </a:r>
            <a:r>
              <a:rPr lang="fr-BE" sz="1200" dirty="0" err="1" smtClean="0"/>
              <a:t>Department</a:t>
            </a:r>
            <a:r>
              <a:rPr lang="fr-BE" sz="1200" dirty="0" smtClean="0"/>
              <a:t>, </a:t>
            </a:r>
            <a:r>
              <a:rPr lang="fr-BE" sz="1200" dirty="0" err="1" smtClean="0"/>
              <a:t>Faculty</a:t>
            </a:r>
            <a:r>
              <a:rPr lang="fr-BE" sz="1200" dirty="0" smtClean="0"/>
              <a:t> of Engineering, UMONS</a:t>
            </a:r>
            <a:endParaRPr lang="fr-BE" sz="1200" dirty="0"/>
          </a:p>
        </p:txBody>
      </p:sp>
      <p:sp>
        <p:nvSpPr>
          <p:cNvPr id="3" name="ZoneTexte 2"/>
          <p:cNvSpPr txBox="1"/>
          <p:nvPr/>
        </p:nvSpPr>
        <p:spPr>
          <a:xfrm>
            <a:off x="382837" y="1209717"/>
            <a:ext cx="356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A80039"/>
                </a:solidFill>
              </a:rPr>
              <a:t>Indoor air pollution</a:t>
            </a:r>
            <a:endParaRPr lang="fr-BE" sz="2800" b="1" dirty="0">
              <a:solidFill>
                <a:srgbClr val="A80039"/>
              </a:solidFill>
            </a:endParaRPr>
          </a:p>
        </p:txBody>
      </p:sp>
      <p:grpSp>
        <p:nvGrpSpPr>
          <p:cNvPr id="35" name="Groupe 34"/>
          <p:cNvGrpSpPr/>
          <p:nvPr/>
        </p:nvGrpSpPr>
        <p:grpSpPr>
          <a:xfrm>
            <a:off x="3759200" y="1045030"/>
            <a:ext cx="5231151" cy="4629186"/>
            <a:chOff x="3532716" y="1171575"/>
            <a:chExt cx="5306483" cy="4152900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 rotWithShape="1">
            <a:blip r:embed="rId3"/>
            <a:srcRect l="2105" t="1893" r="1986" b="11054"/>
            <a:stretch/>
          </p:blipFill>
          <p:spPr>
            <a:xfrm>
              <a:off x="3532716" y="1171575"/>
              <a:ext cx="5306483" cy="4152900"/>
            </a:xfrm>
            <a:prstGeom prst="rect">
              <a:avLst/>
            </a:prstGeom>
          </p:spPr>
        </p:pic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52925" y="2476500"/>
              <a:ext cx="771525" cy="771525"/>
            </a:xfrm>
            <a:prstGeom prst="rect">
              <a:avLst/>
            </a:prstGeom>
          </p:spPr>
        </p:pic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2550" y="1985962"/>
              <a:ext cx="1028700" cy="981075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454371" y="2611938"/>
              <a:ext cx="733425" cy="638175"/>
            </a:xfrm>
            <a:prstGeom prst="rect">
              <a:avLst/>
            </a:prstGeom>
          </p:spPr>
        </p:pic>
        <p:pic>
          <p:nvPicPr>
            <p:cNvPr id="24" name="Image 2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35171" y="2129809"/>
              <a:ext cx="1219200" cy="781050"/>
            </a:xfrm>
            <a:prstGeom prst="rect">
              <a:avLst/>
            </a:prstGeom>
          </p:spPr>
        </p:pic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9150" y="3338585"/>
              <a:ext cx="800100" cy="990600"/>
            </a:xfrm>
            <a:prstGeom prst="rect">
              <a:avLst/>
            </a:prstGeom>
          </p:spPr>
        </p:pic>
        <p:pic>
          <p:nvPicPr>
            <p:cNvPr id="25" name="Image 2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057650" y="3771973"/>
              <a:ext cx="762000" cy="571500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353049" y="3569530"/>
              <a:ext cx="781050" cy="838200"/>
            </a:xfrm>
            <a:prstGeom prst="rect">
              <a:avLst/>
            </a:prstGeom>
          </p:spPr>
        </p:pic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76973" y="3445230"/>
              <a:ext cx="581025" cy="847725"/>
            </a:xfrm>
            <a:prstGeom prst="rect">
              <a:avLst/>
            </a:prstGeom>
          </p:spPr>
        </p:pic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885517" y="3407130"/>
              <a:ext cx="847725" cy="885825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821083" y="3500510"/>
              <a:ext cx="485775" cy="666750"/>
            </a:xfrm>
            <a:prstGeom prst="rect">
              <a:avLst/>
            </a:prstGeom>
          </p:spPr>
        </p:pic>
        <p:pic>
          <p:nvPicPr>
            <p:cNvPr id="33" name="Image 32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599891" y="4144419"/>
              <a:ext cx="752475" cy="285750"/>
            </a:xfrm>
            <a:prstGeom prst="rect">
              <a:avLst/>
            </a:prstGeom>
          </p:spPr>
        </p:pic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668431" y="4618452"/>
              <a:ext cx="752475" cy="495300"/>
            </a:xfrm>
            <a:prstGeom prst="rect">
              <a:avLst/>
            </a:prstGeom>
          </p:spPr>
        </p:pic>
      </p:grpSp>
      <p:sp>
        <p:nvSpPr>
          <p:cNvPr id="36" name="ZoneTexte 35"/>
          <p:cNvSpPr txBox="1"/>
          <p:nvPr/>
        </p:nvSpPr>
        <p:spPr>
          <a:xfrm>
            <a:off x="334429" y="1985773"/>
            <a:ext cx="42196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err="1" smtClean="0">
                <a:latin typeface="+mn-lt"/>
              </a:rPr>
              <a:t>Health</a:t>
            </a:r>
            <a:r>
              <a:rPr lang="fr-FR" sz="2000" dirty="0" smtClean="0">
                <a:latin typeface="+mn-lt"/>
              </a:rPr>
              <a:t> and </a:t>
            </a:r>
            <a:r>
              <a:rPr lang="fr-FR" sz="2000" dirty="0" err="1" smtClean="0">
                <a:latin typeface="+mn-lt"/>
              </a:rPr>
              <a:t>comfort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 err="1" smtClean="0">
                <a:latin typeface="+mn-lt"/>
              </a:rPr>
              <a:t>concerns</a:t>
            </a:r>
            <a:endParaRPr lang="fr-FR" sz="2000" dirty="0" smtClean="0">
              <a:latin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sz="2000" dirty="0" smtClean="0">
                <a:latin typeface="+mn-lt"/>
              </a:rPr>
              <a:t>Main contaminants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000" dirty="0">
                <a:latin typeface="+mn-lt"/>
              </a:rPr>
              <a:t>M</a:t>
            </a:r>
            <a:r>
              <a:rPr lang="fr-FR" sz="2000" dirty="0" smtClean="0">
                <a:latin typeface="+mn-lt"/>
              </a:rPr>
              <a:t>old and </a:t>
            </a:r>
            <a:r>
              <a:rPr lang="fr-FR" sz="2000" dirty="0" err="1" smtClean="0">
                <a:latin typeface="+mn-lt"/>
              </a:rPr>
              <a:t>bacteria</a:t>
            </a:r>
            <a:endParaRPr lang="fr-FR" sz="2000" dirty="0" smtClean="0"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000" dirty="0" err="1" smtClean="0">
                <a:latin typeface="+mn-lt"/>
              </a:rPr>
              <a:t>Dust</a:t>
            </a:r>
            <a:r>
              <a:rPr lang="fr-FR" sz="2000" dirty="0" smtClean="0">
                <a:latin typeface="+mn-lt"/>
              </a:rPr>
              <a:t> and </a:t>
            </a:r>
            <a:r>
              <a:rPr lang="fr-FR" sz="2000" dirty="0" err="1" smtClean="0">
                <a:latin typeface="+mn-lt"/>
              </a:rPr>
              <a:t>other</a:t>
            </a:r>
            <a:r>
              <a:rPr lang="fr-FR" sz="2000" dirty="0" smtClean="0">
                <a:latin typeface="+mn-lt"/>
              </a:rPr>
              <a:t> </a:t>
            </a:r>
            <a:r>
              <a:rPr lang="fr-FR" sz="2000" dirty="0" err="1" smtClean="0">
                <a:latin typeface="+mn-lt"/>
              </a:rPr>
              <a:t>allergens</a:t>
            </a:r>
            <a:endParaRPr lang="fr-FR" sz="2000" dirty="0" smtClean="0"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000" dirty="0" err="1" smtClean="0">
                <a:latin typeface="+mn-lt"/>
              </a:rPr>
              <a:t>Gases</a:t>
            </a:r>
            <a:r>
              <a:rPr lang="fr-FR" sz="2000" dirty="0" smtClean="0">
                <a:latin typeface="+mn-lt"/>
              </a:rPr>
              <a:t> (NO, CO and CO</a:t>
            </a:r>
            <a:r>
              <a:rPr lang="fr-FR" sz="2000" baseline="-25000" dirty="0" smtClean="0">
                <a:latin typeface="+mn-lt"/>
              </a:rPr>
              <a:t>2</a:t>
            </a:r>
            <a:r>
              <a:rPr lang="fr-FR" sz="2000" dirty="0" smtClean="0">
                <a:latin typeface="+mn-lt"/>
              </a:rPr>
              <a:t>)</a:t>
            </a:r>
            <a:endParaRPr lang="fr-FR" sz="2000" dirty="0" smtClean="0">
              <a:solidFill>
                <a:srgbClr val="0075CC"/>
              </a:solidFill>
              <a:latin typeface="+mn-lt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000" dirty="0" err="1" smtClean="0">
                <a:latin typeface="+mn-lt"/>
              </a:rPr>
              <a:t>Chemicals</a:t>
            </a:r>
            <a:r>
              <a:rPr lang="fr-FR" sz="2000" dirty="0" smtClean="0">
                <a:latin typeface="+mn-lt"/>
              </a:rPr>
              <a:t> and </a:t>
            </a:r>
            <a:r>
              <a:rPr lang="fr-FR" sz="2000" dirty="0" err="1" smtClean="0">
                <a:latin typeface="+mn-lt"/>
              </a:rPr>
              <a:t>solvents</a:t>
            </a:r>
            <a:r>
              <a:rPr lang="fr-FR" sz="2000" dirty="0" smtClean="0">
                <a:latin typeface="+mn-lt"/>
              </a:rPr>
              <a:t> 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23945" y="5804799"/>
            <a:ext cx="3238259" cy="5083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600" dirty="0" err="1" smtClean="0"/>
              <a:t>VOCs</a:t>
            </a:r>
            <a:r>
              <a:rPr lang="fr-FR" sz="1600" dirty="0" smtClean="0"/>
              <a:t>: Volatile </a:t>
            </a:r>
            <a:r>
              <a:rPr lang="fr-FR" sz="1600" dirty="0" err="1" smtClean="0"/>
              <a:t>organic</a:t>
            </a:r>
            <a:r>
              <a:rPr lang="fr-FR" sz="1600" dirty="0" smtClean="0"/>
              <a:t> </a:t>
            </a:r>
            <a:r>
              <a:rPr lang="fr-FR" sz="1600" dirty="0" err="1" smtClean="0"/>
              <a:t>compunds</a:t>
            </a:r>
            <a:endParaRPr lang="fr-FR" sz="1600" dirty="0"/>
          </a:p>
        </p:txBody>
      </p:sp>
      <p:grpSp>
        <p:nvGrpSpPr>
          <p:cNvPr id="45" name="Groupe 44"/>
          <p:cNvGrpSpPr/>
          <p:nvPr/>
        </p:nvGrpSpPr>
        <p:grpSpPr>
          <a:xfrm>
            <a:off x="1025013" y="4429298"/>
            <a:ext cx="1520767" cy="1260495"/>
            <a:chOff x="1137258" y="4706334"/>
            <a:chExt cx="1715071" cy="1537952"/>
          </a:xfrm>
        </p:grpSpPr>
        <p:sp>
          <p:nvSpPr>
            <p:cNvPr id="44" name="Ellipse 43"/>
            <p:cNvSpPr/>
            <p:nvPr/>
          </p:nvSpPr>
          <p:spPr>
            <a:xfrm>
              <a:off x="1430889" y="4706334"/>
              <a:ext cx="597774" cy="598698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9" name="Ellipse 48"/>
            <p:cNvSpPr/>
            <p:nvPr/>
          </p:nvSpPr>
          <p:spPr>
            <a:xfrm>
              <a:off x="2254555" y="4816976"/>
              <a:ext cx="597774" cy="598698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1480783" y="4877414"/>
              <a:ext cx="1215831" cy="1161697"/>
            </a:xfrm>
            <a:prstGeom prst="ellipse">
              <a:avLst/>
            </a:prstGeom>
            <a:gradFill flip="none" rotWithShape="1">
              <a:gsLst>
                <a:gs pos="0">
                  <a:srgbClr val="FF5050">
                    <a:shade val="30000"/>
                    <a:satMod val="115000"/>
                  </a:srgbClr>
                </a:gs>
                <a:gs pos="50000">
                  <a:srgbClr val="FF5050">
                    <a:shade val="67500"/>
                    <a:satMod val="115000"/>
                  </a:srgbClr>
                </a:gs>
                <a:gs pos="100000">
                  <a:srgbClr val="FF505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 err="1" smtClean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VOCs</a:t>
              </a:r>
              <a:endParaRPr lang="fr-BE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1137258" y="5477327"/>
              <a:ext cx="597774" cy="598698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47" name="Ellipse 46"/>
            <p:cNvSpPr/>
            <p:nvPr/>
          </p:nvSpPr>
          <p:spPr>
            <a:xfrm>
              <a:off x="2236187" y="5645588"/>
              <a:ext cx="597774" cy="598698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lin ang="108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  <p:sp>
        <p:nvSpPr>
          <p:cNvPr id="4" name="Rectangle 3"/>
          <p:cNvSpPr/>
          <p:nvPr/>
        </p:nvSpPr>
        <p:spPr>
          <a:xfrm>
            <a:off x="1045180" y="5860391"/>
            <a:ext cx="206979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cap="none" spc="0" dirty="0" err="1" smtClean="0">
                <a:ln/>
                <a:solidFill>
                  <a:srgbClr val="008A3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Legislation</a:t>
            </a:r>
            <a:r>
              <a:rPr lang="fr-FR" b="1" cap="none" spc="0" dirty="0" smtClean="0">
                <a:ln/>
                <a:solidFill>
                  <a:srgbClr val="008A3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fr-FR" b="1" cap="none" spc="0" dirty="0" err="1" smtClean="0">
                <a:ln/>
                <a:solidFill>
                  <a:srgbClr val="008A3E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limits</a:t>
            </a:r>
            <a:endParaRPr lang="fr-FR" b="1" cap="none" spc="0" dirty="0">
              <a:ln/>
              <a:solidFill>
                <a:srgbClr val="008A3E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Flèche courbée vers la droite 4"/>
          <p:cNvSpPr/>
          <p:nvPr/>
        </p:nvSpPr>
        <p:spPr>
          <a:xfrm>
            <a:off x="485970" y="5621319"/>
            <a:ext cx="539043" cy="608404"/>
          </a:xfrm>
          <a:prstGeom prst="curvedRightArrow">
            <a:avLst/>
          </a:prstGeom>
          <a:solidFill>
            <a:srgbClr val="008A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1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Formaldehyde</a:t>
            </a:r>
            <a:endParaRPr lang="fr-BE" dirty="0"/>
          </a:p>
        </p:txBody>
      </p:sp>
      <p:sp>
        <p:nvSpPr>
          <p:cNvPr id="48" name="Rectangle 47"/>
          <p:cNvSpPr/>
          <p:nvPr/>
        </p:nvSpPr>
        <p:spPr>
          <a:xfrm>
            <a:off x="2209800" y="6589069"/>
            <a:ext cx="6934200" cy="271460"/>
          </a:xfrm>
          <a:prstGeom prst="rect">
            <a:avLst/>
          </a:prstGeom>
          <a:solidFill>
            <a:srgbClr val="00ABCC"/>
          </a:solidFill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HANTSON Anne-</a:t>
            </a:r>
            <a:r>
              <a:rPr lang="en-US" sz="1200" dirty="0" err="1"/>
              <a:t>Lise</a:t>
            </a:r>
            <a:r>
              <a:rPr lang="fr-BE" sz="1200" dirty="0"/>
              <a:t>| </a:t>
            </a:r>
            <a:r>
              <a:rPr lang="fr-BE" sz="1200" dirty="0" err="1"/>
              <a:t>Applied</a:t>
            </a:r>
            <a:r>
              <a:rPr lang="fr-BE" sz="1200" dirty="0"/>
              <a:t> </a:t>
            </a:r>
            <a:r>
              <a:rPr lang="fr-BE" sz="1200" dirty="0" err="1"/>
              <a:t>Chemistry</a:t>
            </a:r>
            <a:r>
              <a:rPr lang="fr-BE" sz="1200" dirty="0"/>
              <a:t> and </a:t>
            </a:r>
            <a:r>
              <a:rPr lang="fr-BE" sz="1200" dirty="0" err="1"/>
              <a:t>Biochemistry</a:t>
            </a:r>
            <a:r>
              <a:rPr lang="fr-BE" sz="1200" dirty="0"/>
              <a:t> </a:t>
            </a:r>
            <a:r>
              <a:rPr lang="fr-BE" sz="1200" dirty="0" err="1"/>
              <a:t>Department</a:t>
            </a:r>
            <a:r>
              <a:rPr lang="fr-BE" sz="1200" dirty="0"/>
              <a:t>, </a:t>
            </a:r>
            <a:r>
              <a:rPr lang="fr-BE" sz="1200" dirty="0" err="1"/>
              <a:t>Faculty</a:t>
            </a:r>
            <a:r>
              <a:rPr lang="fr-BE" sz="1200" dirty="0"/>
              <a:t> of Engineering, UMONS</a:t>
            </a:r>
            <a:endParaRPr lang="fr-BE" sz="1200" dirty="0"/>
          </a:p>
        </p:txBody>
      </p:sp>
      <p:grpSp>
        <p:nvGrpSpPr>
          <p:cNvPr id="3" name="Groupe 2"/>
          <p:cNvGrpSpPr/>
          <p:nvPr/>
        </p:nvGrpSpPr>
        <p:grpSpPr>
          <a:xfrm>
            <a:off x="3946499" y="1780937"/>
            <a:ext cx="4960765" cy="3808619"/>
            <a:chOff x="3966782" y="2196349"/>
            <a:chExt cx="4960765" cy="3808619"/>
          </a:xfrm>
        </p:grpSpPr>
        <p:grpSp>
          <p:nvGrpSpPr>
            <p:cNvPr id="19" name="Groupe 18"/>
            <p:cNvGrpSpPr/>
            <p:nvPr/>
          </p:nvGrpSpPr>
          <p:grpSpPr>
            <a:xfrm>
              <a:off x="7344761" y="3027710"/>
              <a:ext cx="1582786" cy="2431248"/>
              <a:chOff x="13843000" y="16152097"/>
              <a:chExt cx="2872714" cy="4644274"/>
            </a:xfrm>
          </p:grpSpPr>
          <p:pic>
            <p:nvPicPr>
              <p:cNvPr id="20" name="Image 1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375"/>
              <a:stretch/>
            </p:blipFill>
            <p:spPr>
              <a:xfrm>
                <a:off x="13843000" y="16152097"/>
                <a:ext cx="2872714" cy="464427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21" name="Image 2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374" t="7785" r="44741" b="83465"/>
              <a:stretch/>
            </p:blipFill>
            <p:spPr>
              <a:xfrm>
                <a:off x="13843000" y="16152097"/>
                <a:ext cx="430418" cy="40640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grpSp>
          <p:nvGrpSpPr>
            <p:cNvPr id="33" name="Groupe 32"/>
            <p:cNvGrpSpPr/>
            <p:nvPr/>
          </p:nvGrpSpPr>
          <p:grpSpPr>
            <a:xfrm>
              <a:off x="3966782" y="2196349"/>
              <a:ext cx="2197917" cy="3808619"/>
              <a:chOff x="3465690" y="1852501"/>
              <a:chExt cx="2197917" cy="3808619"/>
            </a:xfrm>
          </p:grpSpPr>
          <p:grpSp>
            <p:nvGrpSpPr>
              <p:cNvPr id="31" name="Groupe 30"/>
              <p:cNvGrpSpPr/>
              <p:nvPr/>
            </p:nvGrpSpPr>
            <p:grpSpPr>
              <a:xfrm>
                <a:off x="3465690" y="1852501"/>
                <a:ext cx="2197917" cy="3808619"/>
                <a:chOff x="3613249" y="1928315"/>
                <a:chExt cx="2655544" cy="3540725"/>
              </a:xfrm>
            </p:grpSpPr>
            <p:pic>
              <p:nvPicPr>
                <p:cNvPr id="8" name="Image 7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7014850">
                  <a:off x="3170658" y="2370906"/>
                  <a:ext cx="3540725" cy="2655544"/>
                </a:xfrm>
                <a:prstGeom prst="rect">
                  <a:avLst/>
                </a:prstGeom>
              </p:spPr>
            </p:pic>
            <p:sp>
              <p:nvSpPr>
                <p:cNvPr id="30" name="ZoneTexte 29"/>
                <p:cNvSpPr txBox="1"/>
                <p:nvPr/>
              </p:nvSpPr>
              <p:spPr>
                <a:xfrm rot="15897856">
                  <a:off x="3519961" y="3426798"/>
                  <a:ext cx="1779460" cy="409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600" dirty="0" err="1" smtClean="0"/>
                    <a:t>Exposure</a:t>
                  </a:r>
                  <a:r>
                    <a:rPr lang="fr-FR" sz="1600" dirty="0" smtClean="0"/>
                    <a:t> time</a:t>
                  </a:r>
                  <a:endParaRPr lang="fr-BE" sz="1600" dirty="0"/>
                </a:p>
              </p:txBody>
            </p:sp>
            <p:sp>
              <p:nvSpPr>
                <p:cNvPr id="32" name="ZoneTexte 31"/>
                <p:cNvSpPr txBox="1"/>
                <p:nvPr/>
              </p:nvSpPr>
              <p:spPr>
                <a:xfrm rot="15693930">
                  <a:off x="4099849" y="3175415"/>
                  <a:ext cx="1779460" cy="4090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smtClean="0"/>
                    <a:t>Concentration</a:t>
                  </a:r>
                  <a:endParaRPr lang="fr-BE" sz="1600" dirty="0"/>
                </a:p>
              </p:txBody>
            </p:sp>
          </p:grpSp>
          <p:sp>
            <p:nvSpPr>
              <p:cNvPr id="34" name="ZoneTexte 33"/>
              <p:cNvSpPr txBox="1"/>
              <p:nvPr/>
            </p:nvSpPr>
            <p:spPr>
              <a:xfrm>
                <a:off x="4361141" y="4864369"/>
                <a:ext cx="6076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600" b="1" dirty="0" smtClean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FA</a:t>
                </a:r>
                <a:endParaRPr lang="fr-BE" sz="16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endParaRPr>
              </a:p>
            </p:txBody>
          </p:sp>
        </p:grpSp>
        <p:sp>
          <p:nvSpPr>
            <p:cNvPr id="22" name="Rectangle 21"/>
            <p:cNvSpPr/>
            <p:nvPr/>
          </p:nvSpPr>
          <p:spPr>
            <a:xfrm>
              <a:off x="5404568" y="2571000"/>
              <a:ext cx="2021501" cy="34163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dirty="0" smtClean="0">
                  <a:latin typeface="+mn-lt"/>
                </a:rPr>
                <a:t>Eyes</a:t>
              </a:r>
              <a:r>
                <a:rPr lang="en-US" dirty="0">
                  <a:latin typeface="+mn-lt"/>
                </a:rPr>
                <a:t>, nose and throat </a:t>
              </a:r>
              <a:r>
                <a:rPr lang="en-US" dirty="0" smtClean="0">
                  <a:latin typeface="+mn-lt"/>
                </a:rPr>
                <a:t>irritation</a:t>
              </a:r>
            </a:p>
            <a:p>
              <a:pPr algn="ctr"/>
              <a:endParaRPr lang="en-US" dirty="0" smtClean="0">
                <a:latin typeface="+mn-lt"/>
              </a:endParaRPr>
            </a:p>
            <a:p>
              <a:pPr algn="ctr"/>
              <a:r>
                <a:rPr lang="en-US" dirty="0" smtClean="0">
                  <a:latin typeface="+mn-lt"/>
                </a:rPr>
                <a:t>Breathing </a:t>
              </a:r>
              <a:r>
                <a:rPr lang="en-US" dirty="0">
                  <a:latin typeface="+mn-lt"/>
                </a:rPr>
                <a:t>difficulties </a:t>
              </a:r>
            </a:p>
            <a:p>
              <a:pPr algn="ctr"/>
              <a:endParaRPr lang="en-US" dirty="0" smtClean="0">
                <a:latin typeface="+mn-lt"/>
              </a:endParaRPr>
            </a:p>
            <a:p>
              <a:pPr algn="ctr"/>
              <a:r>
                <a:rPr lang="en-US" dirty="0" smtClean="0">
                  <a:latin typeface="+mn-lt"/>
                </a:rPr>
                <a:t>Respiratory injuries</a:t>
              </a:r>
            </a:p>
            <a:p>
              <a:pPr algn="ctr"/>
              <a:endParaRPr lang="en-US" dirty="0" smtClean="0">
                <a:latin typeface="+mn-lt"/>
              </a:endParaRPr>
            </a:p>
            <a:p>
              <a:pPr algn="ctr"/>
              <a:r>
                <a:rPr lang="en-US" dirty="0" smtClean="0">
                  <a:latin typeface="+mn-lt"/>
                </a:rPr>
                <a:t>Chronic </a:t>
              </a:r>
              <a:r>
                <a:rPr lang="en-US" dirty="0">
                  <a:latin typeface="+mn-lt"/>
                </a:rPr>
                <a:t>pulmonary </a:t>
              </a:r>
              <a:r>
                <a:rPr lang="en-US" dirty="0" smtClean="0">
                  <a:latin typeface="+mn-lt"/>
                </a:rPr>
                <a:t>obstruction</a:t>
              </a:r>
            </a:p>
            <a:p>
              <a:pPr algn="ctr"/>
              <a:endParaRPr lang="en-US" dirty="0" smtClean="0">
                <a:latin typeface="+mn-lt"/>
              </a:endParaRPr>
            </a:p>
            <a:p>
              <a:pPr algn="ctr"/>
              <a:r>
                <a:rPr lang="en-US" dirty="0" smtClean="0">
                  <a:latin typeface="+mn-lt"/>
                </a:rPr>
                <a:t>Pulmonary cancer</a:t>
              </a:r>
              <a:endParaRPr lang="en-US" dirty="0">
                <a:latin typeface="+mn-lt"/>
              </a:endParaRPr>
            </a:p>
          </p:txBody>
        </p: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5" y="1012381"/>
            <a:ext cx="2816960" cy="140848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25" name="Groupe 24"/>
          <p:cNvGrpSpPr/>
          <p:nvPr/>
        </p:nvGrpSpPr>
        <p:grpSpPr>
          <a:xfrm>
            <a:off x="759038" y="5086590"/>
            <a:ext cx="3927072" cy="1168028"/>
            <a:chOff x="4125969" y="4090025"/>
            <a:chExt cx="4919536" cy="1479280"/>
          </a:xfrm>
        </p:grpSpPr>
        <p:pic>
          <p:nvPicPr>
            <p:cNvPr id="35" name="Image 34"/>
            <p:cNvPicPr>
              <a:picLocks noChangeAspect="1"/>
            </p:cNvPicPr>
            <p:nvPr/>
          </p:nvPicPr>
          <p:blipFill rotWithShape="1">
            <a:blip r:embed="rId6"/>
            <a:srcRect b="34496"/>
            <a:stretch/>
          </p:blipFill>
          <p:spPr>
            <a:xfrm>
              <a:off x="5558133" y="4090025"/>
              <a:ext cx="1875909" cy="1479280"/>
            </a:xfrm>
            <a:prstGeom prst="rect">
              <a:avLst/>
            </a:prstGeom>
          </p:spPr>
        </p:pic>
        <p:sp>
          <p:nvSpPr>
            <p:cNvPr id="36" name="ZoneTexte 35"/>
            <p:cNvSpPr txBox="1"/>
            <p:nvPr/>
          </p:nvSpPr>
          <p:spPr>
            <a:xfrm>
              <a:off x="4227103" y="4238242"/>
              <a:ext cx="2060429" cy="506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 smtClean="0">
                  <a:latin typeface="+mn-lt"/>
                </a:rPr>
                <a:t>Immunogenic</a:t>
              </a:r>
              <a:endParaRPr lang="fr-BE" sz="2000" b="1" dirty="0">
                <a:latin typeface="+mn-lt"/>
              </a:endParaRPr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125969" y="4975462"/>
              <a:ext cx="1703467" cy="506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 smtClean="0">
                  <a:latin typeface="+mn-lt"/>
                </a:rPr>
                <a:t>Mutagenic</a:t>
              </a:r>
              <a:endParaRPr lang="fr-BE" sz="2000" b="1" dirty="0">
                <a:latin typeface="+mn-lt"/>
              </a:endParaRPr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7342038" y="4947159"/>
              <a:ext cx="1703467" cy="506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 smtClean="0">
                  <a:latin typeface="+mn-lt"/>
                </a:rPr>
                <a:t>Allergenic</a:t>
              </a:r>
              <a:endParaRPr lang="fr-BE" sz="2000" b="1" dirty="0">
                <a:latin typeface="+mn-lt"/>
              </a:endParaRP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855571" y="4213889"/>
              <a:ext cx="1932965" cy="506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 smtClean="0">
                  <a:latin typeface="+mn-lt"/>
                </a:rPr>
                <a:t>Carcinogenic</a:t>
              </a:r>
              <a:endParaRPr lang="fr-BE" sz="2000" b="1" dirty="0">
                <a:latin typeface="+mn-lt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644548" y="2653954"/>
            <a:ext cx="33664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n-lt"/>
              </a:rPr>
              <a:t>Construction materials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n-lt"/>
              </a:rPr>
              <a:t>Wood processing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n-lt"/>
              </a:rPr>
              <a:t>Furniture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n-lt"/>
              </a:rPr>
              <a:t>Textiles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n-lt"/>
              </a:rPr>
              <a:t>Carpeting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US" sz="2400" dirty="0" smtClean="0">
                <a:latin typeface="+mn-lt"/>
              </a:rPr>
              <a:t>Cleaning products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854790" y="1425257"/>
            <a:ext cx="914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 smtClean="0">
                <a:latin typeface="+mn-lt"/>
              </a:rPr>
              <a:t>&gt; 0.3 ppm</a:t>
            </a:r>
          </a:p>
          <a:p>
            <a:pPr algn="ctr"/>
            <a:r>
              <a:rPr lang="fr-BE" sz="1400" dirty="0" smtClean="0">
                <a:latin typeface="+mn-lt"/>
              </a:rPr>
              <a:t>≈ 4 h</a:t>
            </a:r>
            <a:endParaRPr lang="fr-BE" sz="1400" dirty="0">
              <a:latin typeface="+mn-lt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925" y="1200494"/>
            <a:ext cx="606396" cy="59981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97" y="1201321"/>
            <a:ext cx="606929" cy="60033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202" y="1200494"/>
            <a:ext cx="606929" cy="600339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2826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02" y="4335171"/>
            <a:ext cx="1216653" cy="16097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Technology</a:t>
            </a:r>
            <a:r>
              <a:rPr lang="fr-FR" dirty="0" smtClean="0"/>
              <a:t>  and Innovation</a:t>
            </a:r>
            <a:endParaRPr lang="fr-BE" dirty="0"/>
          </a:p>
        </p:txBody>
      </p:sp>
      <p:sp>
        <p:nvSpPr>
          <p:cNvPr id="48" name="Rectangle 47"/>
          <p:cNvSpPr/>
          <p:nvPr/>
        </p:nvSpPr>
        <p:spPr>
          <a:xfrm>
            <a:off x="2209800" y="6589069"/>
            <a:ext cx="6934200" cy="271460"/>
          </a:xfrm>
          <a:prstGeom prst="rect">
            <a:avLst/>
          </a:prstGeom>
          <a:solidFill>
            <a:srgbClr val="00ABCC"/>
          </a:solidFill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HANTSON Anne-</a:t>
            </a:r>
            <a:r>
              <a:rPr lang="en-US" sz="1200" dirty="0" err="1"/>
              <a:t>Lise</a:t>
            </a:r>
            <a:r>
              <a:rPr lang="fr-BE" sz="1200" dirty="0"/>
              <a:t>| </a:t>
            </a:r>
            <a:r>
              <a:rPr lang="fr-BE" sz="1200" dirty="0" err="1"/>
              <a:t>Applied</a:t>
            </a:r>
            <a:r>
              <a:rPr lang="fr-BE" sz="1200" dirty="0"/>
              <a:t> </a:t>
            </a:r>
            <a:r>
              <a:rPr lang="fr-BE" sz="1200" dirty="0" err="1"/>
              <a:t>Chemistry</a:t>
            </a:r>
            <a:r>
              <a:rPr lang="fr-BE" sz="1200" dirty="0"/>
              <a:t> and </a:t>
            </a:r>
            <a:r>
              <a:rPr lang="fr-BE" sz="1200" dirty="0" err="1"/>
              <a:t>Biochemistry</a:t>
            </a:r>
            <a:r>
              <a:rPr lang="fr-BE" sz="1200" dirty="0"/>
              <a:t> </a:t>
            </a:r>
            <a:r>
              <a:rPr lang="fr-BE" sz="1200" dirty="0" err="1"/>
              <a:t>Department</a:t>
            </a:r>
            <a:r>
              <a:rPr lang="fr-BE" sz="1200" dirty="0"/>
              <a:t>, </a:t>
            </a:r>
            <a:r>
              <a:rPr lang="fr-BE" sz="1200" dirty="0" err="1"/>
              <a:t>Faculty</a:t>
            </a:r>
            <a:r>
              <a:rPr lang="fr-BE" sz="1200" dirty="0"/>
              <a:t> of Engineering, UMONS</a:t>
            </a:r>
            <a:endParaRPr lang="fr-BE" sz="1200" dirty="0"/>
          </a:p>
        </p:txBody>
      </p:sp>
      <p:grpSp>
        <p:nvGrpSpPr>
          <p:cNvPr id="8" name="Grouper 10"/>
          <p:cNvGrpSpPr/>
          <p:nvPr/>
        </p:nvGrpSpPr>
        <p:grpSpPr>
          <a:xfrm>
            <a:off x="444329" y="2194437"/>
            <a:ext cx="3342095" cy="3684261"/>
            <a:chOff x="683568" y="3128535"/>
            <a:chExt cx="3342095" cy="3684261"/>
          </a:xfrm>
        </p:grpSpPr>
        <p:sp>
          <p:nvSpPr>
            <p:cNvPr id="9" name="Nuage 8"/>
            <p:cNvSpPr/>
            <p:nvPr/>
          </p:nvSpPr>
          <p:spPr>
            <a:xfrm>
              <a:off x="2112634" y="3128535"/>
              <a:ext cx="1913029" cy="1998375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83568" y="4183340"/>
              <a:ext cx="504056" cy="172819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87624" y="4183340"/>
              <a:ext cx="144016" cy="172819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 rot="16200000">
              <a:off x="451616" y="4833415"/>
              <a:ext cx="9772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latin typeface="+mn-lt"/>
                </a:rPr>
                <a:t>Surface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555776" y="3319244"/>
              <a:ext cx="1101584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>
                  <a:latin typeface="+mn-lt"/>
                </a:rPr>
                <a:t>Odors</a:t>
              </a:r>
              <a:endParaRPr lang="fr-FR" dirty="0">
                <a:latin typeface="+mn-lt"/>
              </a:endParaRPr>
            </a:p>
            <a:p>
              <a:r>
                <a:rPr lang="fr-FR" dirty="0">
                  <a:latin typeface="+mn-lt"/>
                </a:rPr>
                <a:t>   </a:t>
              </a:r>
              <a:r>
                <a:rPr lang="fr-FR" dirty="0" err="1" smtClean="0">
                  <a:latin typeface="+mn-lt"/>
                </a:rPr>
                <a:t>VOCs</a:t>
              </a:r>
              <a:endParaRPr lang="fr-FR" dirty="0">
                <a:latin typeface="+mn-lt"/>
              </a:endParaRPr>
            </a:p>
            <a:p>
              <a:r>
                <a:rPr lang="fr-FR" dirty="0">
                  <a:latin typeface="+mn-lt"/>
                </a:rPr>
                <a:t>        </a:t>
              </a:r>
              <a:r>
                <a:rPr lang="fr-FR" dirty="0" smtClean="0">
                  <a:latin typeface="+mn-lt"/>
                </a:rPr>
                <a:t>Mold</a:t>
              </a:r>
              <a:endParaRPr lang="fr-FR" dirty="0">
                <a:latin typeface="+mn-lt"/>
              </a:endParaRPr>
            </a:p>
            <a:p>
              <a:r>
                <a:rPr lang="fr-FR" dirty="0" err="1" smtClean="0">
                  <a:latin typeface="+mn-lt"/>
                </a:rPr>
                <a:t>Bacteria</a:t>
              </a:r>
              <a:endParaRPr lang="fr-FR" dirty="0">
                <a:latin typeface="+mn-lt"/>
              </a:endParaRPr>
            </a:p>
            <a:p>
              <a:r>
                <a:rPr lang="fr-FR" dirty="0">
                  <a:latin typeface="+mn-lt"/>
                </a:rPr>
                <a:t>      </a:t>
              </a:r>
              <a:r>
                <a:rPr lang="fr-FR" dirty="0" err="1" smtClean="0">
                  <a:latin typeface="+mn-lt"/>
                </a:rPr>
                <a:t>Gases</a:t>
              </a:r>
              <a:endParaRPr lang="fr-FR" dirty="0">
                <a:latin typeface="+mn-lt"/>
              </a:endParaRPr>
            </a:p>
          </p:txBody>
        </p:sp>
        <p:sp>
          <p:nvSpPr>
            <p:cNvPr id="15" name="Flèche vers la droite 27"/>
            <p:cNvSpPr/>
            <p:nvPr/>
          </p:nvSpPr>
          <p:spPr>
            <a:xfrm rot="503865">
              <a:off x="1301854" y="5553206"/>
              <a:ext cx="1057723" cy="655863"/>
            </a:xfrm>
            <a:custGeom>
              <a:avLst/>
              <a:gdLst>
                <a:gd name="connsiteX0" fmla="*/ 0 w 1008112"/>
                <a:gd name="connsiteY0" fmla="*/ 108012 h 432048"/>
                <a:gd name="connsiteX1" fmla="*/ 792088 w 1008112"/>
                <a:gd name="connsiteY1" fmla="*/ 108012 h 432048"/>
                <a:gd name="connsiteX2" fmla="*/ 792088 w 1008112"/>
                <a:gd name="connsiteY2" fmla="*/ 0 h 432048"/>
                <a:gd name="connsiteX3" fmla="*/ 1008112 w 1008112"/>
                <a:gd name="connsiteY3" fmla="*/ 216024 h 432048"/>
                <a:gd name="connsiteX4" fmla="*/ 792088 w 1008112"/>
                <a:gd name="connsiteY4" fmla="*/ 432048 h 432048"/>
                <a:gd name="connsiteX5" fmla="*/ 792088 w 1008112"/>
                <a:gd name="connsiteY5" fmla="*/ 324036 h 432048"/>
                <a:gd name="connsiteX6" fmla="*/ 0 w 1008112"/>
                <a:gd name="connsiteY6" fmla="*/ 324036 h 432048"/>
                <a:gd name="connsiteX7" fmla="*/ 0 w 1008112"/>
                <a:gd name="connsiteY7" fmla="*/ 108012 h 432048"/>
                <a:gd name="connsiteX0" fmla="*/ 0 w 1008112"/>
                <a:gd name="connsiteY0" fmla="*/ 108012 h 432048"/>
                <a:gd name="connsiteX1" fmla="*/ 232698 w 1008112"/>
                <a:gd name="connsiteY1" fmla="*/ 105154 h 432048"/>
                <a:gd name="connsiteX2" fmla="*/ 792088 w 1008112"/>
                <a:gd name="connsiteY2" fmla="*/ 108012 h 432048"/>
                <a:gd name="connsiteX3" fmla="*/ 792088 w 1008112"/>
                <a:gd name="connsiteY3" fmla="*/ 0 h 432048"/>
                <a:gd name="connsiteX4" fmla="*/ 1008112 w 1008112"/>
                <a:gd name="connsiteY4" fmla="*/ 216024 h 432048"/>
                <a:gd name="connsiteX5" fmla="*/ 792088 w 1008112"/>
                <a:gd name="connsiteY5" fmla="*/ 432048 h 432048"/>
                <a:gd name="connsiteX6" fmla="*/ 792088 w 1008112"/>
                <a:gd name="connsiteY6" fmla="*/ 324036 h 432048"/>
                <a:gd name="connsiteX7" fmla="*/ 0 w 1008112"/>
                <a:gd name="connsiteY7" fmla="*/ 324036 h 432048"/>
                <a:gd name="connsiteX8" fmla="*/ 0 w 1008112"/>
                <a:gd name="connsiteY8" fmla="*/ 108012 h 432048"/>
                <a:gd name="connsiteX0" fmla="*/ 0 w 1008112"/>
                <a:gd name="connsiteY0" fmla="*/ 108012 h 432048"/>
                <a:gd name="connsiteX1" fmla="*/ 232698 w 1008112"/>
                <a:gd name="connsiteY1" fmla="*/ 105154 h 432048"/>
                <a:gd name="connsiteX2" fmla="*/ 792088 w 1008112"/>
                <a:gd name="connsiteY2" fmla="*/ 108012 h 432048"/>
                <a:gd name="connsiteX3" fmla="*/ 792088 w 1008112"/>
                <a:gd name="connsiteY3" fmla="*/ 0 h 432048"/>
                <a:gd name="connsiteX4" fmla="*/ 1008112 w 1008112"/>
                <a:gd name="connsiteY4" fmla="*/ 216024 h 432048"/>
                <a:gd name="connsiteX5" fmla="*/ 792088 w 1008112"/>
                <a:gd name="connsiteY5" fmla="*/ 432048 h 432048"/>
                <a:gd name="connsiteX6" fmla="*/ 792088 w 1008112"/>
                <a:gd name="connsiteY6" fmla="*/ 324036 h 432048"/>
                <a:gd name="connsiteX7" fmla="*/ 232698 w 1008112"/>
                <a:gd name="connsiteY7" fmla="*/ 316827 h 432048"/>
                <a:gd name="connsiteX8" fmla="*/ 0 w 1008112"/>
                <a:gd name="connsiteY8" fmla="*/ 324036 h 432048"/>
                <a:gd name="connsiteX9" fmla="*/ 0 w 1008112"/>
                <a:gd name="connsiteY9" fmla="*/ 108012 h 432048"/>
                <a:gd name="connsiteX0" fmla="*/ 0 w 1195347"/>
                <a:gd name="connsiteY0" fmla="*/ 205707 h 432048"/>
                <a:gd name="connsiteX1" fmla="*/ 419933 w 1195347"/>
                <a:gd name="connsiteY1" fmla="*/ 105154 h 432048"/>
                <a:gd name="connsiteX2" fmla="*/ 979323 w 1195347"/>
                <a:gd name="connsiteY2" fmla="*/ 108012 h 432048"/>
                <a:gd name="connsiteX3" fmla="*/ 979323 w 1195347"/>
                <a:gd name="connsiteY3" fmla="*/ 0 h 432048"/>
                <a:gd name="connsiteX4" fmla="*/ 1195347 w 1195347"/>
                <a:gd name="connsiteY4" fmla="*/ 216024 h 432048"/>
                <a:gd name="connsiteX5" fmla="*/ 979323 w 1195347"/>
                <a:gd name="connsiteY5" fmla="*/ 432048 h 432048"/>
                <a:gd name="connsiteX6" fmla="*/ 979323 w 1195347"/>
                <a:gd name="connsiteY6" fmla="*/ 324036 h 432048"/>
                <a:gd name="connsiteX7" fmla="*/ 419933 w 1195347"/>
                <a:gd name="connsiteY7" fmla="*/ 316827 h 432048"/>
                <a:gd name="connsiteX8" fmla="*/ 187235 w 1195347"/>
                <a:gd name="connsiteY8" fmla="*/ 324036 h 432048"/>
                <a:gd name="connsiteX9" fmla="*/ 0 w 1195347"/>
                <a:gd name="connsiteY9" fmla="*/ 205707 h 432048"/>
                <a:gd name="connsiteX0" fmla="*/ 1 w 1195348"/>
                <a:gd name="connsiteY0" fmla="*/ 205707 h 432048"/>
                <a:gd name="connsiteX1" fmla="*/ 419934 w 1195348"/>
                <a:gd name="connsiteY1" fmla="*/ 105154 h 432048"/>
                <a:gd name="connsiteX2" fmla="*/ 979324 w 1195348"/>
                <a:gd name="connsiteY2" fmla="*/ 108012 h 432048"/>
                <a:gd name="connsiteX3" fmla="*/ 979324 w 1195348"/>
                <a:gd name="connsiteY3" fmla="*/ 0 h 432048"/>
                <a:gd name="connsiteX4" fmla="*/ 1195348 w 1195348"/>
                <a:gd name="connsiteY4" fmla="*/ 216024 h 432048"/>
                <a:gd name="connsiteX5" fmla="*/ 979324 w 1195348"/>
                <a:gd name="connsiteY5" fmla="*/ 432048 h 432048"/>
                <a:gd name="connsiteX6" fmla="*/ 979324 w 1195348"/>
                <a:gd name="connsiteY6" fmla="*/ 324036 h 432048"/>
                <a:gd name="connsiteX7" fmla="*/ 419934 w 1195348"/>
                <a:gd name="connsiteY7" fmla="*/ 316827 h 432048"/>
                <a:gd name="connsiteX8" fmla="*/ 0 w 1195348"/>
                <a:gd name="connsiteY8" fmla="*/ 210058 h 432048"/>
                <a:gd name="connsiteX9" fmla="*/ 1 w 1195348"/>
                <a:gd name="connsiteY9" fmla="*/ 205707 h 432048"/>
                <a:gd name="connsiteX0" fmla="*/ 0 w 1244191"/>
                <a:gd name="connsiteY0" fmla="*/ 0 h 560133"/>
                <a:gd name="connsiteX1" fmla="*/ 468777 w 1244191"/>
                <a:gd name="connsiteY1" fmla="*/ 233239 h 560133"/>
                <a:gd name="connsiteX2" fmla="*/ 1028167 w 1244191"/>
                <a:gd name="connsiteY2" fmla="*/ 236097 h 560133"/>
                <a:gd name="connsiteX3" fmla="*/ 1028167 w 1244191"/>
                <a:gd name="connsiteY3" fmla="*/ 128085 h 560133"/>
                <a:gd name="connsiteX4" fmla="*/ 1244191 w 1244191"/>
                <a:gd name="connsiteY4" fmla="*/ 344109 h 560133"/>
                <a:gd name="connsiteX5" fmla="*/ 1028167 w 1244191"/>
                <a:gd name="connsiteY5" fmla="*/ 560133 h 560133"/>
                <a:gd name="connsiteX6" fmla="*/ 1028167 w 1244191"/>
                <a:gd name="connsiteY6" fmla="*/ 452121 h 560133"/>
                <a:gd name="connsiteX7" fmla="*/ 468777 w 1244191"/>
                <a:gd name="connsiteY7" fmla="*/ 444912 h 560133"/>
                <a:gd name="connsiteX8" fmla="*/ 48843 w 1244191"/>
                <a:gd name="connsiteY8" fmla="*/ 338143 h 560133"/>
                <a:gd name="connsiteX9" fmla="*/ 0 w 1244191"/>
                <a:gd name="connsiteY9" fmla="*/ 0 h 560133"/>
                <a:gd name="connsiteX0" fmla="*/ 1 w 1244192"/>
                <a:gd name="connsiteY0" fmla="*/ 12031 h 572164"/>
                <a:gd name="connsiteX1" fmla="*/ 468778 w 1244192"/>
                <a:gd name="connsiteY1" fmla="*/ 245270 h 572164"/>
                <a:gd name="connsiteX2" fmla="*/ 1028168 w 1244192"/>
                <a:gd name="connsiteY2" fmla="*/ 248128 h 572164"/>
                <a:gd name="connsiteX3" fmla="*/ 1028168 w 1244192"/>
                <a:gd name="connsiteY3" fmla="*/ 140116 h 572164"/>
                <a:gd name="connsiteX4" fmla="*/ 1244192 w 1244192"/>
                <a:gd name="connsiteY4" fmla="*/ 356140 h 572164"/>
                <a:gd name="connsiteX5" fmla="*/ 1028168 w 1244192"/>
                <a:gd name="connsiteY5" fmla="*/ 572164 h 572164"/>
                <a:gd name="connsiteX6" fmla="*/ 1028168 w 1244192"/>
                <a:gd name="connsiteY6" fmla="*/ 464152 h 572164"/>
                <a:gd name="connsiteX7" fmla="*/ 468778 w 1244192"/>
                <a:gd name="connsiteY7" fmla="*/ 456943 h 572164"/>
                <a:gd name="connsiteX8" fmla="*/ 0 w 1244192"/>
                <a:gd name="connsiteY8" fmla="*/ 99 h 572164"/>
                <a:gd name="connsiteX9" fmla="*/ 1 w 1244192"/>
                <a:gd name="connsiteY9" fmla="*/ 12031 h 572164"/>
                <a:gd name="connsiteX0" fmla="*/ 1 w 1244192"/>
                <a:gd name="connsiteY0" fmla="*/ 12031 h 572164"/>
                <a:gd name="connsiteX1" fmla="*/ 468778 w 1244192"/>
                <a:gd name="connsiteY1" fmla="*/ 326683 h 572164"/>
                <a:gd name="connsiteX2" fmla="*/ 1028168 w 1244192"/>
                <a:gd name="connsiteY2" fmla="*/ 248128 h 572164"/>
                <a:gd name="connsiteX3" fmla="*/ 1028168 w 1244192"/>
                <a:gd name="connsiteY3" fmla="*/ 140116 h 572164"/>
                <a:gd name="connsiteX4" fmla="*/ 1244192 w 1244192"/>
                <a:gd name="connsiteY4" fmla="*/ 356140 h 572164"/>
                <a:gd name="connsiteX5" fmla="*/ 1028168 w 1244192"/>
                <a:gd name="connsiteY5" fmla="*/ 572164 h 572164"/>
                <a:gd name="connsiteX6" fmla="*/ 1028168 w 1244192"/>
                <a:gd name="connsiteY6" fmla="*/ 464152 h 572164"/>
                <a:gd name="connsiteX7" fmla="*/ 468778 w 1244192"/>
                <a:gd name="connsiteY7" fmla="*/ 456943 h 572164"/>
                <a:gd name="connsiteX8" fmla="*/ 0 w 1244192"/>
                <a:gd name="connsiteY8" fmla="*/ 99 h 572164"/>
                <a:gd name="connsiteX9" fmla="*/ 1 w 1244192"/>
                <a:gd name="connsiteY9" fmla="*/ 12031 h 572164"/>
                <a:gd name="connsiteX0" fmla="*/ 1 w 1529115"/>
                <a:gd name="connsiteY0" fmla="*/ 12031 h 572164"/>
                <a:gd name="connsiteX1" fmla="*/ 468778 w 1529115"/>
                <a:gd name="connsiteY1" fmla="*/ 326683 h 572164"/>
                <a:gd name="connsiteX2" fmla="*/ 1028168 w 1529115"/>
                <a:gd name="connsiteY2" fmla="*/ 248128 h 572164"/>
                <a:gd name="connsiteX3" fmla="*/ 1028168 w 1529115"/>
                <a:gd name="connsiteY3" fmla="*/ 140116 h 572164"/>
                <a:gd name="connsiteX4" fmla="*/ 1529115 w 1529115"/>
                <a:gd name="connsiteY4" fmla="*/ 364281 h 572164"/>
                <a:gd name="connsiteX5" fmla="*/ 1028168 w 1529115"/>
                <a:gd name="connsiteY5" fmla="*/ 572164 h 572164"/>
                <a:gd name="connsiteX6" fmla="*/ 1028168 w 1529115"/>
                <a:gd name="connsiteY6" fmla="*/ 464152 h 572164"/>
                <a:gd name="connsiteX7" fmla="*/ 468778 w 1529115"/>
                <a:gd name="connsiteY7" fmla="*/ 456943 h 572164"/>
                <a:gd name="connsiteX8" fmla="*/ 0 w 1529115"/>
                <a:gd name="connsiteY8" fmla="*/ 99 h 572164"/>
                <a:gd name="connsiteX9" fmla="*/ 1 w 1529115"/>
                <a:gd name="connsiteY9" fmla="*/ 12031 h 572164"/>
                <a:gd name="connsiteX0" fmla="*/ 1 w 1529115"/>
                <a:gd name="connsiteY0" fmla="*/ 12031 h 572164"/>
                <a:gd name="connsiteX1" fmla="*/ 468778 w 1529115"/>
                <a:gd name="connsiteY1" fmla="*/ 326683 h 572164"/>
                <a:gd name="connsiteX2" fmla="*/ 1028168 w 1529115"/>
                <a:gd name="connsiteY2" fmla="*/ 248128 h 572164"/>
                <a:gd name="connsiteX3" fmla="*/ 1028168 w 1529115"/>
                <a:gd name="connsiteY3" fmla="*/ 140116 h 572164"/>
                <a:gd name="connsiteX4" fmla="*/ 1529115 w 1529115"/>
                <a:gd name="connsiteY4" fmla="*/ 364281 h 572164"/>
                <a:gd name="connsiteX5" fmla="*/ 1028168 w 1529115"/>
                <a:gd name="connsiteY5" fmla="*/ 572164 h 572164"/>
                <a:gd name="connsiteX6" fmla="*/ 1028168 w 1529115"/>
                <a:gd name="connsiteY6" fmla="*/ 464152 h 572164"/>
                <a:gd name="connsiteX7" fmla="*/ 468778 w 1529115"/>
                <a:gd name="connsiteY7" fmla="*/ 456943 h 572164"/>
                <a:gd name="connsiteX8" fmla="*/ 0 w 1529115"/>
                <a:gd name="connsiteY8" fmla="*/ 99 h 572164"/>
                <a:gd name="connsiteX9" fmla="*/ 1 w 1529115"/>
                <a:gd name="connsiteY9" fmla="*/ 12031 h 572164"/>
                <a:gd name="connsiteX0" fmla="*/ 1 w 1529115"/>
                <a:gd name="connsiteY0" fmla="*/ 12031 h 572164"/>
                <a:gd name="connsiteX1" fmla="*/ 468778 w 1529115"/>
                <a:gd name="connsiteY1" fmla="*/ 326683 h 572164"/>
                <a:gd name="connsiteX2" fmla="*/ 1028168 w 1529115"/>
                <a:gd name="connsiteY2" fmla="*/ 248128 h 572164"/>
                <a:gd name="connsiteX3" fmla="*/ 1028168 w 1529115"/>
                <a:gd name="connsiteY3" fmla="*/ 140116 h 572164"/>
                <a:gd name="connsiteX4" fmla="*/ 1529115 w 1529115"/>
                <a:gd name="connsiteY4" fmla="*/ 364281 h 572164"/>
                <a:gd name="connsiteX5" fmla="*/ 1028168 w 1529115"/>
                <a:gd name="connsiteY5" fmla="*/ 572164 h 572164"/>
                <a:gd name="connsiteX6" fmla="*/ 1028168 w 1529115"/>
                <a:gd name="connsiteY6" fmla="*/ 464152 h 572164"/>
                <a:gd name="connsiteX7" fmla="*/ 468778 w 1529115"/>
                <a:gd name="connsiteY7" fmla="*/ 456943 h 572164"/>
                <a:gd name="connsiteX8" fmla="*/ 0 w 1529115"/>
                <a:gd name="connsiteY8" fmla="*/ 99 h 572164"/>
                <a:gd name="connsiteX9" fmla="*/ 1 w 1529115"/>
                <a:gd name="connsiteY9" fmla="*/ 12031 h 572164"/>
                <a:gd name="connsiteX0" fmla="*/ 90216 w 1619330"/>
                <a:gd name="connsiteY0" fmla="*/ 73129 h 633262"/>
                <a:gd name="connsiteX1" fmla="*/ 558993 w 1619330"/>
                <a:gd name="connsiteY1" fmla="*/ 387781 h 633262"/>
                <a:gd name="connsiteX2" fmla="*/ 1118383 w 1619330"/>
                <a:gd name="connsiteY2" fmla="*/ 309226 h 633262"/>
                <a:gd name="connsiteX3" fmla="*/ 1118383 w 1619330"/>
                <a:gd name="connsiteY3" fmla="*/ 201214 h 633262"/>
                <a:gd name="connsiteX4" fmla="*/ 1619330 w 1619330"/>
                <a:gd name="connsiteY4" fmla="*/ 425379 h 633262"/>
                <a:gd name="connsiteX5" fmla="*/ 1118383 w 1619330"/>
                <a:gd name="connsiteY5" fmla="*/ 633262 h 633262"/>
                <a:gd name="connsiteX6" fmla="*/ 1118383 w 1619330"/>
                <a:gd name="connsiteY6" fmla="*/ 525250 h 633262"/>
                <a:gd name="connsiteX7" fmla="*/ 558993 w 1619330"/>
                <a:gd name="connsiteY7" fmla="*/ 518041 h 633262"/>
                <a:gd name="connsiteX8" fmla="*/ 90215 w 1619330"/>
                <a:gd name="connsiteY8" fmla="*/ 61197 h 633262"/>
                <a:gd name="connsiteX9" fmla="*/ 90216 w 1619330"/>
                <a:gd name="connsiteY9" fmla="*/ 73129 h 633262"/>
                <a:gd name="connsiteX0" fmla="*/ 90216 w 1619330"/>
                <a:gd name="connsiteY0" fmla="*/ 73129 h 633262"/>
                <a:gd name="connsiteX1" fmla="*/ 558993 w 1619330"/>
                <a:gd name="connsiteY1" fmla="*/ 387781 h 633262"/>
                <a:gd name="connsiteX2" fmla="*/ 1118383 w 1619330"/>
                <a:gd name="connsiteY2" fmla="*/ 309226 h 633262"/>
                <a:gd name="connsiteX3" fmla="*/ 1118383 w 1619330"/>
                <a:gd name="connsiteY3" fmla="*/ 201214 h 633262"/>
                <a:gd name="connsiteX4" fmla="*/ 1619330 w 1619330"/>
                <a:gd name="connsiteY4" fmla="*/ 425379 h 633262"/>
                <a:gd name="connsiteX5" fmla="*/ 1118383 w 1619330"/>
                <a:gd name="connsiteY5" fmla="*/ 633262 h 633262"/>
                <a:gd name="connsiteX6" fmla="*/ 1118383 w 1619330"/>
                <a:gd name="connsiteY6" fmla="*/ 525250 h 633262"/>
                <a:gd name="connsiteX7" fmla="*/ 558993 w 1619330"/>
                <a:gd name="connsiteY7" fmla="*/ 518041 h 633262"/>
                <a:gd name="connsiteX8" fmla="*/ 90215 w 1619330"/>
                <a:gd name="connsiteY8" fmla="*/ 61197 h 633262"/>
                <a:gd name="connsiteX9" fmla="*/ 90216 w 1619330"/>
                <a:gd name="connsiteY9" fmla="*/ 73129 h 633262"/>
                <a:gd name="connsiteX0" fmla="*/ 90216 w 1619330"/>
                <a:gd name="connsiteY0" fmla="*/ 73129 h 635036"/>
                <a:gd name="connsiteX1" fmla="*/ 558993 w 1619330"/>
                <a:gd name="connsiteY1" fmla="*/ 387781 h 635036"/>
                <a:gd name="connsiteX2" fmla="*/ 1118383 w 1619330"/>
                <a:gd name="connsiteY2" fmla="*/ 309226 h 635036"/>
                <a:gd name="connsiteX3" fmla="*/ 1118383 w 1619330"/>
                <a:gd name="connsiteY3" fmla="*/ 201214 h 635036"/>
                <a:gd name="connsiteX4" fmla="*/ 1619330 w 1619330"/>
                <a:gd name="connsiteY4" fmla="*/ 425379 h 635036"/>
                <a:gd name="connsiteX5" fmla="*/ 1118383 w 1619330"/>
                <a:gd name="connsiteY5" fmla="*/ 633262 h 635036"/>
                <a:gd name="connsiteX6" fmla="*/ 1118383 w 1619330"/>
                <a:gd name="connsiteY6" fmla="*/ 525250 h 635036"/>
                <a:gd name="connsiteX7" fmla="*/ 558993 w 1619330"/>
                <a:gd name="connsiteY7" fmla="*/ 518041 h 635036"/>
                <a:gd name="connsiteX8" fmla="*/ 90215 w 1619330"/>
                <a:gd name="connsiteY8" fmla="*/ 61197 h 635036"/>
                <a:gd name="connsiteX9" fmla="*/ 90216 w 1619330"/>
                <a:gd name="connsiteY9" fmla="*/ 73129 h 635036"/>
                <a:gd name="connsiteX0" fmla="*/ 39656 w 1568770"/>
                <a:gd name="connsiteY0" fmla="*/ 50648 h 612555"/>
                <a:gd name="connsiteX1" fmla="*/ 508433 w 1568770"/>
                <a:gd name="connsiteY1" fmla="*/ 365300 h 612555"/>
                <a:gd name="connsiteX2" fmla="*/ 1067823 w 1568770"/>
                <a:gd name="connsiteY2" fmla="*/ 286745 h 612555"/>
                <a:gd name="connsiteX3" fmla="*/ 1067823 w 1568770"/>
                <a:gd name="connsiteY3" fmla="*/ 178733 h 612555"/>
                <a:gd name="connsiteX4" fmla="*/ 1568770 w 1568770"/>
                <a:gd name="connsiteY4" fmla="*/ 402898 h 612555"/>
                <a:gd name="connsiteX5" fmla="*/ 1067823 w 1568770"/>
                <a:gd name="connsiteY5" fmla="*/ 610781 h 612555"/>
                <a:gd name="connsiteX6" fmla="*/ 1067823 w 1568770"/>
                <a:gd name="connsiteY6" fmla="*/ 502769 h 612555"/>
                <a:gd name="connsiteX7" fmla="*/ 508433 w 1568770"/>
                <a:gd name="connsiteY7" fmla="*/ 495560 h 612555"/>
                <a:gd name="connsiteX8" fmla="*/ 39655 w 1568770"/>
                <a:gd name="connsiteY8" fmla="*/ 38716 h 612555"/>
                <a:gd name="connsiteX9" fmla="*/ 41158 w 1568770"/>
                <a:gd name="connsiteY9" fmla="*/ 36352 h 612555"/>
                <a:gd name="connsiteX10" fmla="*/ 39656 w 1568770"/>
                <a:gd name="connsiteY10" fmla="*/ 50648 h 612555"/>
                <a:gd name="connsiteX0" fmla="*/ 39656 w 1568770"/>
                <a:gd name="connsiteY0" fmla="*/ 50648 h 612555"/>
                <a:gd name="connsiteX1" fmla="*/ 353760 w 1568770"/>
                <a:gd name="connsiteY1" fmla="*/ 283888 h 612555"/>
                <a:gd name="connsiteX2" fmla="*/ 1067823 w 1568770"/>
                <a:gd name="connsiteY2" fmla="*/ 286745 h 612555"/>
                <a:gd name="connsiteX3" fmla="*/ 1067823 w 1568770"/>
                <a:gd name="connsiteY3" fmla="*/ 178733 h 612555"/>
                <a:gd name="connsiteX4" fmla="*/ 1568770 w 1568770"/>
                <a:gd name="connsiteY4" fmla="*/ 402898 h 612555"/>
                <a:gd name="connsiteX5" fmla="*/ 1067823 w 1568770"/>
                <a:gd name="connsiteY5" fmla="*/ 610781 h 612555"/>
                <a:gd name="connsiteX6" fmla="*/ 1067823 w 1568770"/>
                <a:gd name="connsiteY6" fmla="*/ 502769 h 612555"/>
                <a:gd name="connsiteX7" fmla="*/ 508433 w 1568770"/>
                <a:gd name="connsiteY7" fmla="*/ 495560 h 612555"/>
                <a:gd name="connsiteX8" fmla="*/ 39655 w 1568770"/>
                <a:gd name="connsiteY8" fmla="*/ 38716 h 612555"/>
                <a:gd name="connsiteX9" fmla="*/ 41158 w 1568770"/>
                <a:gd name="connsiteY9" fmla="*/ 36352 h 612555"/>
                <a:gd name="connsiteX10" fmla="*/ 39656 w 1568770"/>
                <a:gd name="connsiteY10" fmla="*/ 50648 h 612555"/>
                <a:gd name="connsiteX0" fmla="*/ 39656 w 1568770"/>
                <a:gd name="connsiteY0" fmla="*/ 50648 h 612555"/>
                <a:gd name="connsiteX1" fmla="*/ 353760 w 1568770"/>
                <a:gd name="connsiteY1" fmla="*/ 283888 h 612555"/>
                <a:gd name="connsiteX2" fmla="*/ 611005 w 1568770"/>
                <a:gd name="connsiteY2" fmla="*/ 370144 h 612555"/>
                <a:gd name="connsiteX3" fmla="*/ 1067823 w 1568770"/>
                <a:gd name="connsiteY3" fmla="*/ 286745 h 612555"/>
                <a:gd name="connsiteX4" fmla="*/ 1067823 w 1568770"/>
                <a:gd name="connsiteY4" fmla="*/ 178733 h 612555"/>
                <a:gd name="connsiteX5" fmla="*/ 1568770 w 1568770"/>
                <a:gd name="connsiteY5" fmla="*/ 402898 h 612555"/>
                <a:gd name="connsiteX6" fmla="*/ 1067823 w 1568770"/>
                <a:gd name="connsiteY6" fmla="*/ 610781 h 612555"/>
                <a:gd name="connsiteX7" fmla="*/ 1067823 w 1568770"/>
                <a:gd name="connsiteY7" fmla="*/ 502769 h 612555"/>
                <a:gd name="connsiteX8" fmla="*/ 508433 w 1568770"/>
                <a:gd name="connsiteY8" fmla="*/ 495560 h 612555"/>
                <a:gd name="connsiteX9" fmla="*/ 39655 w 1568770"/>
                <a:gd name="connsiteY9" fmla="*/ 38716 h 612555"/>
                <a:gd name="connsiteX10" fmla="*/ 41158 w 1568770"/>
                <a:gd name="connsiteY10" fmla="*/ 36352 h 612555"/>
                <a:gd name="connsiteX11" fmla="*/ 39656 w 1568770"/>
                <a:gd name="connsiteY11" fmla="*/ 50648 h 612555"/>
                <a:gd name="connsiteX0" fmla="*/ 102402 w 1568770"/>
                <a:gd name="connsiteY0" fmla="*/ 10817 h 633965"/>
                <a:gd name="connsiteX1" fmla="*/ 353760 w 1568770"/>
                <a:gd name="connsiteY1" fmla="*/ 305298 h 633965"/>
                <a:gd name="connsiteX2" fmla="*/ 611005 w 1568770"/>
                <a:gd name="connsiteY2" fmla="*/ 391554 h 633965"/>
                <a:gd name="connsiteX3" fmla="*/ 1067823 w 1568770"/>
                <a:gd name="connsiteY3" fmla="*/ 308155 h 633965"/>
                <a:gd name="connsiteX4" fmla="*/ 1067823 w 1568770"/>
                <a:gd name="connsiteY4" fmla="*/ 200143 h 633965"/>
                <a:gd name="connsiteX5" fmla="*/ 1568770 w 1568770"/>
                <a:gd name="connsiteY5" fmla="*/ 424308 h 633965"/>
                <a:gd name="connsiteX6" fmla="*/ 1067823 w 1568770"/>
                <a:gd name="connsiteY6" fmla="*/ 632191 h 633965"/>
                <a:gd name="connsiteX7" fmla="*/ 1067823 w 1568770"/>
                <a:gd name="connsiteY7" fmla="*/ 524179 h 633965"/>
                <a:gd name="connsiteX8" fmla="*/ 508433 w 1568770"/>
                <a:gd name="connsiteY8" fmla="*/ 516970 h 633965"/>
                <a:gd name="connsiteX9" fmla="*/ 39655 w 1568770"/>
                <a:gd name="connsiteY9" fmla="*/ 60126 h 633965"/>
                <a:gd name="connsiteX10" fmla="*/ 41158 w 1568770"/>
                <a:gd name="connsiteY10" fmla="*/ 57762 h 633965"/>
                <a:gd name="connsiteX11" fmla="*/ 102402 w 1568770"/>
                <a:gd name="connsiteY11" fmla="*/ 10817 h 633965"/>
                <a:gd name="connsiteX0" fmla="*/ 94250 w 1560618"/>
                <a:gd name="connsiteY0" fmla="*/ 23058 h 646206"/>
                <a:gd name="connsiteX1" fmla="*/ 345608 w 1560618"/>
                <a:gd name="connsiteY1" fmla="*/ 317539 h 646206"/>
                <a:gd name="connsiteX2" fmla="*/ 602853 w 1560618"/>
                <a:gd name="connsiteY2" fmla="*/ 403795 h 646206"/>
                <a:gd name="connsiteX3" fmla="*/ 1059671 w 1560618"/>
                <a:gd name="connsiteY3" fmla="*/ 320396 h 646206"/>
                <a:gd name="connsiteX4" fmla="*/ 1059671 w 1560618"/>
                <a:gd name="connsiteY4" fmla="*/ 212384 h 646206"/>
                <a:gd name="connsiteX5" fmla="*/ 1560618 w 1560618"/>
                <a:gd name="connsiteY5" fmla="*/ 436549 h 646206"/>
                <a:gd name="connsiteX6" fmla="*/ 1059671 w 1560618"/>
                <a:gd name="connsiteY6" fmla="*/ 644432 h 646206"/>
                <a:gd name="connsiteX7" fmla="*/ 1059671 w 1560618"/>
                <a:gd name="connsiteY7" fmla="*/ 536420 h 646206"/>
                <a:gd name="connsiteX8" fmla="*/ 500281 w 1560618"/>
                <a:gd name="connsiteY8" fmla="*/ 529211 h 646206"/>
                <a:gd name="connsiteX9" fmla="*/ 31503 w 1560618"/>
                <a:gd name="connsiteY9" fmla="*/ 72367 h 646206"/>
                <a:gd name="connsiteX10" fmla="*/ 73189 w 1560618"/>
                <a:gd name="connsiteY10" fmla="*/ 18109 h 646206"/>
                <a:gd name="connsiteX11" fmla="*/ 94250 w 1560618"/>
                <a:gd name="connsiteY11" fmla="*/ 23058 h 646206"/>
                <a:gd name="connsiteX0" fmla="*/ 94250 w 1528385"/>
                <a:gd name="connsiteY0" fmla="*/ 23058 h 646206"/>
                <a:gd name="connsiteX1" fmla="*/ 345608 w 1528385"/>
                <a:gd name="connsiteY1" fmla="*/ 317539 h 646206"/>
                <a:gd name="connsiteX2" fmla="*/ 602853 w 1528385"/>
                <a:gd name="connsiteY2" fmla="*/ 403795 h 646206"/>
                <a:gd name="connsiteX3" fmla="*/ 1059671 w 1528385"/>
                <a:gd name="connsiteY3" fmla="*/ 320396 h 646206"/>
                <a:gd name="connsiteX4" fmla="*/ 1059671 w 1528385"/>
                <a:gd name="connsiteY4" fmla="*/ 212384 h 646206"/>
                <a:gd name="connsiteX5" fmla="*/ 1528385 w 1528385"/>
                <a:gd name="connsiteY5" fmla="*/ 273659 h 646206"/>
                <a:gd name="connsiteX6" fmla="*/ 1059671 w 1528385"/>
                <a:gd name="connsiteY6" fmla="*/ 644432 h 646206"/>
                <a:gd name="connsiteX7" fmla="*/ 1059671 w 1528385"/>
                <a:gd name="connsiteY7" fmla="*/ 536420 h 646206"/>
                <a:gd name="connsiteX8" fmla="*/ 500281 w 1528385"/>
                <a:gd name="connsiteY8" fmla="*/ 529211 h 646206"/>
                <a:gd name="connsiteX9" fmla="*/ 31503 w 1528385"/>
                <a:gd name="connsiteY9" fmla="*/ 72367 h 646206"/>
                <a:gd name="connsiteX10" fmla="*/ 73189 w 1528385"/>
                <a:gd name="connsiteY10" fmla="*/ 18109 h 646206"/>
                <a:gd name="connsiteX11" fmla="*/ 94250 w 1528385"/>
                <a:gd name="connsiteY11" fmla="*/ 23058 h 646206"/>
                <a:gd name="connsiteX0" fmla="*/ 71323 w 1505458"/>
                <a:gd name="connsiteY0" fmla="*/ 31694 h 654842"/>
                <a:gd name="connsiteX1" fmla="*/ 322681 w 1505458"/>
                <a:gd name="connsiteY1" fmla="*/ 326175 h 654842"/>
                <a:gd name="connsiteX2" fmla="*/ 579926 w 1505458"/>
                <a:gd name="connsiteY2" fmla="*/ 412431 h 654842"/>
                <a:gd name="connsiteX3" fmla="*/ 1036744 w 1505458"/>
                <a:gd name="connsiteY3" fmla="*/ 329032 h 654842"/>
                <a:gd name="connsiteX4" fmla="*/ 1036744 w 1505458"/>
                <a:gd name="connsiteY4" fmla="*/ 221020 h 654842"/>
                <a:gd name="connsiteX5" fmla="*/ 1505458 w 1505458"/>
                <a:gd name="connsiteY5" fmla="*/ 282295 h 654842"/>
                <a:gd name="connsiteX6" fmla="*/ 1036744 w 1505458"/>
                <a:gd name="connsiteY6" fmla="*/ 653068 h 654842"/>
                <a:gd name="connsiteX7" fmla="*/ 1036744 w 1505458"/>
                <a:gd name="connsiteY7" fmla="*/ 545056 h 654842"/>
                <a:gd name="connsiteX8" fmla="*/ 477354 w 1505458"/>
                <a:gd name="connsiteY8" fmla="*/ 537847 h 654842"/>
                <a:gd name="connsiteX9" fmla="*/ 36833 w 1505458"/>
                <a:gd name="connsiteY9" fmla="*/ 42862 h 654842"/>
                <a:gd name="connsiteX10" fmla="*/ 50262 w 1505458"/>
                <a:gd name="connsiteY10" fmla="*/ 26745 h 654842"/>
                <a:gd name="connsiteX11" fmla="*/ 71323 w 1505458"/>
                <a:gd name="connsiteY11" fmla="*/ 31694 h 654842"/>
                <a:gd name="connsiteX0" fmla="*/ 71323 w 1505458"/>
                <a:gd name="connsiteY0" fmla="*/ 31694 h 654842"/>
                <a:gd name="connsiteX1" fmla="*/ 322681 w 1505458"/>
                <a:gd name="connsiteY1" fmla="*/ 326175 h 654842"/>
                <a:gd name="connsiteX2" fmla="*/ 579926 w 1505458"/>
                <a:gd name="connsiteY2" fmla="*/ 412431 h 654842"/>
                <a:gd name="connsiteX3" fmla="*/ 1036744 w 1505458"/>
                <a:gd name="connsiteY3" fmla="*/ 329032 h 654842"/>
                <a:gd name="connsiteX4" fmla="*/ 994735 w 1505458"/>
                <a:gd name="connsiteY4" fmla="*/ 247236 h 654842"/>
                <a:gd name="connsiteX5" fmla="*/ 1505458 w 1505458"/>
                <a:gd name="connsiteY5" fmla="*/ 282295 h 654842"/>
                <a:gd name="connsiteX6" fmla="*/ 1036744 w 1505458"/>
                <a:gd name="connsiteY6" fmla="*/ 653068 h 654842"/>
                <a:gd name="connsiteX7" fmla="*/ 1036744 w 1505458"/>
                <a:gd name="connsiteY7" fmla="*/ 545056 h 654842"/>
                <a:gd name="connsiteX8" fmla="*/ 477354 w 1505458"/>
                <a:gd name="connsiteY8" fmla="*/ 537847 h 654842"/>
                <a:gd name="connsiteX9" fmla="*/ 36833 w 1505458"/>
                <a:gd name="connsiteY9" fmla="*/ 42862 h 654842"/>
                <a:gd name="connsiteX10" fmla="*/ 50262 w 1505458"/>
                <a:gd name="connsiteY10" fmla="*/ 26745 h 654842"/>
                <a:gd name="connsiteX11" fmla="*/ 71323 w 1505458"/>
                <a:gd name="connsiteY11" fmla="*/ 31694 h 654842"/>
                <a:gd name="connsiteX0" fmla="*/ 71323 w 1412307"/>
                <a:gd name="connsiteY0" fmla="*/ 31694 h 654842"/>
                <a:gd name="connsiteX1" fmla="*/ 322681 w 1412307"/>
                <a:gd name="connsiteY1" fmla="*/ 326175 h 654842"/>
                <a:gd name="connsiteX2" fmla="*/ 579926 w 1412307"/>
                <a:gd name="connsiteY2" fmla="*/ 412431 h 654842"/>
                <a:gd name="connsiteX3" fmla="*/ 1036744 w 1412307"/>
                <a:gd name="connsiteY3" fmla="*/ 329032 h 654842"/>
                <a:gd name="connsiteX4" fmla="*/ 994735 w 1412307"/>
                <a:gd name="connsiteY4" fmla="*/ 247236 h 654842"/>
                <a:gd name="connsiteX5" fmla="*/ 1412307 w 1412307"/>
                <a:gd name="connsiteY5" fmla="*/ 206325 h 654842"/>
                <a:gd name="connsiteX6" fmla="*/ 1036744 w 1412307"/>
                <a:gd name="connsiteY6" fmla="*/ 653068 h 654842"/>
                <a:gd name="connsiteX7" fmla="*/ 1036744 w 1412307"/>
                <a:gd name="connsiteY7" fmla="*/ 545056 h 654842"/>
                <a:gd name="connsiteX8" fmla="*/ 477354 w 1412307"/>
                <a:gd name="connsiteY8" fmla="*/ 537847 h 654842"/>
                <a:gd name="connsiteX9" fmla="*/ 36833 w 1412307"/>
                <a:gd name="connsiteY9" fmla="*/ 42862 h 654842"/>
                <a:gd name="connsiteX10" fmla="*/ 50262 w 1412307"/>
                <a:gd name="connsiteY10" fmla="*/ 26745 h 654842"/>
                <a:gd name="connsiteX11" fmla="*/ 71323 w 1412307"/>
                <a:gd name="connsiteY11" fmla="*/ 31694 h 654842"/>
                <a:gd name="connsiteX0" fmla="*/ 71323 w 1412307"/>
                <a:gd name="connsiteY0" fmla="*/ 31694 h 621143"/>
                <a:gd name="connsiteX1" fmla="*/ 322681 w 1412307"/>
                <a:gd name="connsiteY1" fmla="*/ 326175 h 621143"/>
                <a:gd name="connsiteX2" fmla="*/ 579926 w 1412307"/>
                <a:gd name="connsiteY2" fmla="*/ 412431 h 621143"/>
                <a:gd name="connsiteX3" fmla="*/ 1036744 w 1412307"/>
                <a:gd name="connsiteY3" fmla="*/ 329032 h 621143"/>
                <a:gd name="connsiteX4" fmla="*/ 994735 w 1412307"/>
                <a:gd name="connsiteY4" fmla="*/ 247236 h 621143"/>
                <a:gd name="connsiteX5" fmla="*/ 1412307 w 1412307"/>
                <a:gd name="connsiteY5" fmla="*/ 206325 h 621143"/>
                <a:gd name="connsiteX6" fmla="*/ 1119473 w 1412307"/>
                <a:gd name="connsiteY6" fmla="*/ 618797 h 621143"/>
                <a:gd name="connsiteX7" fmla="*/ 1036744 w 1412307"/>
                <a:gd name="connsiteY7" fmla="*/ 545056 h 621143"/>
                <a:gd name="connsiteX8" fmla="*/ 477354 w 1412307"/>
                <a:gd name="connsiteY8" fmla="*/ 537847 h 621143"/>
                <a:gd name="connsiteX9" fmla="*/ 36833 w 1412307"/>
                <a:gd name="connsiteY9" fmla="*/ 42862 h 621143"/>
                <a:gd name="connsiteX10" fmla="*/ 50262 w 1412307"/>
                <a:gd name="connsiteY10" fmla="*/ 26745 h 621143"/>
                <a:gd name="connsiteX11" fmla="*/ 71323 w 1412307"/>
                <a:gd name="connsiteY11" fmla="*/ 31694 h 621143"/>
                <a:gd name="connsiteX0" fmla="*/ 71323 w 1412307"/>
                <a:gd name="connsiteY0" fmla="*/ 31694 h 621143"/>
                <a:gd name="connsiteX1" fmla="*/ 322681 w 1412307"/>
                <a:gd name="connsiteY1" fmla="*/ 326175 h 621143"/>
                <a:gd name="connsiteX2" fmla="*/ 579926 w 1412307"/>
                <a:gd name="connsiteY2" fmla="*/ 412431 h 621143"/>
                <a:gd name="connsiteX3" fmla="*/ 1036744 w 1412307"/>
                <a:gd name="connsiteY3" fmla="*/ 329032 h 621143"/>
                <a:gd name="connsiteX4" fmla="*/ 991081 w 1412307"/>
                <a:gd name="connsiteY4" fmla="*/ 195876 h 621143"/>
                <a:gd name="connsiteX5" fmla="*/ 1412307 w 1412307"/>
                <a:gd name="connsiteY5" fmla="*/ 206325 h 621143"/>
                <a:gd name="connsiteX6" fmla="*/ 1119473 w 1412307"/>
                <a:gd name="connsiteY6" fmla="*/ 618797 h 621143"/>
                <a:gd name="connsiteX7" fmla="*/ 1036744 w 1412307"/>
                <a:gd name="connsiteY7" fmla="*/ 545056 h 621143"/>
                <a:gd name="connsiteX8" fmla="*/ 477354 w 1412307"/>
                <a:gd name="connsiteY8" fmla="*/ 537847 h 621143"/>
                <a:gd name="connsiteX9" fmla="*/ 36833 w 1412307"/>
                <a:gd name="connsiteY9" fmla="*/ 42862 h 621143"/>
                <a:gd name="connsiteX10" fmla="*/ 50262 w 1412307"/>
                <a:gd name="connsiteY10" fmla="*/ 26745 h 621143"/>
                <a:gd name="connsiteX11" fmla="*/ 71323 w 1412307"/>
                <a:gd name="connsiteY11" fmla="*/ 31694 h 621143"/>
                <a:gd name="connsiteX0" fmla="*/ 71323 w 1465490"/>
                <a:gd name="connsiteY0" fmla="*/ 31694 h 621143"/>
                <a:gd name="connsiteX1" fmla="*/ 322681 w 1465490"/>
                <a:gd name="connsiteY1" fmla="*/ 326175 h 621143"/>
                <a:gd name="connsiteX2" fmla="*/ 579926 w 1465490"/>
                <a:gd name="connsiteY2" fmla="*/ 412431 h 621143"/>
                <a:gd name="connsiteX3" fmla="*/ 1036744 w 1465490"/>
                <a:gd name="connsiteY3" fmla="*/ 329032 h 621143"/>
                <a:gd name="connsiteX4" fmla="*/ 991081 w 1465490"/>
                <a:gd name="connsiteY4" fmla="*/ 195876 h 621143"/>
                <a:gd name="connsiteX5" fmla="*/ 1465490 w 1465490"/>
                <a:gd name="connsiteY5" fmla="*/ 228354 h 621143"/>
                <a:gd name="connsiteX6" fmla="*/ 1119473 w 1465490"/>
                <a:gd name="connsiteY6" fmla="*/ 618797 h 621143"/>
                <a:gd name="connsiteX7" fmla="*/ 1036744 w 1465490"/>
                <a:gd name="connsiteY7" fmla="*/ 545056 h 621143"/>
                <a:gd name="connsiteX8" fmla="*/ 477354 w 1465490"/>
                <a:gd name="connsiteY8" fmla="*/ 537847 h 621143"/>
                <a:gd name="connsiteX9" fmla="*/ 36833 w 1465490"/>
                <a:gd name="connsiteY9" fmla="*/ 42862 h 621143"/>
                <a:gd name="connsiteX10" fmla="*/ 50262 w 1465490"/>
                <a:gd name="connsiteY10" fmla="*/ 26745 h 621143"/>
                <a:gd name="connsiteX11" fmla="*/ 71323 w 1465490"/>
                <a:gd name="connsiteY11" fmla="*/ 31694 h 621143"/>
                <a:gd name="connsiteX0" fmla="*/ 71323 w 1465490"/>
                <a:gd name="connsiteY0" fmla="*/ 31694 h 620996"/>
                <a:gd name="connsiteX1" fmla="*/ 322681 w 1465490"/>
                <a:gd name="connsiteY1" fmla="*/ 326175 h 620996"/>
                <a:gd name="connsiteX2" fmla="*/ 579926 w 1465490"/>
                <a:gd name="connsiteY2" fmla="*/ 412431 h 620996"/>
                <a:gd name="connsiteX3" fmla="*/ 1036744 w 1465490"/>
                <a:gd name="connsiteY3" fmla="*/ 329032 h 620996"/>
                <a:gd name="connsiteX4" fmla="*/ 991081 w 1465490"/>
                <a:gd name="connsiteY4" fmla="*/ 195876 h 620996"/>
                <a:gd name="connsiteX5" fmla="*/ 1465490 w 1465490"/>
                <a:gd name="connsiteY5" fmla="*/ 228354 h 620996"/>
                <a:gd name="connsiteX6" fmla="*/ 1119473 w 1465490"/>
                <a:gd name="connsiteY6" fmla="*/ 618797 h 620996"/>
                <a:gd name="connsiteX7" fmla="*/ 1036744 w 1465490"/>
                <a:gd name="connsiteY7" fmla="*/ 545056 h 620996"/>
                <a:gd name="connsiteX8" fmla="*/ 430940 w 1465490"/>
                <a:gd name="connsiteY8" fmla="*/ 574698 h 620996"/>
                <a:gd name="connsiteX9" fmla="*/ 36833 w 1465490"/>
                <a:gd name="connsiteY9" fmla="*/ 42862 h 620996"/>
                <a:gd name="connsiteX10" fmla="*/ 50262 w 1465490"/>
                <a:gd name="connsiteY10" fmla="*/ 26745 h 620996"/>
                <a:gd name="connsiteX11" fmla="*/ 71323 w 1465490"/>
                <a:gd name="connsiteY11" fmla="*/ 31694 h 620996"/>
                <a:gd name="connsiteX0" fmla="*/ 71323 w 1465490"/>
                <a:gd name="connsiteY0" fmla="*/ 31694 h 620996"/>
                <a:gd name="connsiteX1" fmla="*/ 322681 w 1465490"/>
                <a:gd name="connsiteY1" fmla="*/ 326175 h 620996"/>
                <a:gd name="connsiteX2" fmla="*/ 506545 w 1465490"/>
                <a:gd name="connsiteY2" fmla="*/ 469266 h 620996"/>
                <a:gd name="connsiteX3" fmla="*/ 1036744 w 1465490"/>
                <a:gd name="connsiteY3" fmla="*/ 329032 h 620996"/>
                <a:gd name="connsiteX4" fmla="*/ 991081 w 1465490"/>
                <a:gd name="connsiteY4" fmla="*/ 195876 h 620996"/>
                <a:gd name="connsiteX5" fmla="*/ 1465490 w 1465490"/>
                <a:gd name="connsiteY5" fmla="*/ 228354 h 620996"/>
                <a:gd name="connsiteX6" fmla="*/ 1119473 w 1465490"/>
                <a:gd name="connsiteY6" fmla="*/ 618797 h 620996"/>
                <a:gd name="connsiteX7" fmla="*/ 1036744 w 1465490"/>
                <a:gd name="connsiteY7" fmla="*/ 545056 h 620996"/>
                <a:gd name="connsiteX8" fmla="*/ 430940 w 1465490"/>
                <a:gd name="connsiteY8" fmla="*/ 574698 h 620996"/>
                <a:gd name="connsiteX9" fmla="*/ 36833 w 1465490"/>
                <a:gd name="connsiteY9" fmla="*/ 42862 h 620996"/>
                <a:gd name="connsiteX10" fmla="*/ 50262 w 1465490"/>
                <a:gd name="connsiteY10" fmla="*/ 26745 h 620996"/>
                <a:gd name="connsiteX11" fmla="*/ 71323 w 1465490"/>
                <a:gd name="connsiteY11" fmla="*/ 31694 h 620996"/>
                <a:gd name="connsiteX0" fmla="*/ 71323 w 1465490"/>
                <a:gd name="connsiteY0" fmla="*/ 31694 h 620996"/>
                <a:gd name="connsiteX1" fmla="*/ 506545 w 1465490"/>
                <a:gd name="connsiteY1" fmla="*/ 469266 h 620996"/>
                <a:gd name="connsiteX2" fmla="*/ 1036744 w 1465490"/>
                <a:gd name="connsiteY2" fmla="*/ 329032 h 620996"/>
                <a:gd name="connsiteX3" fmla="*/ 991081 w 1465490"/>
                <a:gd name="connsiteY3" fmla="*/ 195876 h 620996"/>
                <a:gd name="connsiteX4" fmla="*/ 1465490 w 1465490"/>
                <a:gd name="connsiteY4" fmla="*/ 228354 h 620996"/>
                <a:gd name="connsiteX5" fmla="*/ 1119473 w 1465490"/>
                <a:gd name="connsiteY5" fmla="*/ 618797 h 620996"/>
                <a:gd name="connsiteX6" fmla="*/ 1036744 w 1465490"/>
                <a:gd name="connsiteY6" fmla="*/ 545056 h 620996"/>
                <a:gd name="connsiteX7" fmla="*/ 430940 w 1465490"/>
                <a:gd name="connsiteY7" fmla="*/ 574698 h 620996"/>
                <a:gd name="connsiteX8" fmla="*/ 36833 w 1465490"/>
                <a:gd name="connsiteY8" fmla="*/ 42862 h 620996"/>
                <a:gd name="connsiteX9" fmla="*/ 50262 w 1465490"/>
                <a:gd name="connsiteY9" fmla="*/ 26745 h 620996"/>
                <a:gd name="connsiteX10" fmla="*/ 71323 w 1465490"/>
                <a:gd name="connsiteY10" fmla="*/ 31694 h 620996"/>
                <a:gd name="connsiteX0" fmla="*/ 70676 w 1485904"/>
                <a:gd name="connsiteY0" fmla="*/ 50554 h 644805"/>
                <a:gd name="connsiteX1" fmla="*/ 526959 w 1485904"/>
                <a:gd name="connsiteY1" fmla="*/ 493075 h 644805"/>
                <a:gd name="connsiteX2" fmla="*/ 1057158 w 1485904"/>
                <a:gd name="connsiteY2" fmla="*/ 352841 h 644805"/>
                <a:gd name="connsiteX3" fmla="*/ 1011495 w 1485904"/>
                <a:gd name="connsiteY3" fmla="*/ 219685 h 644805"/>
                <a:gd name="connsiteX4" fmla="*/ 1485904 w 1485904"/>
                <a:gd name="connsiteY4" fmla="*/ 252163 h 644805"/>
                <a:gd name="connsiteX5" fmla="*/ 1139887 w 1485904"/>
                <a:gd name="connsiteY5" fmla="*/ 642606 h 644805"/>
                <a:gd name="connsiteX6" fmla="*/ 1057158 w 1485904"/>
                <a:gd name="connsiteY6" fmla="*/ 568865 h 644805"/>
                <a:gd name="connsiteX7" fmla="*/ 451354 w 1485904"/>
                <a:gd name="connsiteY7" fmla="*/ 598507 h 644805"/>
                <a:gd name="connsiteX8" fmla="*/ 57247 w 1485904"/>
                <a:gd name="connsiteY8" fmla="*/ 66671 h 644805"/>
                <a:gd name="connsiteX9" fmla="*/ 70676 w 1485904"/>
                <a:gd name="connsiteY9" fmla="*/ 50554 h 644805"/>
                <a:gd name="connsiteX0" fmla="*/ 70676 w 1485904"/>
                <a:gd name="connsiteY0" fmla="*/ 50554 h 644805"/>
                <a:gd name="connsiteX1" fmla="*/ 526959 w 1485904"/>
                <a:gd name="connsiteY1" fmla="*/ 493075 h 644805"/>
                <a:gd name="connsiteX2" fmla="*/ 1057158 w 1485904"/>
                <a:gd name="connsiteY2" fmla="*/ 352841 h 644805"/>
                <a:gd name="connsiteX3" fmla="*/ 1011495 w 1485904"/>
                <a:gd name="connsiteY3" fmla="*/ 219685 h 644805"/>
                <a:gd name="connsiteX4" fmla="*/ 1485904 w 1485904"/>
                <a:gd name="connsiteY4" fmla="*/ 252163 h 644805"/>
                <a:gd name="connsiteX5" fmla="*/ 1139887 w 1485904"/>
                <a:gd name="connsiteY5" fmla="*/ 642606 h 644805"/>
                <a:gd name="connsiteX6" fmla="*/ 1057158 w 1485904"/>
                <a:gd name="connsiteY6" fmla="*/ 568865 h 644805"/>
                <a:gd name="connsiteX7" fmla="*/ 451354 w 1485904"/>
                <a:gd name="connsiteY7" fmla="*/ 598507 h 644805"/>
                <a:gd name="connsiteX8" fmla="*/ 57247 w 1485904"/>
                <a:gd name="connsiteY8" fmla="*/ 66671 h 644805"/>
                <a:gd name="connsiteX9" fmla="*/ 70676 w 1485904"/>
                <a:gd name="connsiteY9" fmla="*/ 50554 h 644805"/>
                <a:gd name="connsiteX0" fmla="*/ 70676 w 1485904"/>
                <a:gd name="connsiteY0" fmla="*/ 50554 h 644280"/>
                <a:gd name="connsiteX1" fmla="*/ 526959 w 1485904"/>
                <a:gd name="connsiteY1" fmla="*/ 493075 h 644280"/>
                <a:gd name="connsiteX2" fmla="*/ 1057158 w 1485904"/>
                <a:gd name="connsiteY2" fmla="*/ 352841 h 644280"/>
                <a:gd name="connsiteX3" fmla="*/ 1011495 w 1485904"/>
                <a:gd name="connsiteY3" fmla="*/ 219685 h 644280"/>
                <a:gd name="connsiteX4" fmla="*/ 1485904 w 1485904"/>
                <a:gd name="connsiteY4" fmla="*/ 252163 h 644280"/>
                <a:gd name="connsiteX5" fmla="*/ 1183724 w 1485904"/>
                <a:gd name="connsiteY5" fmla="*/ 642070 h 644280"/>
                <a:gd name="connsiteX6" fmla="*/ 1057158 w 1485904"/>
                <a:gd name="connsiteY6" fmla="*/ 568865 h 644280"/>
                <a:gd name="connsiteX7" fmla="*/ 451354 w 1485904"/>
                <a:gd name="connsiteY7" fmla="*/ 598507 h 644280"/>
                <a:gd name="connsiteX8" fmla="*/ 57247 w 1485904"/>
                <a:gd name="connsiteY8" fmla="*/ 66671 h 644280"/>
                <a:gd name="connsiteX9" fmla="*/ 70676 w 1485904"/>
                <a:gd name="connsiteY9" fmla="*/ 50554 h 644280"/>
                <a:gd name="connsiteX0" fmla="*/ 70676 w 1488111"/>
                <a:gd name="connsiteY0" fmla="*/ 50554 h 655552"/>
                <a:gd name="connsiteX1" fmla="*/ 526959 w 1488111"/>
                <a:gd name="connsiteY1" fmla="*/ 493075 h 655552"/>
                <a:gd name="connsiteX2" fmla="*/ 1057158 w 1488111"/>
                <a:gd name="connsiteY2" fmla="*/ 352841 h 655552"/>
                <a:gd name="connsiteX3" fmla="*/ 1011495 w 1488111"/>
                <a:gd name="connsiteY3" fmla="*/ 219685 h 655552"/>
                <a:gd name="connsiteX4" fmla="*/ 1485904 w 1488111"/>
                <a:gd name="connsiteY4" fmla="*/ 252163 h 655552"/>
                <a:gd name="connsiteX5" fmla="*/ 1183724 w 1488111"/>
                <a:gd name="connsiteY5" fmla="*/ 642070 h 655552"/>
                <a:gd name="connsiteX6" fmla="*/ 1057158 w 1488111"/>
                <a:gd name="connsiteY6" fmla="*/ 568865 h 655552"/>
                <a:gd name="connsiteX7" fmla="*/ 451354 w 1488111"/>
                <a:gd name="connsiteY7" fmla="*/ 598507 h 655552"/>
                <a:gd name="connsiteX8" fmla="*/ 57247 w 1488111"/>
                <a:gd name="connsiteY8" fmla="*/ 66671 h 655552"/>
                <a:gd name="connsiteX9" fmla="*/ 70676 w 1488111"/>
                <a:gd name="connsiteY9" fmla="*/ 50554 h 655552"/>
                <a:gd name="connsiteX0" fmla="*/ 70676 w 1488111"/>
                <a:gd name="connsiteY0" fmla="*/ 50554 h 667103"/>
                <a:gd name="connsiteX1" fmla="*/ 526959 w 1488111"/>
                <a:gd name="connsiteY1" fmla="*/ 493075 h 667103"/>
                <a:gd name="connsiteX2" fmla="*/ 1057158 w 1488111"/>
                <a:gd name="connsiteY2" fmla="*/ 352841 h 667103"/>
                <a:gd name="connsiteX3" fmla="*/ 1011495 w 1488111"/>
                <a:gd name="connsiteY3" fmla="*/ 219685 h 667103"/>
                <a:gd name="connsiteX4" fmla="*/ 1485904 w 1488111"/>
                <a:gd name="connsiteY4" fmla="*/ 252163 h 667103"/>
                <a:gd name="connsiteX5" fmla="*/ 1183724 w 1488111"/>
                <a:gd name="connsiteY5" fmla="*/ 642070 h 667103"/>
                <a:gd name="connsiteX6" fmla="*/ 1057158 w 1488111"/>
                <a:gd name="connsiteY6" fmla="*/ 568865 h 667103"/>
                <a:gd name="connsiteX7" fmla="*/ 451354 w 1488111"/>
                <a:gd name="connsiteY7" fmla="*/ 598507 h 667103"/>
                <a:gd name="connsiteX8" fmla="*/ 57247 w 1488111"/>
                <a:gd name="connsiteY8" fmla="*/ 66671 h 667103"/>
                <a:gd name="connsiteX9" fmla="*/ 70676 w 1488111"/>
                <a:gd name="connsiteY9" fmla="*/ 50554 h 667103"/>
                <a:gd name="connsiteX0" fmla="*/ 70676 w 1488026"/>
                <a:gd name="connsiteY0" fmla="*/ 50554 h 655863"/>
                <a:gd name="connsiteX1" fmla="*/ 526959 w 1488026"/>
                <a:gd name="connsiteY1" fmla="*/ 493075 h 655863"/>
                <a:gd name="connsiteX2" fmla="*/ 1057158 w 1488026"/>
                <a:gd name="connsiteY2" fmla="*/ 352841 h 655863"/>
                <a:gd name="connsiteX3" fmla="*/ 1011495 w 1488026"/>
                <a:gd name="connsiteY3" fmla="*/ 219685 h 655863"/>
                <a:gd name="connsiteX4" fmla="*/ 1485904 w 1488026"/>
                <a:gd name="connsiteY4" fmla="*/ 252163 h 655863"/>
                <a:gd name="connsiteX5" fmla="*/ 1183724 w 1488026"/>
                <a:gd name="connsiteY5" fmla="*/ 642070 h 655863"/>
                <a:gd name="connsiteX6" fmla="*/ 1126135 w 1488026"/>
                <a:gd name="connsiteY6" fmla="*/ 522668 h 655863"/>
                <a:gd name="connsiteX7" fmla="*/ 451354 w 1488026"/>
                <a:gd name="connsiteY7" fmla="*/ 598507 h 655863"/>
                <a:gd name="connsiteX8" fmla="*/ 57247 w 1488026"/>
                <a:gd name="connsiteY8" fmla="*/ 66671 h 655863"/>
                <a:gd name="connsiteX9" fmla="*/ 70676 w 1488026"/>
                <a:gd name="connsiteY9" fmla="*/ 50554 h 65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8026" h="655863">
                  <a:moveTo>
                    <a:pt x="70676" y="50554"/>
                  </a:moveTo>
                  <a:cubicBezTo>
                    <a:pt x="148961" y="121621"/>
                    <a:pt x="362545" y="442694"/>
                    <a:pt x="526959" y="493075"/>
                  </a:cubicBezTo>
                  <a:cubicBezTo>
                    <a:pt x="691373" y="543456"/>
                    <a:pt x="976402" y="398406"/>
                    <a:pt x="1057158" y="352841"/>
                  </a:cubicBezTo>
                  <a:cubicBezTo>
                    <a:pt x="1137914" y="307276"/>
                    <a:pt x="928004" y="200326"/>
                    <a:pt x="1011495" y="219685"/>
                  </a:cubicBezTo>
                  <a:lnTo>
                    <a:pt x="1485904" y="252163"/>
                  </a:lnTo>
                  <a:cubicBezTo>
                    <a:pt x="1514609" y="322560"/>
                    <a:pt x="1243686" y="596986"/>
                    <a:pt x="1183724" y="642070"/>
                  </a:cubicBezTo>
                  <a:cubicBezTo>
                    <a:pt x="1123762" y="687154"/>
                    <a:pt x="1212956" y="615024"/>
                    <a:pt x="1126135" y="522668"/>
                  </a:cubicBezTo>
                  <a:cubicBezTo>
                    <a:pt x="1039314" y="430312"/>
                    <a:pt x="629502" y="674506"/>
                    <a:pt x="451354" y="598507"/>
                  </a:cubicBezTo>
                  <a:cubicBezTo>
                    <a:pt x="273206" y="522508"/>
                    <a:pt x="147337" y="151347"/>
                    <a:pt x="57247" y="66671"/>
                  </a:cubicBezTo>
                  <a:cubicBezTo>
                    <a:pt x="-32843" y="-18005"/>
                    <a:pt x="-7609" y="-20513"/>
                    <a:pt x="70676" y="50554"/>
                  </a:cubicBezTo>
                  <a:close/>
                </a:path>
              </a:pathLst>
            </a:custGeom>
            <a:solidFill>
              <a:srgbClr val="639539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vers la droite 27"/>
            <p:cNvSpPr/>
            <p:nvPr/>
          </p:nvSpPr>
          <p:spPr>
            <a:xfrm rot="8609195">
              <a:off x="1286416" y="3924497"/>
              <a:ext cx="1229797" cy="495715"/>
            </a:xfrm>
            <a:custGeom>
              <a:avLst/>
              <a:gdLst>
                <a:gd name="connsiteX0" fmla="*/ 0 w 1008112"/>
                <a:gd name="connsiteY0" fmla="*/ 108012 h 432048"/>
                <a:gd name="connsiteX1" fmla="*/ 792088 w 1008112"/>
                <a:gd name="connsiteY1" fmla="*/ 108012 h 432048"/>
                <a:gd name="connsiteX2" fmla="*/ 792088 w 1008112"/>
                <a:gd name="connsiteY2" fmla="*/ 0 h 432048"/>
                <a:gd name="connsiteX3" fmla="*/ 1008112 w 1008112"/>
                <a:gd name="connsiteY3" fmla="*/ 216024 h 432048"/>
                <a:gd name="connsiteX4" fmla="*/ 792088 w 1008112"/>
                <a:gd name="connsiteY4" fmla="*/ 432048 h 432048"/>
                <a:gd name="connsiteX5" fmla="*/ 792088 w 1008112"/>
                <a:gd name="connsiteY5" fmla="*/ 324036 h 432048"/>
                <a:gd name="connsiteX6" fmla="*/ 0 w 1008112"/>
                <a:gd name="connsiteY6" fmla="*/ 324036 h 432048"/>
                <a:gd name="connsiteX7" fmla="*/ 0 w 1008112"/>
                <a:gd name="connsiteY7" fmla="*/ 108012 h 432048"/>
                <a:gd name="connsiteX0" fmla="*/ 0 w 1008112"/>
                <a:gd name="connsiteY0" fmla="*/ 108012 h 432048"/>
                <a:gd name="connsiteX1" fmla="*/ 232698 w 1008112"/>
                <a:gd name="connsiteY1" fmla="*/ 105154 h 432048"/>
                <a:gd name="connsiteX2" fmla="*/ 792088 w 1008112"/>
                <a:gd name="connsiteY2" fmla="*/ 108012 h 432048"/>
                <a:gd name="connsiteX3" fmla="*/ 792088 w 1008112"/>
                <a:gd name="connsiteY3" fmla="*/ 0 h 432048"/>
                <a:gd name="connsiteX4" fmla="*/ 1008112 w 1008112"/>
                <a:gd name="connsiteY4" fmla="*/ 216024 h 432048"/>
                <a:gd name="connsiteX5" fmla="*/ 792088 w 1008112"/>
                <a:gd name="connsiteY5" fmla="*/ 432048 h 432048"/>
                <a:gd name="connsiteX6" fmla="*/ 792088 w 1008112"/>
                <a:gd name="connsiteY6" fmla="*/ 324036 h 432048"/>
                <a:gd name="connsiteX7" fmla="*/ 0 w 1008112"/>
                <a:gd name="connsiteY7" fmla="*/ 324036 h 432048"/>
                <a:gd name="connsiteX8" fmla="*/ 0 w 1008112"/>
                <a:gd name="connsiteY8" fmla="*/ 108012 h 432048"/>
                <a:gd name="connsiteX0" fmla="*/ 0 w 1008112"/>
                <a:gd name="connsiteY0" fmla="*/ 108012 h 432048"/>
                <a:gd name="connsiteX1" fmla="*/ 232698 w 1008112"/>
                <a:gd name="connsiteY1" fmla="*/ 105154 h 432048"/>
                <a:gd name="connsiteX2" fmla="*/ 792088 w 1008112"/>
                <a:gd name="connsiteY2" fmla="*/ 108012 h 432048"/>
                <a:gd name="connsiteX3" fmla="*/ 792088 w 1008112"/>
                <a:gd name="connsiteY3" fmla="*/ 0 h 432048"/>
                <a:gd name="connsiteX4" fmla="*/ 1008112 w 1008112"/>
                <a:gd name="connsiteY4" fmla="*/ 216024 h 432048"/>
                <a:gd name="connsiteX5" fmla="*/ 792088 w 1008112"/>
                <a:gd name="connsiteY5" fmla="*/ 432048 h 432048"/>
                <a:gd name="connsiteX6" fmla="*/ 792088 w 1008112"/>
                <a:gd name="connsiteY6" fmla="*/ 324036 h 432048"/>
                <a:gd name="connsiteX7" fmla="*/ 232698 w 1008112"/>
                <a:gd name="connsiteY7" fmla="*/ 316827 h 432048"/>
                <a:gd name="connsiteX8" fmla="*/ 0 w 1008112"/>
                <a:gd name="connsiteY8" fmla="*/ 324036 h 432048"/>
                <a:gd name="connsiteX9" fmla="*/ 0 w 1008112"/>
                <a:gd name="connsiteY9" fmla="*/ 108012 h 432048"/>
                <a:gd name="connsiteX0" fmla="*/ 0 w 1195347"/>
                <a:gd name="connsiteY0" fmla="*/ 205707 h 432048"/>
                <a:gd name="connsiteX1" fmla="*/ 419933 w 1195347"/>
                <a:gd name="connsiteY1" fmla="*/ 105154 h 432048"/>
                <a:gd name="connsiteX2" fmla="*/ 979323 w 1195347"/>
                <a:gd name="connsiteY2" fmla="*/ 108012 h 432048"/>
                <a:gd name="connsiteX3" fmla="*/ 979323 w 1195347"/>
                <a:gd name="connsiteY3" fmla="*/ 0 h 432048"/>
                <a:gd name="connsiteX4" fmla="*/ 1195347 w 1195347"/>
                <a:gd name="connsiteY4" fmla="*/ 216024 h 432048"/>
                <a:gd name="connsiteX5" fmla="*/ 979323 w 1195347"/>
                <a:gd name="connsiteY5" fmla="*/ 432048 h 432048"/>
                <a:gd name="connsiteX6" fmla="*/ 979323 w 1195347"/>
                <a:gd name="connsiteY6" fmla="*/ 324036 h 432048"/>
                <a:gd name="connsiteX7" fmla="*/ 419933 w 1195347"/>
                <a:gd name="connsiteY7" fmla="*/ 316827 h 432048"/>
                <a:gd name="connsiteX8" fmla="*/ 187235 w 1195347"/>
                <a:gd name="connsiteY8" fmla="*/ 324036 h 432048"/>
                <a:gd name="connsiteX9" fmla="*/ 0 w 1195347"/>
                <a:gd name="connsiteY9" fmla="*/ 205707 h 432048"/>
                <a:gd name="connsiteX0" fmla="*/ 1 w 1195348"/>
                <a:gd name="connsiteY0" fmla="*/ 205707 h 432048"/>
                <a:gd name="connsiteX1" fmla="*/ 419934 w 1195348"/>
                <a:gd name="connsiteY1" fmla="*/ 105154 h 432048"/>
                <a:gd name="connsiteX2" fmla="*/ 979324 w 1195348"/>
                <a:gd name="connsiteY2" fmla="*/ 108012 h 432048"/>
                <a:gd name="connsiteX3" fmla="*/ 979324 w 1195348"/>
                <a:gd name="connsiteY3" fmla="*/ 0 h 432048"/>
                <a:gd name="connsiteX4" fmla="*/ 1195348 w 1195348"/>
                <a:gd name="connsiteY4" fmla="*/ 216024 h 432048"/>
                <a:gd name="connsiteX5" fmla="*/ 979324 w 1195348"/>
                <a:gd name="connsiteY5" fmla="*/ 432048 h 432048"/>
                <a:gd name="connsiteX6" fmla="*/ 979324 w 1195348"/>
                <a:gd name="connsiteY6" fmla="*/ 324036 h 432048"/>
                <a:gd name="connsiteX7" fmla="*/ 419934 w 1195348"/>
                <a:gd name="connsiteY7" fmla="*/ 316827 h 432048"/>
                <a:gd name="connsiteX8" fmla="*/ 0 w 1195348"/>
                <a:gd name="connsiteY8" fmla="*/ 210058 h 432048"/>
                <a:gd name="connsiteX9" fmla="*/ 1 w 1195348"/>
                <a:gd name="connsiteY9" fmla="*/ 205707 h 432048"/>
                <a:gd name="connsiteX0" fmla="*/ 0 w 1244191"/>
                <a:gd name="connsiteY0" fmla="*/ 0 h 560133"/>
                <a:gd name="connsiteX1" fmla="*/ 468777 w 1244191"/>
                <a:gd name="connsiteY1" fmla="*/ 233239 h 560133"/>
                <a:gd name="connsiteX2" fmla="*/ 1028167 w 1244191"/>
                <a:gd name="connsiteY2" fmla="*/ 236097 h 560133"/>
                <a:gd name="connsiteX3" fmla="*/ 1028167 w 1244191"/>
                <a:gd name="connsiteY3" fmla="*/ 128085 h 560133"/>
                <a:gd name="connsiteX4" fmla="*/ 1244191 w 1244191"/>
                <a:gd name="connsiteY4" fmla="*/ 344109 h 560133"/>
                <a:gd name="connsiteX5" fmla="*/ 1028167 w 1244191"/>
                <a:gd name="connsiteY5" fmla="*/ 560133 h 560133"/>
                <a:gd name="connsiteX6" fmla="*/ 1028167 w 1244191"/>
                <a:gd name="connsiteY6" fmla="*/ 452121 h 560133"/>
                <a:gd name="connsiteX7" fmla="*/ 468777 w 1244191"/>
                <a:gd name="connsiteY7" fmla="*/ 444912 h 560133"/>
                <a:gd name="connsiteX8" fmla="*/ 48843 w 1244191"/>
                <a:gd name="connsiteY8" fmla="*/ 338143 h 560133"/>
                <a:gd name="connsiteX9" fmla="*/ 0 w 1244191"/>
                <a:gd name="connsiteY9" fmla="*/ 0 h 560133"/>
                <a:gd name="connsiteX0" fmla="*/ 1 w 1244192"/>
                <a:gd name="connsiteY0" fmla="*/ 12031 h 572164"/>
                <a:gd name="connsiteX1" fmla="*/ 468778 w 1244192"/>
                <a:gd name="connsiteY1" fmla="*/ 245270 h 572164"/>
                <a:gd name="connsiteX2" fmla="*/ 1028168 w 1244192"/>
                <a:gd name="connsiteY2" fmla="*/ 248128 h 572164"/>
                <a:gd name="connsiteX3" fmla="*/ 1028168 w 1244192"/>
                <a:gd name="connsiteY3" fmla="*/ 140116 h 572164"/>
                <a:gd name="connsiteX4" fmla="*/ 1244192 w 1244192"/>
                <a:gd name="connsiteY4" fmla="*/ 356140 h 572164"/>
                <a:gd name="connsiteX5" fmla="*/ 1028168 w 1244192"/>
                <a:gd name="connsiteY5" fmla="*/ 572164 h 572164"/>
                <a:gd name="connsiteX6" fmla="*/ 1028168 w 1244192"/>
                <a:gd name="connsiteY6" fmla="*/ 464152 h 572164"/>
                <a:gd name="connsiteX7" fmla="*/ 468778 w 1244192"/>
                <a:gd name="connsiteY7" fmla="*/ 456943 h 572164"/>
                <a:gd name="connsiteX8" fmla="*/ 0 w 1244192"/>
                <a:gd name="connsiteY8" fmla="*/ 99 h 572164"/>
                <a:gd name="connsiteX9" fmla="*/ 1 w 1244192"/>
                <a:gd name="connsiteY9" fmla="*/ 12031 h 572164"/>
                <a:gd name="connsiteX0" fmla="*/ 1 w 1244192"/>
                <a:gd name="connsiteY0" fmla="*/ 12031 h 572164"/>
                <a:gd name="connsiteX1" fmla="*/ 468778 w 1244192"/>
                <a:gd name="connsiteY1" fmla="*/ 326683 h 572164"/>
                <a:gd name="connsiteX2" fmla="*/ 1028168 w 1244192"/>
                <a:gd name="connsiteY2" fmla="*/ 248128 h 572164"/>
                <a:gd name="connsiteX3" fmla="*/ 1028168 w 1244192"/>
                <a:gd name="connsiteY3" fmla="*/ 140116 h 572164"/>
                <a:gd name="connsiteX4" fmla="*/ 1244192 w 1244192"/>
                <a:gd name="connsiteY4" fmla="*/ 356140 h 572164"/>
                <a:gd name="connsiteX5" fmla="*/ 1028168 w 1244192"/>
                <a:gd name="connsiteY5" fmla="*/ 572164 h 572164"/>
                <a:gd name="connsiteX6" fmla="*/ 1028168 w 1244192"/>
                <a:gd name="connsiteY6" fmla="*/ 464152 h 572164"/>
                <a:gd name="connsiteX7" fmla="*/ 468778 w 1244192"/>
                <a:gd name="connsiteY7" fmla="*/ 456943 h 572164"/>
                <a:gd name="connsiteX8" fmla="*/ 0 w 1244192"/>
                <a:gd name="connsiteY8" fmla="*/ 99 h 572164"/>
                <a:gd name="connsiteX9" fmla="*/ 1 w 1244192"/>
                <a:gd name="connsiteY9" fmla="*/ 12031 h 572164"/>
                <a:gd name="connsiteX0" fmla="*/ 1 w 1529115"/>
                <a:gd name="connsiteY0" fmla="*/ 12031 h 572164"/>
                <a:gd name="connsiteX1" fmla="*/ 468778 w 1529115"/>
                <a:gd name="connsiteY1" fmla="*/ 326683 h 572164"/>
                <a:gd name="connsiteX2" fmla="*/ 1028168 w 1529115"/>
                <a:gd name="connsiteY2" fmla="*/ 248128 h 572164"/>
                <a:gd name="connsiteX3" fmla="*/ 1028168 w 1529115"/>
                <a:gd name="connsiteY3" fmla="*/ 140116 h 572164"/>
                <a:gd name="connsiteX4" fmla="*/ 1529115 w 1529115"/>
                <a:gd name="connsiteY4" fmla="*/ 364281 h 572164"/>
                <a:gd name="connsiteX5" fmla="*/ 1028168 w 1529115"/>
                <a:gd name="connsiteY5" fmla="*/ 572164 h 572164"/>
                <a:gd name="connsiteX6" fmla="*/ 1028168 w 1529115"/>
                <a:gd name="connsiteY6" fmla="*/ 464152 h 572164"/>
                <a:gd name="connsiteX7" fmla="*/ 468778 w 1529115"/>
                <a:gd name="connsiteY7" fmla="*/ 456943 h 572164"/>
                <a:gd name="connsiteX8" fmla="*/ 0 w 1529115"/>
                <a:gd name="connsiteY8" fmla="*/ 99 h 572164"/>
                <a:gd name="connsiteX9" fmla="*/ 1 w 1529115"/>
                <a:gd name="connsiteY9" fmla="*/ 12031 h 572164"/>
                <a:gd name="connsiteX0" fmla="*/ 1 w 1529115"/>
                <a:gd name="connsiteY0" fmla="*/ 12031 h 572164"/>
                <a:gd name="connsiteX1" fmla="*/ 468778 w 1529115"/>
                <a:gd name="connsiteY1" fmla="*/ 326683 h 572164"/>
                <a:gd name="connsiteX2" fmla="*/ 1028168 w 1529115"/>
                <a:gd name="connsiteY2" fmla="*/ 248128 h 572164"/>
                <a:gd name="connsiteX3" fmla="*/ 1028168 w 1529115"/>
                <a:gd name="connsiteY3" fmla="*/ 140116 h 572164"/>
                <a:gd name="connsiteX4" fmla="*/ 1529115 w 1529115"/>
                <a:gd name="connsiteY4" fmla="*/ 364281 h 572164"/>
                <a:gd name="connsiteX5" fmla="*/ 1028168 w 1529115"/>
                <a:gd name="connsiteY5" fmla="*/ 572164 h 572164"/>
                <a:gd name="connsiteX6" fmla="*/ 1028168 w 1529115"/>
                <a:gd name="connsiteY6" fmla="*/ 464152 h 572164"/>
                <a:gd name="connsiteX7" fmla="*/ 468778 w 1529115"/>
                <a:gd name="connsiteY7" fmla="*/ 456943 h 572164"/>
                <a:gd name="connsiteX8" fmla="*/ 0 w 1529115"/>
                <a:gd name="connsiteY8" fmla="*/ 99 h 572164"/>
                <a:gd name="connsiteX9" fmla="*/ 1 w 1529115"/>
                <a:gd name="connsiteY9" fmla="*/ 12031 h 572164"/>
                <a:gd name="connsiteX0" fmla="*/ 1 w 1529115"/>
                <a:gd name="connsiteY0" fmla="*/ 12031 h 572164"/>
                <a:gd name="connsiteX1" fmla="*/ 468778 w 1529115"/>
                <a:gd name="connsiteY1" fmla="*/ 326683 h 572164"/>
                <a:gd name="connsiteX2" fmla="*/ 1028168 w 1529115"/>
                <a:gd name="connsiteY2" fmla="*/ 248128 h 572164"/>
                <a:gd name="connsiteX3" fmla="*/ 1028168 w 1529115"/>
                <a:gd name="connsiteY3" fmla="*/ 140116 h 572164"/>
                <a:gd name="connsiteX4" fmla="*/ 1529115 w 1529115"/>
                <a:gd name="connsiteY4" fmla="*/ 364281 h 572164"/>
                <a:gd name="connsiteX5" fmla="*/ 1028168 w 1529115"/>
                <a:gd name="connsiteY5" fmla="*/ 572164 h 572164"/>
                <a:gd name="connsiteX6" fmla="*/ 1028168 w 1529115"/>
                <a:gd name="connsiteY6" fmla="*/ 464152 h 572164"/>
                <a:gd name="connsiteX7" fmla="*/ 468778 w 1529115"/>
                <a:gd name="connsiteY7" fmla="*/ 456943 h 572164"/>
                <a:gd name="connsiteX8" fmla="*/ 0 w 1529115"/>
                <a:gd name="connsiteY8" fmla="*/ 99 h 572164"/>
                <a:gd name="connsiteX9" fmla="*/ 1 w 1529115"/>
                <a:gd name="connsiteY9" fmla="*/ 12031 h 572164"/>
                <a:gd name="connsiteX0" fmla="*/ 90216 w 1619330"/>
                <a:gd name="connsiteY0" fmla="*/ 73129 h 633262"/>
                <a:gd name="connsiteX1" fmla="*/ 558993 w 1619330"/>
                <a:gd name="connsiteY1" fmla="*/ 387781 h 633262"/>
                <a:gd name="connsiteX2" fmla="*/ 1118383 w 1619330"/>
                <a:gd name="connsiteY2" fmla="*/ 309226 h 633262"/>
                <a:gd name="connsiteX3" fmla="*/ 1118383 w 1619330"/>
                <a:gd name="connsiteY3" fmla="*/ 201214 h 633262"/>
                <a:gd name="connsiteX4" fmla="*/ 1619330 w 1619330"/>
                <a:gd name="connsiteY4" fmla="*/ 425379 h 633262"/>
                <a:gd name="connsiteX5" fmla="*/ 1118383 w 1619330"/>
                <a:gd name="connsiteY5" fmla="*/ 633262 h 633262"/>
                <a:gd name="connsiteX6" fmla="*/ 1118383 w 1619330"/>
                <a:gd name="connsiteY6" fmla="*/ 525250 h 633262"/>
                <a:gd name="connsiteX7" fmla="*/ 558993 w 1619330"/>
                <a:gd name="connsiteY7" fmla="*/ 518041 h 633262"/>
                <a:gd name="connsiteX8" fmla="*/ 90215 w 1619330"/>
                <a:gd name="connsiteY8" fmla="*/ 61197 h 633262"/>
                <a:gd name="connsiteX9" fmla="*/ 90216 w 1619330"/>
                <a:gd name="connsiteY9" fmla="*/ 73129 h 633262"/>
                <a:gd name="connsiteX0" fmla="*/ 90216 w 1619330"/>
                <a:gd name="connsiteY0" fmla="*/ 73129 h 633262"/>
                <a:gd name="connsiteX1" fmla="*/ 558993 w 1619330"/>
                <a:gd name="connsiteY1" fmla="*/ 387781 h 633262"/>
                <a:gd name="connsiteX2" fmla="*/ 1118383 w 1619330"/>
                <a:gd name="connsiteY2" fmla="*/ 309226 h 633262"/>
                <a:gd name="connsiteX3" fmla="*/ 1118383 w 1619330"/>
                <a:gd name="connsiteY3" fmla="*/ 201214 h 633262"/>
                <a:gd name="connsiteX4" fmla="*/ 1619330 w 1619330"/>
                <a:gd name="connsiteY4" fmla="*/ 425379 h 633262"/>
                <a:gd name="connsiteX5" fmla="*/ 1118383 w 1619330"/>
                <a:gd name="connsiteY5" fmla="*/ 633262 h 633262"/>
                <a:gd name="connsiteX6" fmla="*/ 1118383 w 1619330"/>
                <a:gd name="connsiteY6" fmla="*/ 525250 h 633262"/>
                <a:gd name="connsiteX7" fmla="*/ 558993 w 1619330"/>
                <a:gd name="connsiteY7" fmla="*/ 518041 h 633262"/>
                <a:gd name="connsiteX8" fmla="*/ 90215 w 1619330"/>
                <a:gd name="connsiteY8" fmla="*/ 61197 h 633262"/>
                <a:gd name="connsiteX9" fmla="*/ 90216 w 1619330"/>
                <a:gd name="connsiteY9" fmla="*/ 73129 h 633262"/>
                <a:gd name="connsiteX0" fmla="*/ 90216 w 1619330"/>
                <a:gd name="connsiteY0" fmla="*/ 73129 h 635036"/>
                <a:gd name="connsiteX1" fmla="*/ 558993 w 1619330"/>
                <a:gd name="connsiteY1" fmla="*/ 387781 h 635036"/>
                <a:gd name="connsiteX2" fmla="*/ 1118383 w 1619330"/>
                <a:gd name="connsiteY2" fmla="*/ 309226 h 635036"/>
                <a:gd name="connsiteX3" fmla="*/ 1118383 w 1619330"/>
                <a:gd name="connsiteY3" fmla="*/ 201214 h 635036"/>
                <a:gd name="connsiteX4" fmla="*/ 1619330 w 1619330"/>
                <a:gd name="connsiteY4" fmla="*/ 425379 h 635036"/>
                <a:gd name="connsiteX5" fmla="*/ 1118383 w 1619330"/>
                <a:gd name="connsiteY5" fmla="*/ 633262 h 635036"/>
                <a:gd name="connsiteX6" fmla="*/ 1118383 w 1619330"/>
                <a:gd name="connsiteY6" fmla="*/ 525250 h 635036"/>
                <a:gd name="connsiteX7" fmla="*/ 558993 w 1619330"/>
                <a:gd name="connsiteY7" fmla="*/ 518041 h 635036"/>
                <a:gd name="connsiteX8" fmla="*/ 90215 w 1619330"/>
                <a:gd name="connsiteY8" fmla="*/ 61197 h 635036"/>
                <a:gd name="connsiteX9" fmla="*/ 90216 w 1619330"/>
                <a:gd name="connsiteY9" fmla="*/ 73129 h 635036"/>
                <a:gd name="connsiteX0" fmla="*/ 39656 w 1568770"/>
                <a:gd name="connsiteY0" fmla="*/ 50648 h 612555"/>
                <a:gd name="connsiteX1" fmla="*/ 508433 w 1568770"/>
                <a:gd name="connsiteY1" fmla="*/ 365300 h 612555"/>
                <a:gd name="connsiteX2" fmla="*/ 1067823 w 1568770"/>
                <a:gd name="connsiteY2" fmla="*/ 286745 h 612555"/>
                <a:gd name="connsiteX3" fmla="*/ 1067823 w 1568770"/>
                <a:gd name="connsiteY3" fmla="*/ 178733 h 612555"/>
                <a:gd name="connsiteX4" fmla="*/ 1568770 w 1568770"/>
                <a:gd name="connsiteY4" fmla="*/ 402898 h 612555"/>
                <a:gd name="connsiteX5" fmla="*/ 1067823 w 1568770"/>
                <a:gd name="connsiteY5" fmla="*/ 610781 h 612555"/>
                <a:gd name="connsiteX6" fmla="*/ 1067823 w 1568770"/>
                <a:gd name="connsiteY6" fmla="*/ 502769 h 612555"/>
                <a:gd name="connsiteX7" fmla="*/ 508433 w 1568770"/>
                <a:gd name="connsiteY7" fmla="*/ 495560 h 612555"/>
                <a:gd name="connsiteX8" fmla="*/ 39655 w 1568770"/>
                <a:gd name="connsiteY8" fmla="*/ 38716 h 612555"/>
                <a:gd name="connsiteX9" fmla="*/ 41158 w 1568770"/>
                <a:gd name="connsiteY9" fmla="*/ 36352 h 612555"/>
                <a:gd name="connsiteX10" fmla="*/ 39656 w 1568770"/>
                <a:gd name="connsiteY10" fmla="*/ 50648 h 612555"/>
                <a:gd name="connsiteX0" fmla="*/ 39656 w 1568770"/>
                <a:gd name="connsiteY0" fmla="*/ 50648 h 612555"/>
                <a:gd name="connsiteX1" fmla="*/ 353760 w 1568770"/>
                <a:gd name="connsiteY1" fmla="*/ 283888 h 612555"/>
                <a:gd name="connsiteX2" fmla="*/ 1067823 w 1568770"/>
                <a:gd name="connsiteY2" fmla="*/ 286745 h 612555"/>
                <a:gd name="connsiteX3" fmla="*/ 1067823 w 1568770"/>
                <a:gd name="connsiteY3" fmla="*/ 178733 h 612555"/>
                <a:gd name="connsiteX4" fmla="*/ 1568770 w 1568770"/>
                <a:gd name="connsiteY4" fmla="*/ 402898 h 612555"/>
                <a:gd name="connsiteX5" fmla="*/ 1067823 w 1568770"/>
                <a:gd name="connsiteY5" fmla="*/ 610781 h 612555"/>
                <a:gd name="connsiteX6" fmla="*/ 1067823 w 1568770"/>
                <a:gd name="connsiteY6" fmla="*/ 502769 h 612555"/>
                <a:gd name="connsiteX7" fmla="*/ 508433 w 1568770"/>
                <a:gd name="connsiteY7" fmla="*/ 495560 h 612555"/>
                <a:gd name="connsiteX8" fmla="*/ 39655 w 1568770"/>
                <a:gd name="connsiteY8" fmla="*/ 38716 h 612555"/>
                <a:gd name="connsiteX9" fmla="*/ 41158 w 1568770"/>
                <a:gd name="connsiteY9" fmla="*/ 36352 h 612555"/>
                <a:gd name="connsiteX10" fmla="*/ 39656 w 1568770"/>
                <a:gd name="connsiteY10" fmla="*/ 50648 h 612555"/>
                <a:gd name="connsiteX0" fmla="*/ 39656 w 1568770"/>
                <a:gd name="connsiteY0" fmla="*/ 50648 h 612555"/>
                <a:gd name="connsiteX1" fmla="*/ 353760 w 1568770"/>
                <a:gd name="connsiteY1" fmla="*/ 283888 h 612555"/>
                <a:gd name="connsiteX2" fmla="*/ 611005 w 1568770"/>
                <a:gd name="connsiteY2" fmla="*/ 370144 h 612555"/>
                <a:gd name="connsiteX3" fmla="*/ 1067823 w 1568770"/>
                <a:gd name="connsiteY3" fmla="*/ 286745 h 612555"/>
                <a:gd name="connsiteX4" fmla="*/ 1067823 w 1568770"/>
                <a:gd name="connsiteY4" fmla="*/ 178733 h 612555"/>
                <a:gd name="connsiteX5" fmla="*/ 1568770 w 1568770"/>
                <a:gd name="connsiteY5" fmla="*/ 402898 h 612555"/>
                <a:gd name="connsiteX6" fmla="*/ 1067823 w 1568770"/>
                <a:gd name="connsiteY6" fmla="*/ 610781 h 612555"/>
                <a:gd name="connsiteX7" fmla="*/ 1067823 w 1568770"/>
                <a:gd name="connsiteY7" fmla="*/ 502769 h 612555"/>
                <a:gd name="connsiteX8" fmla="*/ 508433 w 1568770"/>
                <a:gd name="connsiteY8" fmla="*/ 495560 h 612555"/>
                <a:gd name="connsiteX9" fmla="*/ 39655 w 1568770"/>
                <a:gd name="connsiteY9" fmla="*/ 38716 h 612555"/>
                <a:gd name="connsiteX10" fmla="*/ 41158 w 1568770"/>
                <a:gd name="connsiteY10" fmla="*/ 36352 h 612555"/>
                <a:gd name="connsiteX11" fmla="*/ 39656 w 1568770"/>
                <a:gd name="connsiteY11" fmla="*/ 50648 h 612555"/>
                <a:gd name="connsiteX0" fmla="*/ 102402 w 1568770"/>
                <a:gd name="connsiteY0" fmla="*/ 10817 h 633965"/>
                <a:gd name="connsiteX1" fmla="*/ 353760 w 1568770"/>
                <a:gd name="connsiteY1" fmla="*/ 305298 h 633965"/>
                <a:gd name="connsiteX2" fmla="*/ 611005 w 1568770"/>
                <a:gd name="connsiteY2" fmla="*/ 391554 h 633965"/>
                <a:gd name="connsiteX3" fmla="*/ 1067823 w 1568770"/>
                <a:gd name="connsiteY3" fmla="*/ 308155 h 633965"/>
                <a:gd name="connsiteX4" fmla="*/ 1067823 w 1568770"/>
                <a:gd name="connsiteY4" fmla="*/ 200143 h 633965"/>
                <a:gd name="connsiteX5" fmla="*/ 1568770 w 1568770"/>
                <a:gd name="connsiteY5" fmla="*/ 424308 h 633965"/>
                <a:gd name="connsiteX6" fmla="*/ 1067823 w 1568770"/>
                <a:gd name="connsiteY6" fmla="*/ 632191 h 633965"/>
                <a:gd name="connsiteX7" fmla="*/ 1067823 w 1568770"/>
                <a:gd name="connsiteY7" fmla="*/ 524179 h 633965"/>
                <a:gd name="connsiteX8" fmla="*/ 508433 w 1568770"/>
                <a:gd name="connsiteY8" fmla="*/ 516970 h 633965"/>
                <a:gd name="connsiteX9" fmla="*/ 39655 w 1568770"/>
                <a:gd name="connsiteY9" fmla="*/ 60126 h 633965"/>
                <a:gd name="connsiteX10" fmla="*/ 41158 w 1568770"/>
                <a:gd name="connsiteY10" fmla="*/ 57762 h 633965"/>
                <a:gd name="connsiteX11" fmla="*/ 102402 w 1568770"/>
                <a:gd name="connsiteY11" fmla="*/ 10817 h 633965"/>
                <a:gd name="connsiteX0" fmla="*/ 94250 w 1560618"/>
                <a:gd name="connsiteY0" fmla="*/ 23058 h 646206"/>
                <a:gd name="connsiteX1" fmla="*/ 345608 w 1560618"/>
                <a:gd name="connsiteY1" fmla="*/ 317539 h 646206"/>
                <a:gd name="connsiteX2" fmla="*/ 602853 w 1560618"/>
                <a:gd name="connsiteY2" fmla="*/ 403795 h 646206"/>
                <a:gd name="connsiteX3" fmla="*/ 1059671 w 1560618"/>
                <a:gd name="connsiteY3" fmla="*/ 320396 h 646206"/>
                <a:gd name="connsiteX4" fmla="*/ 1059671 w 1560618"/>
                <a:gd name="connsiteY4" fmla="*/ 212384 h 646206"/>
                <a:gd name="connsiteX5" fmla="*/ 1560618 w 1560618"/>
                <a:gd name="connsiteY5" fmla="*/ 436549 h 646206"/>
                <a:gd name="connsiteX6" fmla="*/ 1059671 w 1560618"/>
                <a:gd name="connsiteY6" fmla="*/ 644432 h 646206"/>
                <a:gd name="connsiteX7" fmla="*/ 1059671 w 1560618"/>
                <a:gd name="connsiteY7" fmla="*/ 536420 h 646206"/>
                <a:gd name="connsiteX8" fmla="*/ 500281 w 1560618"/>
                <a:gd name="connsiteY8" fmla="*/ 529211 h 646206"/>
                <a:gd name="connsiteX9" fmla="*/ 31503 w 1560618"/>
                <a:gd name="connsiteY9" fmla="*/ 72367 h 646206"/>
                <a:gd name="connsiteX10" fmla="*/ 73189 w 1560618"/>
                <a:gd name="connsiteY10" fmla="*/ 18109 h 646206"/>
                <a:gd name="connsiteX11" fmla="*/ 94250 w 1560618"/>
                <a:gd name="connsiteY11" fmla="*/ 23058 h 646206"/>
                <a:gd name="connsiteX0" fmla="*/ 94250 w 1528385"/>
                <a:gd name="connsiteY0" fmla="*/ 23058 h 646206"/>
                <a:gd name="connsiteX1" fmla="*/ 345608 w 1528385"/>
                <a:gd name="connsiteY1" fmla="*/ 317539 h 646206"/>
                <a:gd name="connsiteX2" fmla="*/ 602853 w 1528385"/>
                <a:gd name="connsiteY2" fmla="*/ 403795 h 646206"/>
                <a:gd name="connsiteX3" fmla="*/ 1059671 w 1528385"/>
                <a:gd name="connsiteY3" fmla="*/ 320396 h 646206"/>
                <a:gd name="connsiteX4" fmla="*/ 1059671 w 1528385"/>
                <a:gd name="connsiteY4" fmla="*/ 212384 h 646206"/>
                <a:gd name="connsiteX5" fmla="*/ 1528385 w 1528385"/>
                <a:gd name="connsiteY5" fmla="*/ 273659 h 646206"/>
                <a:gd name="connsiteX6" fmla="*/ 1059671 w 1528385"/>
                <a:gd name="connsiteY6" fmla="*/ 644432 h 646206"/>
                <a:gd name="connsiteX7" fmla="*/ 1059671 w 1528385"/>
                <a:gd name="connsiteY7" fmla="*/ 536420 h 646206"/>
                <a:gd name="connsiteX8" fmla="*/ 500281 w 1528385"/>
                <a:gd name="connsiteY8" fmla="*/ 529211 h 646206"/>
                <a:gd name="connsiteX9" fmla="*/ 31503 w 1528385"/>
                <a:gd name="connsiteY9" fmla="*/ 72367 h 646206"/>
                <a:gd name="connsiteX10" fmla="*/ 73189 w 1528385"/>
                <a:gd name="connsiteY10" fmla="*/ 18109 h 646206"/>
                <a:gd name="connsiteX11" fmla="*/ 94250 w 1528385"/>
                <a:gd name="connsiteY11" fmla="*/ 23058 h 646206"/>
                <a:gd name="connsiteX0" fmla="*/ 71323 w 1505458"/>
                <a:gd name="connsiteY0" fmla="*/ 31694 h 654842"/>
                <a:gd name="connsiteX1" fmla="*/ 322681 w 1505458"/>
                <a:gd name="connsiteY1" fmla="*/ 326175 h 654842"/>
                <a:gd name="connsiteX2" fmla="*/ 579926 w 1505458"/>
                <a:gd name="connsiteY2" fmla="*/ 412431 h 654842"/>
                <a:gd name="connsiteX3" fmla="*/ 1036744 w 1505458"/>
                <a:gd name="connsiteY3" fmla="*/ 329032 h 654842"/>
                <a:gd name="connsiteX4" fmla="*/ 1036744 w 1505458"/>
                <a:gd name="connsiteY4" fmla="*/ 221020 h 654842"/>
                <a:gd name="connsiteX5" fmla="*/ 1505458 w 1505458"/>
                <a:gd name="connsiteY5" fmla="*/ 282295 h 654842"/>
                <a:gd name="connsiteX6" fmla="*/ 1036744 w 1505458"/>
                <a:gd name="connsiteY6" fmla="*/ 653068 h 654842"/>
                <a:gd name="connsiteX7" fmla="*/ 1036744 w 1505458"/>
                <a:gd name="connsiteY7" fmla="*/ 545056 h 654842"/>
                <a:gd name="connsiteX8" fmla="*/ 477354 w 1505458"/>
                <a:gd name="connsiteY8" fmla="*/ 537847 h 654842"/>
                <a:gd name="connsiteX9" fmla="*/ 36833 w 1505458"/>
                <a:gd name="connsiteY9" fmla="*/ 42862 h 654842"/>
                <a:gd name="connsiteX10" fmla="*/ 50262 w 1505458"/>
                <a:gd name="connsiteY10" fmla="*/ 26745 h 654842"/>
                <a:gd name="connsiteX11" fmla="*/ 71323 w 1505458"/>
                <a:gd name="connsiteY11" fmla="*/ 31694 h 654842"/>
                <a:gd name="connsiteX0" fmla="*/ 71323 w 1505458"/>
                <a:gd name="connsiteY0" fmla="*/ 31694 h 654842"/>
                <a:gd name="connsiteX1" fmla="*/ 322681 w 1505458"/>
                <a:gd name="connsiteY1" fmla="*/ 326175 h 654842"/>
                <a:gd name="connsiteX2" fmla="*/ 579926 w 1505458"/>
                <a:gd name="connsiteY2" fmla="*/ 412431 h 654842"/>
                <a:gd name="connsiteX3" fmla="*/ 1036744 w 1505458"/>
                <a:gd name="connsiteY3" fmla="*/ 329032 h 654842"/>
                <a:gd name="connsiteX4" fmla="*/ 994735 w 1505458"/>
                <a:gd name="connsiteY4" fmla="*/ 247236 h 654842"/>
                <a:gd name="connsiteX5" fmla="*/ 1505458 w 1505458"/>
                <a:gd name="connsiteY5" fmla="*/ 282295 h 654842"/>
                <a:gd name="connsiteX6" fmla="*/ 1036744 w 1505458"/>
                <a:gd name="connsiteY6" fmla="*/ 653068 h 654842"/>
                <a:gd name="connsiteX7" fmla="*/ 1036744 w 1505458"/>
                <a:gd name="connsiteY7" fmla="*/ 545056 h 654842"/>
                <a:gd name="connsiteX8" fmla="*/ 477354 w 1505458"/>
                <a:gd name="connsiteY8" fmla="*/ 537847 h 654842"/>
                <a:gd name="connsiteX9" fmla="*/ 36833 w 1505458"/>
                <a:gd name="connsiteY9" fmla="*/ 42862 h 654842"/>
                <a:gd name="connsiteX10" fmla="*/ 50262 w 1505458"/>
                <a:gd name="connsiteY10" fmla="*/ 26745 h 654842"/>
                <a:gd name="connsiteX11" fmla="*/ 71323 w 1505458"/>
                <a:gd name="connsiteY11" fmla="*/ 31694 h 654842"/>
                <a:gd name="connsiteX0" fmla="*/ 71323 w 1412307"/>
                <a:gd name="connsiteY0" fmla="*/ 31694 h 654842"/>
                <a:gd name="connsiteX1" fmla="*/ 322681 w 1412307"/>
                <a:gd name="connsiteY1" fmla="*/ 326175 h 654842"/>
                <a:gd name="connsiteX2" fmla="*/ 579926 w 1412307"/>
                <a:gd name="connsiteY2" fmla="*/ 412431 h 654842"/>
                <a:gd name="connsiteX3" fmla="*/ 1036744 w 1412307"/>
                <a:gd name="connsiteY3" fmla="*/ 329032 h 654842"/>
                <a:gd name="connsiteX4" fmla="*/ 994735 w 1412307"/>
                <a:gd name="connsiteY4" fmla="*/ 247236 h 654842"/>
                <a:gd name="connsiteX5" fmla="*/ 1412307 w 1412307"/>
                <a:gd name="connsiteY5" fmla="*/ 206325 h 654842"/>
                <a:gd name="connsiteX6" fmla="*/ 1036744 w 1412307"/>
                <a:gd name="connsiteY6" fmla="*/ 653068 h 654842"/>
                <a:gd name="connsiteX7" fmla="*/ 1036744 w 1412307"/>
                <a:gd name="connsiteY7" fmla="*/ 545056 h 654842"/>
                <a:gd name="connsiteX8" fmla="*/ 477354 w 1412307"/>
                <a:gd name="connsiteY8" fmla="*/ 537847 h 654842"/>
                <a:gd name="connsiteX9" fmla="*/ 36833 w 1412307"/>
                <a:gd name="connsiteY9" fmla="*/ 42862 h 654842"/>
                <a:gd name="connsiteX10" fmla="*/ 50262 w 1412307"/>
                <a:gd name="connsiteY10" fmla="*/ 26745 h 654842"/>
                <a:gd name="connsiteX11" fmla="*/ 71323 w 1412307"/>
                <a:gd name="connsiteY11" fmla="*/ 31694 h 654842"/>
                <a:gd name="connsiteX0" fmla="*/ 71323 w 1412307"/>
                <a:gd name="connsiteY0" fmla="*/ 31694 h 621143"/>
                <a:gd name="connsiteX1" fmla="*/ 322681 w 1412307"/>
                <a:gd name="connsiteY1" fmla="*/ 326175 h 621143"/>
                <a:gd name="connsiteX2" fmla="*/ 579926 w 1412307"/>
                <a:gd name="connsiteY2" fmla="*/ 412431 h 621143"/>
                <a:gd name="connsiteX3" fmla="*/ 1036744 w 1412307"/>
                <a:gd name="connsiteY3" fmla="*/ 329032 h 621143"/>
                <a:gd name="connsiteX4" fmla="*/ 994735 w 1412307"/>
                <a:gd name="connsiteY4" fmla="*/ 247236 h 621143"/>
                <a:gd name="connsiteX5" fmla="*/ 1412307 w 1412307"/>
                <a:gd name="connsiteY5" fmla="*/ 206325 h 621143"/>
                <a:gd name="connsiteX6" fmla="*/ 1119473 w 1412307"/>
                <a:gd name="connsiteY6" fmla="*/ 618797 h 621143"/>
                <a:gd name="connsiteX7" fmla="*/ 1036744 w 1412307"/>
                <a:gd name="connsiteY7" fmla="*/ 545056 h 621143"/>
                <a:gd name="connsiteX8" fmla="*/ 477354 w 1412307"/>
                <a:gd name="connsiteY8" fmla="*/ 537847 h 621143"/>
                <a:gd name="connsiteX9" fmla="*/ 36833 w 1412307"/>
                <a:gd name="connsiteY9" fmla="*/ 42862 h 621143"/>
                <a:gd name="connsiteX10" fmla="*/ 50262 w 1412307"/>
                <a:gd name="connsiteY10" fmla="*/ 26745 h 621143"/>
                <a:gd name="connsiteX11" fmla="*/ 71323 w 1412307"/>
                <a:gd name="connsiteY11" fmla="*/ 31694 h 621143"/>
                <a:gd name="connsiteX0" fmla="*/ 71323 w 1412307"/>
                <a:gd name="connsiteY0" fmla="*/ 31694 h 621143"/>
                <a:gd name="connsiteX1" fmla="*/ 322681 w 1412307"/>
                <a:gd name="connsiteY1" fmla="*/ 326175 h 621143"/>
                <a:gd name="connsiteX2" fmla="*/ 579926 w 1412307"/>
                <a:gd name="connsiteY2" fmla="*/ 412431 h 621143"/>
                <a:gd name="connsiteX3" fmla="*/ 1036744 w 1412307"/>
                <a:gd name="connsiteY3" fmla="*/ 329032 h 621143"/>
                <a:gd name="connsiteX4" fmla="*/ 991081 w 1412307"/>
                <a:gd name="connsiteY4" fmla="*/ 195876 h 621143"/>
                <a:gd name="connsiteX5" fmla="*/ 1412307 w 1412307"/>
                <a:gd name="connsiteY5" fmla="*/ 206325 h 621143"/>
                <a:gd name="connsiteX6" fmla="*/ 1119473 w 1412307"/>
                <a:gd name="connsiteY6" fmla="*/ 618797 h 621143"/>
                <a:gd name="connsiteX7" fmla="*/ 1036744 w 1412307"/>
                <a:gd name="connsiteY7" fmla="*/ 545056 h 621143"/>
                <a:gd name="connsiteX8" fmla="*/ 477354 w 1412307"/>
                <a:gd name="connsiteY8" fmla="*/ 537847 h 621143"/>
                <a:gd name="connsiteX9" fmla="*/ 36833 w 1412307"/>
                <a:gd name="connsiteY9" fmla="*/ 42862 h 621143"/>
                <a:gd name="connsiteX10" fmla="*/ 50262 w 1412307"/>
                <a:gd name="connsiteY10" fmla="*/ 26745 h 621143"/>
                <a:gd name="connsiteX11" fmla="*/ 71323 w 1412307"/>
                <a:gd name="connsiteY11" fmla="*/ 31694 h 621143"/>
                <a:gd name="connsiteX0" fmla="*/ 71323 w 1465490"/>
                <a:gd name="connsiteY0" fmla="*/ 31694 h 621143"/>
                <a:gd name="connsiteX1" fmla="*/ 322681 w 1465490"/>
                <a:gd name="connsiteY1" fmla="*/ 326175 h 621143"/>
                <a:gd name="connsiteX2" fmla="*/ 579926 w 1465490"/>
                <a:gd name="connsiteY2" fmla="*/ 412431 h 621143"/>
                <a:gd name="connsiteX3" fmla="*/ 1036744 w 1465490"/>
                <a:gd name="connsiteY3" fmla="*/ 329032 h 621143"/>
                <a:gd name="connsiteX4" fmla="*/ 991081 w 1465490"/>
                <a:gd name="connsiteY4" fmla="*/ 195876 h 621143"/>
                <a:gd name="connsiteX5" fmla="*/ 1465490 w 1465490"/>
                <a:gd name="connsiteY5" fmla="*/ 228354 h 621143"/>
                <a:gd name="connsiteX6" fmla="*/ 1119473 w 1465490"/>
                <a:gd name="connsiteY6" fmla="*/ 618797 h 621143"/>
                <a:gd name="connsiteX7" fmla="*/ 1036744 w 1465490"/>
                <a:gd name="connsiteY7" fmla="*/ 545056 h 621143"/>
                <a:gd name="connsiteX8" fmla="*/ 477354 w 1465490"/>
                <a:gd name="connsiteY8" fmla="*/ 537847 h 621143"/>
                <a:gd name="connsiteX9" fmla="*/ 36833 w 1465490"/>
                <a:gd name="connsiteY9" fmla="*/ 42862 h 621143"/>
                <a:gd name="connsiteX10" fmla="*/ 50262 w 1465490"/>
                <a:gd name="connsiteY10" fmla="*/ 26745 h 621143"/>
                <a:gd name="connsiteX11" fmla="*/ 71323 w 1465490"/>
                <a:gd name="connsiteY11" fmla="*/ 31694 h 621143"/>
                <a:gd name="connsiteX0" fmla="*/ 71323 w 1465490"/>
                <a:gd name="connsiteY0" fmla="*/ 31694 h 620996"/>
                <a:gd name="connsiteX1" fmla="*/ 322681 w 1465490"/>
                <a:gd name="connsiteY1" fmla="*/ 326175 h 620996"/>
                <a:gd name="connsiteX2" fmla="*/ 579926 w 1465490"/>
                <a:gd name="connsiteY2" fmla="*/ 412431 h 620996"/>
                <a:gd name="connsiteX3" fmla="*/ 1036744 w 1465490"/>
                <a:gd name="connsiteY3" fmla="*/ 329032 h 620996"/>
                <a:gd name="connsiteX4" fmla="*/ 991081 w 1465490"/>
                <a:gd name="connsiteY4" fmla="*/ 195876 h 620996"/>
                <a:gd name="connsiteX5" fmla="*/ 1465490 w 1465490"/>
                <a:gd name="connsiteY5" fmla="*/ 228354 h 620996"/>
                <a:gd name="connsiteX6" fmla="*/ 1119473 w 1465490"/>
                <a:gd name="connsiteY6" fmla="*/ 618797 h 620996"/>
                <a:gd name="connsiteX7" fmla="*/ 1036744 w 1465490"/>
                <a:gd name="connsiteY7" fmla="*/ 545056 h 620996"/>
                <a:gd name="connsiteX8" fmla="*/ 430940 w 1465490"/>
                <a:gd name="connsiteY8" fmla="*/ 574698 h 620996"/>
                <a:gd name="connsiteX9" fmla="*/ 36833 w 1465490"/>
                <a:gd name="connsiteY9" fmla="*/ 42862 h 620996"/>
                <a:gd name="connsiteX10" fmla="*/ 50262 w 1465490"/>
                <a:gd name="connsiteY10" fmla="*/ 26745 h 620996"/>
                <a:gd name="connsiteX11" fmla="*/ 71323 w 1465490"/>
                <a:gd name="connsiteY11" fmla="*/ 31694 h 620996"/>
                <a:gd name="connsiteX0" fmla="*/ 71323 w 1465490"/>
                <a:gd name="connsiteY0" fmla="*/ 31694 h 620996"/>
                <a:gd name="connsiteX1" fmla="*/ 322681 w 1465490"/>
                <a:gd name="connsiteY1" fmla="*/ 326175 h 620996"/>
                <a:gd name="connsiteX2" fmla="*/ 506545 w 1465490"/>
                <a:gd name="connsiteY2" fmla="*/ 469266 h 620996"/>
                <a:gd name="connsiteX3" fmla="*/ 1036744 w 1465490"/>
                <a:gd name="connsiteY3" fmla="*/ 329032 h 620996"/>
                <a:gd name="connsiteX4" fmla="*/ 991081 w 1465490"/>
                <a:gd name="connsiteY4" fmla="*/ 195876 h 620996"/>
                <a:gd name="connsiteX5" fmla="*/ 1465490 w 1465490"/>
                <a:gd name="connsiteY5" fmla="*/ 228354 h 620996"/>
                <a:gd name="connsiteX6" fmla="*/ 1119473 w 1465490"/>
                <a:gd name="connsiteY6" fmla="*/ 618797 h 620996"/>
                <a:gd name="connsiteX7" fmla="*/ 1036744 w 1465490"/>
                <a:gd name="connsiteY7" fmla="*/ 545056 h 620996"/>
                <a:gd name="connsiteX8" fmla="*/ 430940 w 1465490"/>
                <a:gd name="connsiteY8" fmla="*/ 574698 h 620996"/>
                <a:gd name="connsiteX9" fmla="*/ 36833 w 1465490"/>
                <a:gd name="connsiteY9" fmla="*/ 42862 h 620996"/>
                <a:gd name="connsiteX10" fmla="*/ 50262 w 1465490"/>
                <a:gd name="connsiteY10" fmla="*/ 26745 h 620996"/>
                <a:gd name="connsiteX11" fmla="*/ 71323 w 1465490"/>
                <a:gd name="connsiteY11" fmla="*/ 31694 h 620996"/>
                <a:gd name="connsiteX0" fmla="*/ 71323 w 1465490"/>
                <a:gd name="connsiteY0" fmla="*/ 31694 h 620996"/>
                <a:gd name="connsiteX1" fmla="*/ 506545 w 1465490"/>
                <a:gd name="connsiteY1" fmla="*/ 469266 h 620996"/>
                <a:gd name="connsiteX2" fmla="*/ 1036744 w 1465490"/>
                <a:gd name="connsiteY2" fmla="*/ 329032 h 620996"/>
                <a:gd name="connsiteX3" fmla="*/ 991081 w 1465490"/>
                <a:gd name="connsiteY3" fmla="*/ 195876 h 620996"/>
                <a:gd name="connsiteX4" fmla="*/ 1465490 w 1465490"/>
                <a:gd name="connsiteY4" fmla="*/ 228354 h 620996"/>
                <a:gd name="connsiteX5" fmla="*/ 1119473 w 1465490"/>
                <a:gd name="connsiteY5" fmla="*/ 618797 h 620996"/>
                <a:gd name="connsiteX6" fmla="*/ 1036744 w 1465490"/>
                <a:gd name="connsiteY6" fmla="*/ 545056 h 620996"/>
                <a:gd name="connsiteX7" fmla="*/ 430940 w 1465490"/>
                <a:gd name="connsiteY7" fmla="*/ 574698 h 620996"/>
                <a:gd name="connsiteX8" fmla="*/ 36833 w 1465490"/>
                <a:gd name="connsiteY8" fmla="*/ 42862 h 620996"/>
                <a:gd name="connsiteX9" fmla="*/ 50262 w 1465490"/>
                <a:gd name="connsiteY9" fmla="*/ 26745 h 620996"/>
                <a:gd name="connsiteX10" fmla="*/ 71323 w 1465490"/>
                <a:gd name="connsiteY10" fmla="*/ 31694 h 620996"/>
                <a:gd name="connsiteX0" fmla="*/ 70676 w 1485904"/>
                <a:gd name="connsiteY0" fmla="*/ 50554 h 644805"/>
                <a:gd name="connsiteX1" fmla="*/ 526959 w 1485904"/>
                <a:gd name="connsiteY1" fmla="*/ 493075 h 644805"/>
                <a:gd name="connsiteX2" fmla="*/ 1057158 w 1485904"/>
                <a:gd name="connsiteY2" fmla="*/ 352841 h 644805"/>
                <a:gd name="connsiteX3" fmla="*/ 1011495 w 1485904"/>
                <a:gd name="connsiteY3" fmla="*/ 219685 h 644805"/>
                <a:gd name="connsiteX4" fmla="*/ 1485904 w 1485904"/>
                <a:gd name="connsiteY4" fmla="*/ 252163 h 644805"/>
                <a:gd name="connsiteX5" fmla="*/ 1139887 w 1485904"/>
                <a:gd name="connsiteY5" fmla="*/ 642606 h 644805"/>
                <a:gd name="connsiteX6" fmla="*/ 1057158 w 1485904"/>
                <a:gd name="connsiteY6" fmla="*/ 568865 h 644805"/>
                <a:gd name="connsiteX7" fmla="*/ 451354 w 1485904"/>
                <a:gd name="connsiteY7" fmla="*/ 598507 h 644805"/>
                <a:gd name="connsiteX8" fmla="*/ 57247 w 1485904"/>
                <a:gd name="connsiteY8" fmla="*/ 66671 h 644805"/>
                <a:gd name="connsiteX9" fmla="*/ 70676 w 1485904"/>
                <a:gd name="connsiteY9" fmla="*/ 50554 h 644805"/>
                <a:gd name="connsiteX0" fmla="*/ 70676 w 1485904"/>
                <a:gd name="connsiteY0" fmla="*/ 50554 h 644805"/>
                <a:gd name="connsiteX1" fmla="*/ 526959 w 1485904"/>
                <a:gd name="connsiteY1" fmla="*/ 493075 h 644805"/>
                <a:gd name="connsiteX2" fmla="*/ 1057158 w 1485904"/>
                <a:gd name="connsiteY2" fmla="*/ 352841 h 644805"/>
                <a:gd name="connsiteX3" fmla="*/ 1011495 w 1485904"/>
                <a:gd name="connsiteY3" fmla="*/ 219685 h 644805"/>
                <a:gd name="connsiteX4" fmla="*/ 1485904 w 1485904"/>
                <a:gd name="connsiteY4" fmla="*/ 252163 h 644805"/>
                <a:gd name="connsiteX5" fmla="*/ 1139887 w 1485904"/>
                <a:gd name="connsiteY5" fmla="*/ 642606 h 644805"/>
                <a:gd name="connsiteX6" fmla="*/ 1057158 w 1485904"/>
                <a:gd name="connsiteY6" fmla="*/ 568865 h 644805"/>
                <a:gd name="connsiteX7" fmla="*/ 451354 w 1485904"/>
                <a:gd name="connsiteY7" fmla="*/ 598507 h 644805"/>
                <a:gd name="connsiteX8" fmla="*/ 57247 w 1485904"/>
                <a:gd name="connsiteY8" fmla="*/ 66671 h 644805"/>
                <a:gd name="connsiteX9" fmla="*/ 70676 w 1485904"/>
                <a:gd name="connsiteY9" fmla="*/ 50554 h 644805"/>
                <a:gd name="connsiteX0" fmla="*/ 70676 w 1485904"/>
                <a:gd name="connsiteY0" fmla="*/ 50554 h 644280"/>
                <a:gd name="connsiteX1" fmla="*/ 526959 w 1485904"/>
                <a:gd name="connsiteY1" fmla="*/ 493075 h 644280"/>
                <a:gd name="connsiteX2" fmla="*/ 1057158 w 1485904"/>
                <a:gd name="connsiteY2" fmla="*/ 352841 h 644280"/>
                <a:gd name="connsiteX3" fmla="*/ 1011495 w 1485904"/>
                <a:gd name="connsiteY3" fmla="*/ 219685 h 644280"/>
                <a:gd name="connsiteX4" fmla="*/ 1485904 w 1485904"/>
                <a:gd name="connsiteY4" fmla="*/ 252163 h 644280"/>
                <a:gd name="connsiteX5" fmla="*/ 1183724 w 1485904"/>
                <a:gd name="connsiteY5" fmla="*/ 642070 h 644280"/>
                <a:gd name="connsiteX6" fmla="*/ 1057158 w 1485904"/>
                <a:gd name="connsiteY6" fmla="*/ 568865 h 644280"/>
                <a:gd name="connsiteX7" fmla="*/ 451354 w 1485904"/>
                <a:gd name="connsiteY7" fmla="*/ 598507 h 644280"/>
                <a:gd name="connsiteX8" fmla="*/ 57247 w 1485904"/>
                <a:gd name="connsiteY8" fmla="*/ 66671 h 644280"/>
                <a:gd name="connsiteX9" fmla="*/ 70676 w 1485904"/>
                <a:gd name="connsiteY9" fmla="*/ 50554 h 644280"/>
                <a:gd name="connsiteX0" fmla="*/ 70676 w 1488111"/>
                <a:gd name="connsiteY0" fmla="*/ 50554 h 655552"/>
                <a:gd name="connsiteX1" fmla="*/ 526959 w 1488111"/>
                <a:gd name="connsiteY1" fmla="*/ 493075 h 655552"/>
                <a:gd name="connsiteX2" fmla="*/ 1057158 w 1488111"/>
                <a:gd name="connsiteY2" fmla="*/ 352841 h 655552"/>
                <a:gd name="connsiteX3" fmla="*/ 1011495 w 1488111"/>
                <a:gd name="connsiteY3" fmla="*/ 219685 h 655552"/>
                <a:gd name="connsiteX4" fmla="*/ 1485904 w 1488111"/>
                <a:gd name="connsiteY4" fmla="*/ 252163 h 655552"/>
                <a:gd name="connsiteX5" fmla="*/ 1183724 w 1488111"/>
                <a:gd name="connsiteY5" fmla="*/ 642070 h 655552"/>
                <a:gd name="connsiteX6" fmla="*/ 1057158 w 1488111"/>
                <a:gd name="connsiteY6" fmla="*/ 568865 h 655552"/>
                <a:gd name="connsiteX7" fmla="*/ 451354 w 1488111"/>
                <a:gd name="connsiteY7" fmla="*/ 598507 h 655552"/>
                <a:gd name="connsiteX8" fmla="*/ 57247 w 1488111"/>
                <a:gd name="connsiteY8" fmla="*/ 66671 h 655552"/>
                <a:gd name="connsiteX9" fmla="*/ 70676 w 1488111"/>
                <a:gd name="connsiteY9" fmla="*/ 50554 h 655552"/>
                <a:gd name="connsiteX0" fmla="*/ 70676 w 1488111"/>
                <a:gd name="connsiteY0" fmla="*/ 50554 h 667103"/>
                <a:gd name="connsiteX1" fmla="*/ 526959 w 1488111"/>
                <a:gd name="connsiteY1" fmla="*/ 493075 h 667103"/>
                <a:gd name="connsiteX2" fmla="*/ 1057158 w 1488111"/>
                <a:gd name="connsiteY2" fmla="*/ 352841 h 667103"/>
                <a:gd name="connsiteX3" fmla="*/ 1011495 w 1488111"/>
                <a:gd name="connsiteY3" fmla="*/ 219685 h 667103"/>
                <a:gd name="connsiteX4" fmla="*/ 1485904 w 1488111"/>
                <a:gd name="connsiteY4" fmla="*/ 252163 h 667103"/>
                <a:gd name="connsiteX5" fmla="*/ 1183724 w 1488111"/>
                <a:gd name="connsiteY5" fmla="*/ 642070 h 667103"/>
                <a:gd name="connsiteX6" fmla="*/ 1057158 w 1488111"/>
                <a:gd name="connsiteY6" fmla="*/ 568865 h 667103"/>
                <a:gd name="connsiteX7" fmla="*/ 451354 w 1488111"/>
                <a:gd name="connsiteY7" fmla="*/ 598507 h 667103"/>
                <a:gd name="connsiteX8" fmla="*/ 57247 w 1488111"/>
                <a:gd name="connsiteY8" fmla="*/ 66671 h 667103"/>
                <a:gd name="connsiteX9" fmla="*/ 70676 w 1488111"/>
                <a:gd name="connsiteY9" fmla="*/ 50554 h 667103"/>
                <a:gd name="connsiteX0" fmla="*/ 70676 w 1488026"/>
                <a:gd name="connsiteY0" fmla="*/ 50554 h 655863"/>
                <a:gd name="connsiteX1" fmla="*/ 526959 w 1488026"/>
                <a:gd name="connsiteY1" fmla="*/ 493075 h 655863"/>
                <a:gd name="connsiteX2" fmla="*/ 1057158 w 1488026"/>
                <a:gd name="connsiteY2" fmla="*/ 352841 h 655863"/>
                <a:gd name="connsiteX3" fmla="*/ 1011495 w 1488026"/>
                <a:gd name="connsiteY3" fmla="*/ 219685 h 655863"/>
                <a:gd name="connsiteX4" fmla="*/ 1485904 w 1488026"/>
                <a:gd name="connsiteY4" fmla="*/ 252163 h 655863"/>
                <a:gd name="connsiteX5" fmla="*/ 1183724 w 1488026"/>
                <a:gd name="connsiteY5" fmla="*/ 642070 h 655863"/>
                <a:gd name="connsiteX6" fmla="*/ 1126135 w 1488026"/>
                <a:gd name="connsiteY6" fmla="*/ 522668 h 655863"/>
                <a:gd name="connsiteX7" fmla="*/ 451354 w 1488026"/>
                <a:gd name="connsiteY7" fmla="*/ 598507 h 655863"/>
                <a:gd name="connsiteX8" fmla="*/ 57247 w 1488026"/>
                <a:gd name="connsiteY8" fmla="*/ 66671 h 655863"/>
                <a:gd name="connsiteX9" fmla="*/ 70676 w 1488026"/>
                <a:gd name="connsiteY9" fmla="*/ 50554 h 65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88026" h="655863">
                  <a:moveTo>
                    <a:pt x="70676" y="50554"/>
                  </a:moveTo>
                  <a:cubicBezTo>
                    <a:pt x="148961" y="121621"/>
                    <a:pt x="362545" y="442694"/>
                    <a:pt x="526959" y="493075"/>
                  </a:cubicBezTo>
                  <a:cubicBezTo>
                    <a:pt x="691373" y="543456"/>
                    <a:pt x="976402" y="398406"/>
                    <a:pt x="1057158" y="352841"/>
                  </a:cubicBezTo>
                  <a:cubicBezTo>
                    <a:pt x="1137914" y="307276"/>
                    <a:pt x="928004" y="200326"/>
                    <a:pt x="1011495" y="219685"/>
                  </a:cubicBezTo>
                  <a:lnTo>
                    <a:pt x="1485904" y="252163"/>
                  </a:lnTo>
                  <a:cubicBezTo>
                    <a:pt x="1514609" y="322560"/>
                    <a:pt x="1243686" y="596986"/>
                    <a:pt x="1183724" y="642070"/>
                  </a:cubicBezTo>
                  <a:cubicBezTo>
                    <a:pt x="1123762" y="687154"/>
                    <a:pt x="1212956" y="615024"/>
                    <a:pt x="1126135" y="522668"/>
                  </a:cubicBezTo>
                  <a:cubicBezTo>
                    <a:pt x="1039314" y="430312"/>
                    <a:pt x="629502" y="674506"/>
                    <a:pt x="451354" y="598507"/>
                  </a:cubicBezTo>
                  <a:cubicBezTo>
                    <a:pt x="273206" y="522508"/>
                    <a:pt x="147337" y="151347"/>
                    <a:pt x="57247" y="66671"/>
                  </a:cubicBezTo>
                  <a:cubicBezTo>
                    <a:pt x="-32843" y="-18005"/>
                    <a:pt x="-7609" y="-20513"/>
                    <a:pt x="70676" y="50554"/>
                  </a:cubicBezTo>
                  <a:close/>
                </a:path>
              </a:pathLst>
            </a:custGeom>
            <a:solidFill>
              <a:srgbClr val="CD252D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555776" y="5335468"/>
              <a:ext cx="85446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>
                  <a:solidFill>
                    <a:srgbClr val="629338"/>
                  </a:solidFill>
                  <a:latin typeface="+mn-lt"/>
                </a:rPr>
                <a:t>H</a:t>
              </a:r>
              <a:r>
                <a:rPr lang="fr-FR" baseline="-25000" dirty="0">
                  <a:solidFill>
                    <a:srgbClr val="629338"/>
                  </a:solidFill>
                  <a:latin typeface="+mn-lt"/>
                </a:rPr>
                <a:t>2</a:t>
              </a:r>
              <a:r>
                <a:rPr lang="fr-FR" dirty="0">
                  <a:solidFill>
                    <a:srgbClr val="629338"/>
                  </a:solidFill>
                  <a:latin typeface="+mn-lt"/>
                </a:rPr>
                <a:t>O</a:t>
              </a:r>
            </a:p>
            <a:p>
              <a:r>
                <a:rPr lang="fr-FR" dirty="0">
                  <a:solidFill>
                    <a:srgbClr val="629338"/>
                  </a:solidFill>
                  <a:latin typeface="+mn-lt"/>
                </a:rPr>
                <a:t>  O</a:t>
              </a:r>
              <a:r>
                <a:rPr lang="fr-FR" baseline="-25000" dirty="0">
                  <a:solidFill>
                    <a:srgbClr val="629338"/>
                  </a:solidFill>
                  <a:latin typeface="+mn-lt"/>
                </a:rPr>
                <a:t>2</a:t>
              </a:r>
            </a:p>
            <a:p>
              <a:r>
                <a:rPr lang="fr-FR" dirty="0">
                  <a:solidFill>
                    <a:srgbClr val="629338"/>
                  </a:solidFill>
                  <a:latin typeface="+mn-lt"/>
                </a:rPr>
                <a:t>      CO</a:t>
              </a:r>
              <a:r>
                <a:rPr lang="fr-FR" baseline="-25000" dirty="0">
                  <a:solidFill>
                    <a:srgbClr val="629338"/>
                  </a:solidFill>
                  <a:latin typeface="+mn-lt"/>
                </a:rPr>
                <a:t>2</a:t>
              </a:r>
            </a:p>
            <a:p>
              <a:r>
                <a:rPr lang="fr-FR" dirty="0">
                  <a:solidFill>
                    <a:srgbClr val="629338"/>
                  </a:solidFill>
                  <a:latin typeface="+mn-lt"/>
                </a:rPr>
                <a:t>N</a:t>
              </a:r>
              <a:r>
                <a:rPr lang="fr-FR" baseline="-25000" dirty="0">
                  <a:solidFill>
                    <a:srgbClr val="629338"/>
                  </a:solidFill>
                  <a:latin typeface="+mn-lt"/>
                </a:rPr>
                <a:t>2</a:t>
              </a:r>
            </a:p>
            <a:p>
              <a:r>
                <a:rPr lang="fr-FR" dirty="0">
                  <a:solidFill>
                    <a:srgbClr val="629338"/>
                  </a:solidFill>
                  <a:latin typeface="+mn-lt"/>
                </a:rPr>
                <a:t>   …</a:t>
              </a:r>
            </a:p>
          </p:txBody>
        </p:sp>
        <p:cxnSp>
          <p:nvCxnSpPr>
            <p:cNvPr id="18" name="Connecteur droit avec flèche 17"/>
            <p:cNvCxnSpPr>
              <a:endCxn id="11" idx="3"/>
            </p:cNvCxnSpPr>
            <p:nvPr/>
          </p:nvCxnSpPr>
          <p:spPr>
            <a:xfrm flipH="1" flipV="1">
              <a:off x="1331640" y="5047436"/>
              <a:ext cx="2131141" cy="37748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ZoneTexte 22"/>
          <p:cNvSpPr txBox="1"/>
          <p:nvPr/>
        </p:nvSpPr>
        <p:spPr>
          <a:xfrm>
            <a:off x="382837" y="1209717"/>
            <a:ext cx="356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rgbClr val="A80039"/>
                </a:solidFill>
              </a:rPr>
              <a:t>Technology</a:t>
            </a:r>
            <a:endParaRPr lang="fr-BE" sz="2800" b="1" dirty="0">
              <a:solidFill>
                <a:srgbClr val="A80039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5324951" y="1209717"/>
            <a:ext cx="356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A80039"/>
                </a:solidFill>
              </a:rPr>
              <a:t>Innovation</a:t>
            </a:r>
            <a:endParaRPr lang="fr-BE" sz="2800" b="1" dirty="0">
              <a:solidFill>
                <a:srgbClr val="A80039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91324" y="1902634"/>
            <a:ext cx="419744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+mn-lt"/>
              </a:rPr>
              <a:t>Capture and degradation of contaminants by encapsulated microorganisms and/or biomolecules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+mn-lt"/>
              </a:rPr>
              <a:t>Placement of the wet coating on structural elements (ventilation ducts, ceiling tales, glazed areas)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+mn-lt"/>
              </a:rPr>
              <a:t>Environmental and health friendly technology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en-US" sz="2200" dirty="0" smtClean="0">
                <a:latin typeface="+mn-lt"/>
              </a:rPr>
              <a:t>Durable and rechargeable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endParaRPr lang="en-US" sz="2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446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BIODEC Solution</a:t>
            </a:r>
            <a:endParaRPr lang="fr-BE" dirty="0"/>
          </a:p>
        </p:txBody>
      </p:sp>
      <p:sp>
        <p:nvSpPr>
          <p:cNvPr id="48" name="Rectangle 47"/>
          <p:cNvSpPr/>
          <p:nvPr/>
        </p:nvSpPr>
        <p:spPr>
          <a:xfrm>
            <a:off x="2209800" y="6589069"/>
            <a:ext cx="6934200" cy="271460"/>
          </a:xfrm>
          <a:prstGeom prst="rect">
            <a:avLst/>
          </a:prstGeom>
          <a:solidFill>
            <a:srgbClr val="00ABCC"/>
          </a:solidFill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HANTSON Anne-</a:t>
            </a:r>
            <a:r>
              <a:rPr lang="en-US" sz="1200" dirty="0" err="1"/>
              <a:t>Lise</a:t>
            </a:r>
            <a:r>
              <a:rPr lang="fr-BE" sz="1200" dirty="0"/>
              <a:t>| </a:t>
            </a:r>
            <a:r>
              <a:rPr lang="fr-BE" sz="1200" dirty="0" err="1"/>
              <a:t>Applied</a:t>
            </a:r>
            <a:r>
              <a:rPr lang="fr-BE" sz="1200" dirty="0"/>
              <a:t> </a:t>
            </a:r>
            <a:r>
              <a:rPr lang="fr-BE" sz="1200" dirty="0" err="1"/>
              <a:t>Chemistry</a:t>
            </a:r>
            <a:r>
              <a:rPr lang="fr-BE" sz="1200" dirty="0"/>
              <a:t> and </a:t>
            </a:r>
            <a:r>
              <a:rPr lang="fr-BE" sz="1200" dirty="0" err="1"/>
              <a:t>Biochemistry</a:t>
            </a:r>
            <a:r>
              <a:rPr lang="fr-BE" sz="1200" dirty="0"/>
              <a:t> </a:t>
            </a:r>
            <a:r>
              <a:rPr lang="fr-BE" sz="1200" dirty="0" err="1"/>
              <a:t>Department</a:t>
            </a:r>
            <a:r>
              <a:rPr lang="fr-BE" sz="1200" dirty="0"/>
              <a:t>, </a:t>
            </a:r>
            <a:r>
              <a:rPr lang="fr-BE" sz="1200" dirty="0" err="1"/>
              <a:t>Faculty</a:t>
            </a:r>
            <a:r>
              <a:rPr lang="fr-BE" sz="1200" dirty="0"/>
              <a:t> of Engineering, UMONS</a:t>
            </a:r>
            <a:endParaRPr lang="fr-BE" sz="1200" dirty="0"/>
          </a:p>
        </p:txBody>
      </p:sp>
      <p:grpSp>
        <p:nvGrpSpPr>
          <p:cNvPr id="30" name="Groupe 29"/>
          <p:cNvGrpSpPr/>
          <p:nvPr/>
        </p:nvGrpSpPr>
        <p:grpSpPr>
          <a:xfrm>
            <a:off x="1857823" y="984261"/>
            <a:ext cx="7010400" cy="5515897"/>
            <a:chOff x="1059540" y="984261"/>
            <a:chExt cx="7010400" cy="5515897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59540" y="984261"/>
              <a:ext cx="7010400" cy="5515897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3472" y="5003623"/>
              <a:ext cx="1044801" cy="782592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308" y="4830994"/>
              <a:ext cx="1014186" cy="1014186"/>
            </a:xfrm>
            <a:prstGeom prst="rect">
              <a:avLst/>
            </a:prstGeom>
          </p:spPr>
        </p:pic>
        <p:sp>
          <p:nvSpPr>
            <p:cNvPr id="12" name="ZoneTexte 11"/>
            <p:cNvSpPr txBox="1"/>
            <p:nvPr/>
          </p:nvSpPr>
          <p:spPr>
            <a:xfrm>
              <a:off x="6403643" y="5601644"/>
              <a:ext cx="13088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 smtClean="0">
                  <a:solidFill>
                    <a:srgbClr val="0075CC"/>
                  </a:solidFill>
                  <a:latin typeface="+mn-lt"/>
                </a:rPr>
                <a:t>Furniture</a:t>
              </a:r>
              <a:endParaRPr lang="fr-BE" sz="1600" b="1" dirty="0">
                <a:solidFill>
                  <a:srgbClr val="0075CC"/>
                </a:solidFill>
                <a:latin typeface="+mn-lt"/>
              </a:endParaRPr>
            </a:p>
          </p:txBody>
        </p:sp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75584" y="3919285"/>
              <a:ext cx="862014" cy="806280"/>
            </a:xfrm>
            <a:prstGeom prst="rect">
              <a:avLst/>
            </a:prstGeom>
          </p:spPr>
        </p:pic>
        <p:sp>
          <p:nvSpPr>
            <p:cNvPr id="14" name="ZoneTexte 13"/>
            <p:cNvSpPr txBox="1"/>
            <p:nvPr/>
          </p:nvSpPr>
          <p:spPr>
            <a:xfrm>
              <a:off x="6741053" y="4652771"/>
              <a:ext cx="13088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 smtClean="0">
                  <a:solidFill>
                    <a:srgbClr val="0075CC"/>
                  </a:solidFill>
                  <a:latin typeface="+mn-lt"/>
                </a:rPr>
                <a:t>Paints</a:t>
              </a:r>
              <a:endParaRPr lang="fr-BE" sz="1600" b="1" dirty="0">
                <a:solidFill>
                  <a:srgbClr val="0075CC"/>
                </a:solidFill>
                <a:latin typeface="+mn-lt"/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03009" y="4358167"/>
              <a:ext cx="1067263" cy="800447"/>
            </a:xfrm>
            <a:prstGeom prst="rect">
              <a:avLst/>
            </a:prstGeom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344996" y="4141921"/>
              <a:ext cx="1214259" cy="808034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5432223" y="3858920"/>
              <a:ext cx="13088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 smtClean="0">
                  <a:solidFill>
                    <a:srgbClr val="0075CC"/>
                  </a:solidFill>
                  <a:latin typeface="+mn-lt"/>
                </a:rPr>
                <a:t>Cosmetics</a:t>
              </a:r>
              <a:endParaRPr lang="fr-BE" sz="1600" b="1" dirty="0">
                <a:solidFill>
                  <a:srgbClr val="0075CC"/>
                </a:solidFill>
                <a:latin typeface="+mn-lt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4548411" y="4174613"/>
              <a:ext cx="13088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smtClean="0">
                  <a:solidFill>
                    <a:srgbClr val="0075CC"/>
                  </a:solidFill>
                  <a:latin typeface="+mn-lt"/>
                </a:rPr>
                <a:t>Smoking</a:t>
              </a:r>
              <a:endParaRPr lang="fr-BE" sz="1600" b="1" dirty="0">
                <a:solidFill>
                  <a:srgbClr val="0075CC"/>
                </a:solidFill>
                <a:latin typeface="+mn-lt"/>
              </a:endParaRPr>
            </a:p>
          </p:txBody>
        </p:sp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9"/>
            <a:srcRect l="15631" t="14719" r="12813" b="34496"/>
            <a:stretch/>
          </p:blipFill>
          <p:spPr>
            <a:xfrm>
              <a:off x="5471111" y="2176735"/>
              <a:ext cx="771439" cy="651954"/>
            </a:xfrm>
            <a:prstGeom prst="rect">
              <a:avLst/>
            </a:prstGeom>
          </p:spPr>
        </p:pic>
        <p:grpSp>
          <p:nvGrpSpPr>
            <p:cNvPr id="17" name="Groupe 16"/>
            <p:cNvGrpSpPr/>
            <p:nvPr/>
          </p:nvGrpSpPr>
          <p:grpSpPr>
            <a:xfrm>
              <a:off x="3555223" y="1682050"/>
              <a:ext cx="2234955" cy="1272454"/>
              <a:chOff x="3443472" y="1713915"/>
              <a:chExt cx="2234955" cy="1272454"/>
            </a:xfrm>
          </p:grpSpPr>
          <p:sp>
            <p:nvSpPr>
              <p:cNvPr id="21" name="Nuage 20"/>
              <p:cNvSpPr/>
              <p:nvPr/>
            </p:nvSpPr>
            <p:spPr>
              <a:xfrm>
                <a:off x="3443472" y="1713915"/>
                <a:ext cx="2102891" cy="1272454"/>
              </a:xfrm>
              <a:prstGeom prst="clou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sz="2400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3664619" y="1845586"/>
                <a:ext cx="201380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err="1" smtClean="0">
                    <a:solidFill>
                      <a:srgbClr val="000000"/>
                    </a:solidFill>
                    <a:latin typeface="+mn-lt"/>
                  </a:rPr>
                  <a:t>Odors</a:t>
                </a:r>
                <a:r>
                  <a:rPr lang="fr-FR" b="1" dirty="0">
                    <a:solidFill>
                      <a:srgbClr val="000000"/>
                    </a:solidFill>
                    <a:latin typeface="+mn-lt"/>
                  </a:rPr>
                  <a:t>	</a:t>
                </a:r>
                <a:r>
                  <a:rPr lang="fr-FR" b="1" dirty="0" err="1" smtClean="0">
                    <a:solidFill>
                      <a:srgbClr val="000000"/>
                    </a:solidFill>
                    <a:latin typeface="+mn-lt"/>
                  </a:rPr>
                  <a:t>VOCs</a:t>
                </a:r>
                <a:endParaRPr lang="fr-FR" b="1" dirty="0">
                  <a:solidFill>
                    <a:srgbClr val="000000"/>
                  </a:solidFill>
                  <a:latin typeface="+mn-lt"/>
                </a:endParaRPr>
              </a:p>
              <a:p>
                <a:r>
                  <a:rPr lang="fr-FR" b="1" dirty="0">
                    <a:solidFill>
                      <a:srgbClr val="000000"/>
                    </a:solidFill>
                    <a:latin typeface="+mn-lt"/>
                  </a:rPr>
                  <a:t> </a:t>
                </a:r>
                <a:r>
                  <a:rPr lang="fr-FR" b="1" dirty="0" smtClean="0">
                    <a:solidFill>
                      <a:srgbClr val="000000"/>
                    </a:solidFill>
                    <a:latin typeface="+mn-lt"/>
                  </a:rPr>
                  <a:t>          </a:t>
                </a:r>
                <a:r>
                  <a:rPr lang="fr-FR" b="1" dirty="0" err="1" smtClean="0">
                    <a:solidFill>
                      <a:srgbClr val="000000"/>
                    </a:solidFill>
                    <a:latin typeface="+mn-lt"/>
                  </a:rPr>
                  <a:t>Bacteria</a:t>
                </a:r>
                <a:r>
                  <a:rPr lang="fr-FR" b="1" dirty="0" smtClean="0">
                    <a:solidFill>
                      <a:srgbClr val="000000"/>
                    </a:solidFill>
                    <a:latin typeface="+mn-lt"/>
                  </a:rPr>
                  <a:t>      </a:t>
                </a:r>
              </a:p>
              <a:p>
                <a:r>
                  <a:rPr lang="fr-FR" b="1" dirty="0" err="1" smtClean="0">
                    <a:solidFill>
                      <a:srgbClr val="000000"/>
                    </a:solidFill>
                    <a:latin typeface="+mn-lt"/>
                  </a:rPr>
                  <a:t>Gases</a:t>
                </a:r>
                <a:r>
                  <a:rPr lang="fr-FR" b="1" dirty="0" smtClean="0">
                    <a:solidFill>
                      <a:srgbClr val="000000"/>
                    </a:solidFill>
                    <a:latin typeface="+mn-lt"/>
                  </a:rPr>
                  <a:t>	</a:t>
                </a:r>
                <a:r>
                  <a:rPr lang="fr-FR" b="1" dirty="0">
                    <a:solidFill>
                      <a:srgbClr val="000000"/>
                    </a:solidFill>
                    <a:latin typeface="+mn-lt"/>
                  </a:rPr>
                  <a:t> Mold </a:t>
                </a:r>
              </a:p>
            </p:txBody>
          </p:sp>
        </p:grpSp>
        <p:sp>
          <p:nvSpPr>
            <p:cNvPr id="18" name="Flèche droite 17"/>
            <p:cNvSpPr/>
            <p:nvPr/>
          </p:nvSpPr>
          <p:spPr>
            <a:xfrm rot="15160318">
              <a:off x="4597406" y="3472492"/>
              <a:ext cx="574429" cy="260929"/>
            </a:xfrm>
            <a:prstGeom prst="rightArrow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2400"/>
            </a:p>
          </p:txBody>
        </p:sp>
        <p:sp>
          <p:nvSpPr>
            <p:cNvPr id="25" name="Flèche droite 24"/>
            <p:cNvSpPr/>
            <p:nvPr/>
          </p:nvSpPr>
          <p:spPr>
            <a:xfrm rot="15160318">
              <a:off x="5115130" y="3320344"/>
              <a:ext cx="574429" cy="260929"/>
            </a:xfrm>
            <a:prstGeom prst="rightArrow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2400"/>
            </a:p>
          </p:txBody>
        </p:sp>
        <p:sp>
          <p:nvSpPr>
            <p:cNvPr id="27" name="Flèche droite 26"/>
            <p:cNvSpPr/>
            <p:nvPr/>
          </p:nvSpPr>
          <p:spPr>
            <a:xfrm rot="15160318">
              <a:off x="5627375" y="3211137"/>
              <a:ext cx="574429" cy="260929"/>
            </a:xfrm>
            <a:prstGeom prst="rightArrow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2400"/>
            </a:p>
          </p:txBody>
        </p:sp>
        <p:sp>
          <p:nvSpPr>
            <p:cNvPr id="24" name="Rectangle à coins arrondis 23"/>
            <p:cNvSpPr/>
            <p:nvPr/>
          </p:nvSpPr>
          <p:spPr>
            <a:xfrm>
              <a:off x="1825729" y="3210972"/>
              <a:ext cx="367392" cy="2901133"/>
            </a:xfrm>
            <a:prstGeom prst="round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FR" sz="2000" b="1" dirty="0" smtClean="0">
                  <a:solidFill>
                    <a:srgbClr val="000000"/>
                  </a:solidFill>
                </a:rPr>
                <a:t>Bioactive </a:t>
              </a:r>
              <a:r>
                <a:rPr lang="fr-FR" sz="2000" b="1" dirty="0" err="1" smtClean="0">
                  <a:solidFill>
                    <a:srgbClr val="000000"/>
                  </a:solidFill>
                </a:rPr>
                <a:t>Coating</a:t>
              </a:r>
              <a:endParaRPr lang="fr-BE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754014" y="5647715"/>
              <a:ext cx="13837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 dirty="0" err="1" smtClean="0">
                  <a:solidFill>
                    <a:srgbClr val="0075CC"/>
                  </a:solidFill>
                  <a:latin typeface="+mn-lt"/>
                </a:rPr>
                <a:t>Cleaning</a:t>
              </a:r>
              <a:r>
                <a:rPr lang="fr-FR" sz="1600" b="1" dirty="0" smtClean="0">
                  <a:solidFill>
                    <a:srgbClr val="0075CC"/>
                  </a:solidFill>
                  <a:latin typeface="+mn-lt"/>
                </a:rPr>
                <a:t> </a:t>
              </a:r>
              <a:r>
                <a:rPr lang="fr-FR" sz="1600" b="1" dirty="0" err="1" smtClean="0">
                  <a:solidFill>
                    <a:srgbClr val="0075CC"/>
                  </a:solidFill>
                  <a:latin typeface="+mn-lt"/>
                </a:rPr>
                <a:t>products</a:t>
              </a:r>
              <a:endParaRPr lang="fr-BE" sz="1600" b="1" dirty="0">
                <a:solidFill>
                  <a:srgbClr val="0075CC"/>
                </a:solidFill>
                <a:latin typeface="+mn-lt"/>
              </a:endParaRP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994080" y="4059441"/>
              <a:ext cx="1269899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dirty="0">
                  <a:solidFill>
                    <a:srgbClr val="629338"/>
                  </a:solidFill>
                </a:rPr>
                <a:t>H</a:t>
              </a:r>
              <a:r>
                <a:rPr lang="fr-FR" sz="2400" baseline="-25000" dirty="0">
                  <a:solidFill>
                    <a:srgbClr val="629338"/>
                  </a:solidFill>
                </a:rPr>
                <a:t>2</a:t>
              </a:r>
              <a:r>
                <a:rPr lang="fr-FR" sz="2400" dirty="0">
                  <a:solidFill>
                    <a:srgbClr val="629338"/>
                  </a:solidFill>
                </a:rPr>
                <a:t>O</a:t>
              </a:r>
            </a:p>
            <a:p>
              <a:r>
                <a:rPr lang="fr-FR" sz="2400" dirty="0">
                  <a:solidFill>
                    <a:srgbClr val="629338"/>
                  </a:solidFill>
                </a:rPr>
                <a:t>  O</a:t>
              </a:r>
              <a:r>
                <a:rPr lang="fr-FR" sz="2400" baseline="-25000" dirty="0">
                  <a:solidFill>
                    <a:srgbClr val="629338"/>
                  </a:solidFill>
                </a:rPr>
                <a:t>2</a:t>
              </a:r>
            </a:p>
            <a:p>
              <a:r>
                <a:rPr lang="fr-FR" sz="2400" dirty="0">
                  <a:solidFill>
                    <a:srgbClr val="629338"/>
                  </a:solidFill>
                </a:rPr>
                <a:t>      CO</a:t>
              </a:r>
              <a:r>
                <a:rPr lang="fr-FR" sz="2400" baseline="-25000" dirty="0">
                  <a:solidFill>
                    <a:srgbClr val="629338"/>
                  </a:solidFill>
                </a:rPr>
                <a:t>2</a:t>
              </a:r>
            </a:p>
            <a:p>
              <a:r>
                <a:rPr lang="fr-FR" sz="2400" dirty="0">
                  <a:solidFill>
                    <a:srgbClr val="629338"/>
                  </a:solidFill>
                </a:rPr>
                <a:t>N</a:t>
              </a:r>
              <a:r>
                <a:rPr lang="fr-FR" sz="2400" baseline="-25000" dirty="0">
                  <a:solidFill>
                    <a:srgbClr val="629338"/>
                  </a:solidFill>
                </a:rPr>
                <a:t>2</a:t>
              </a:r>
            </a:p>
            <a:p>
              <a:r>
                <a:rPr lang="fr-FR" sz="2400" dirty="0">
                  <a:solidFill>
                    <a:srgbClr val="629338"/>
                  </a:solidFill>
                </a:rPr>
                <a:t>   …</a:t>
              </a:r>
            </a:p>
          </p:txBody>
        </p:sp>
        <p:sp>
          <p:nvSpPr>
            <p:cNvPr id="28" name="Flèche courbée vers la droite 27"/>
            <p:cNvSpPr/>
            <p:nvPr/>
          </p:nvSpPr>
          <p:spPr>
            <a:xfrm>
              <a:off x="2290668" y="2725368"/>
              <a:ext cx="825924" cy="2347853"/>
            </a:xfrm>
            <a:prstGeom prst="curvedRightArrow">
              <a:avLst/>
            </a:prstGeom>
            <a:gradFill>
              <a:gsLst>
                <a:gs pos="0">
                  <a:srgbClr val="FF5050"/>
                </a:gs>
                <a:gs pos="68000">
                  <a:srgbClr val="99FF99"/>
                </a:gs>
                <a:gs pos="83000">
                  <a:srgbClr val="92D050"/>
                </a:gs>
                <a:gs pos="100000">
                  <a:srgbClr val="00B05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 sz="2400">
                <a:solidFill>
                  <a:schemeClr val="tx1"/>
                </a:solidFill>
              </a:endParaRPr>
            </a:p>
          </p:txBody>
        </p:sp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9723" y="4907925"/>
              <a:ext cx="679467" cy="898987"/>
            </a:xfrm>
            <a:prstGeom prst="rect">
              <a:avLst/>
            </a:prstGeom>
          </p:spPr>
        </p:pic>
      </p:grpSp>
      <p:sp>
        <p:nvSpPr>
          <p:cNvPr id="5" name="ZoneTexte 4"/>
          <p:cNvSpPr txBox="1"/>
          <p:nvPr/>
        </p:nvSpPr>
        <p:spPr>
          <a:xfrm>
            <a:off x="382837" y="1209717"/>
            <a:ext cx="356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A80039"/>
                </a:solidFill>
              </a:rPr>
              <a:t>Indoor </a:t>
            </a:r>
            <a:r>
              <a:rPr lang="fr-FR" sz="2800" b="1" dirty="0" err="1" smtClean="0">
                <a:solidFill>
                  <a:srgbClr val="00B050"/>
                </a:solidFill>
              </a:rPr>
              <a:t>DE</a:t>
            </a:r>
            <a:r>
              <a:rPr lang="fr-FR" sz="2800" b="1" dirty="0" err="1" smtClean="0">
                <a:solidFill>
                  <a:srgbClr val="A80039"/>
                </a:solidFill>
              </a:rPr>
              <a:t>pollution</a:t>
            </a:r>
            <a:endParaRPr lang="fr-BE" sz="2800" b="1" dirty="0">
              <a:solidFill>
                <a:srgbClr val="A80039"/>
              </a:solidFill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250885" y="3631778"/>
            <a:ext cx="2274027" cy="2308324"/>
            <a:chOff x="250885" y="3631778"/>
            <a:chExt cx="2274027" cy="2308324"/>
          </a:xfrm>
        </p:grpSpPr>
        <p:sp>
          <p:nvSpPr>
            <p:cNvPr id="33" name="Rectangle 32"/>
            <p:cNvSpPr/>
            <p:nvPr/>
          </p:nvSpPr>
          <p:spPr>
            <a:xfrm>
              <a:off x="380190" y="3631778"/>
              <a:ext cx="1776447" cy="230832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latin typeface="+mn-lt"/>
                </a:rPr>
                <a:t>Encapsulation:</a:t>
              </a:r>
            </a:p>
            <a:p>
              <a:pPr algn="ctr"/>
              <a:endParaRPr lang="en-US" dirty="0" smtClean="0">
                <a:latin typeface="+mn-lt"/>
              </a:endParaRPr>
            </a:p>
            <a:p>
              <a:pPr algn="ctr"/>
              <a:r>
                <a:rPr lang="en-US" dirty="0" smtClean="0">
                  <a:latin typeface="+mn-lt"/>
                </a:rPr>
                <a:t>Bioactive </a:t>
              </a:r>
            </a:p>
            <a:p>
              <a:pPr algn="ctr"/>
              <a:r>
                <a:rPr lang="en-US" dirty="0" smtClean="0">
                  <a:latin typeface="+mn-lt"/>
                </a:rPr>
                <a:t>molecules</a:t>
              </a:r>
            </a:p>
            <a:p>
              <a:pPr algn="ctr"/>
              <a:endParaRPr lang="en-US" dirty="0" smtClean="0">
                <a:latin typeface="+mn-lt"/>
              </a:endParaRPr>
            </a:p>
            <a:p>
              <a:pPr algn="ctr"/>
              <a:r>
                <a:rPr lang="en-US" dirty="0" smtClean="0">
                  <a:latin typeface="+mn-lt"/>
                </a:rPr>
                <a:t>Microorganisms </a:t>
              </a:r>
            </a:p>
            <a:p>
              <a:pPr algn="ctr"/>
              <a:r>
                <a:rPr lang="en-US" dirty="0" smtClean="0">
                  <a:latin typeface="+mn-lt"/>
                </a:rPr>
                <a:t>with depolluting </a:t>
              </a:r>
            </a:p>
            <a:p>
              <a:pPr algn="ctr"/>
              <a:r>
                <a:rPr lang="en-US" dirty="0" smtClean="0">
                  <a:latin typeface="+mn-lt"/>
                </a:rPr>
                <a:t>ability</a:t>
              </a:r>
              <a:endParaRPr lang="en-US" dirty="0">
                <a:latin typeface="+mn-lt"/>
              </a:endParaRPr>
            </a:p>
          </p:txBody>
        </p:sp>
        <p:sp>
          <p:nvSpPr>
            <p:cNvPr id="34" name="Flèche droite 33"/>
            <p:cNvSpPr/>
            <p:nvPr/>
          </p:nvSpPr>
          <p:spPr>
            <a:xfrm>
              <a:off x="2163039" y="4013060"/>
              <a:ext cx="361873" cy="1362255"/>
            </a:xfrm>
            <a:prstGeom prst="right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  <p:sp>
          <p:nvSpPr>
            <p:cNvPr id="35" name="Ellipse 34"/>
            <p:cNvSpPr/>
            <p:nvPr/>
          </p:nvSpPr>
          <p:spPr>
            <a:xfrm>
              <a:off x="250885" y="4907925"/>
              <a:ext cx="1957404" cy="1017336"/>
            </a:xfrm>
            <a:prstGeom prst="ellipse">
              <a:avLst/>
            </a:prstGeom>
            <a:noFill/>
            <a:ln>
              <a:solidFill>
                <a:srgbClr val="FF5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BE"/>
            </a:p>
          </p:txBody>
        </p:sp>
      </p:grpSp>
    </p:spTree>
    <p:extLst>
      <p:ext uri="{BB962C8B-B14F-4D97-AF65-F5344CB8AC3E}">
        <p14:creationId xmlns:p14="http://schemas.microsoft.com/office/powerpoint/2010/main" val="155344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FA-</a:t>
            </a:r>
            <a:r>
              <a:rPr lang="fr-FR" dirty="0" err="1" smtClean="0"/>
              <a:t>degrading</a:t>
            </a:r>
            <a:r>
              <a:rPr lang="fr-FR" dirty="0" smtClean="0"/>
              <a:t> </a:t>
            </a:r>
            <a:r>
              <a:rPr lang="fr-FR" dirty="0" err="1" smtClean="0"/>
              <a:t>strains</a:t>
            </a:r>
            <a:endParaRPr lang="fr-BE" dirty="0"/>
          </a:p>
        </p:txBody>
      </p:sp>
      <p:sp>
        <p:nvSpPr>
          <p:cNvPr id="48" name="Rectangle 47"/>
          <p:cNvSpPr/>
          <p:nvPr/>
        </p:nvSpPr>
        <p:spPr>
          <a:xfrm>
            <a:off x="2209800" y="6589069"/>
            <a:ext cx="6934200" cy="271460"/>
          </a:xfrm>
          <a:prstGeom prst="rect">
            <a:avLst/>
          </a:prstGeom>
          <a:solidFill>
            <a:srgbClr val="00ABCC"/>
          </a:solidFill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HANTSON Anne-</a:t>
            </a:r>
            <a:r>
              <a:rPr lang="en-US" sz="1200" dirty="0" err="1"/>
              <a:t>Lise</a:t>
            </a:r>
            <a:r>
              <a:rPr lang="fr-BE" sz="1200" dirty="0"/>
              <a:t>| </a:t>
            </a:r>
            <a:r>
              <a:rPr lang="fr-BE" sz="1200" dirty="0" err="1"/>
              <a:t>Applied</a:t>
            </a:r>
            <a:r>
              <a:rPr lang="fr-BE" sz="1200" dirty="0"/>
              <a:t> </a:t>
            </a:r>
            <a:r>
              <a:rPr lang="fr-BE" sz="1200" dirty="0" err="1"/>
              <a:t>Chemistry</a:t>
            </a:r>
            <a:r>
              <a:rPr lang="fr-BE" sz="1200" dirty="0"/>
              <a:t> and </a:t>
            </a:r>
            <a:r>
              <a:rPr lang="fr-BE" sz="1200" dirty="0" err="1"/>
              <a:t>Biochemistry</a:t>
            </a:r>
            <a:r>
              <a:rPr lang="fr-BE" sz="1200" dirty="0"/>
              <a:t> </a:t>
            </a:r>
            <a:r>
              <a:rPr lang="fr-BE" sz="1200" dirty="0" err="1"/>
              <a:t>Department</a:t>
            </a:r>
            <a:r>
              <a:rPr lang="fr-BE" sz="1200" dirty="0"/>
              <a:t>, </a:t>
            </a:r>
            <a:r>
              <a:rPr lang="fr-BE" sz="1200" dirty="0" err="1"/>
              <a:t>Faculty</a:t>
            </a:r>
            <a:r>
              <a:rPr lang="fr-BE" sz="1200" dirty="0"/>
              <a:t> of Engineering, UMONS</a:t>
            </a:r>
            <a:endParaRPr lang="fr-BE" sz="1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14" y="985630"/>
            <a:ext cx="8207470" cy="535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26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FA-</a:t>
            </a:r>
            <a:r>
              <a:rPr lang="fr-FR" dirty="0" err="1" smtClean="0"/>
              <a:t>degrading</a:t>
            </a:r>
            <a:r>
              <a:rPr lang="fr-FR" dirty="0" smtClean="0"/>
              <a:t> enzymes</a:t>
            </a:r>
            <a:endParaRPr lang="fr-BE" dirty="0"/>
          </a:p>
        </p:txBody>
      </p:sp>
      <p:sp>
        <p:nvSpPr>
          <p:cNvPr id="48" name="Rectangle 47"/>
          <p:cNvSpPr/>
          <p:nvPr/>
        </p:nvSpPr>
        <p:spPr>
          <a:xfrm>
            <a:off x="2209800" y="6589069"/>
            <a:ext cx="6934200" cy="271460"/>
          </a:xfrm>
          <a:prstGeom prst="rect">
            <a:avLst/>
          </a:prstGeom>
          <a:solidFill>
            <a:srgbClr val="00ABCC"/>
          </a:solidFill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HANTSON Anne-</a:t>
            </a:r>
            <a:r>
              <a:rPr lang="en-US" sz="1200" dirty="0" err="1"/>
              <a:t>Lise</a:t>
            </a:r>
            <a:r>
              <a:rPr lang="fr-BE" sz="1200" dirty="0"/>
              <a:t>| </a:t>
            </a:r>
            <a:r>
              <a:rPr lang="fr-BE" sz="1200" dirty="0" err="1"/>
              <a:t>Applied</a:t>
            </a:r>
            <a:r>
              <a:rPr lang="fr-BE" sz="1200" dirty="0"/>
              <a:t> </a:t>
            </a:r>
            <a:r>
              <a:rPr lang="fr-BE" sz="1200" dirty="0" err="1"/>
              <a:t>Chemistry</a:t>
            </a:r>
            <a:r>
              <a:rPr lang="fr-BE" sz="1200" dirty="0"/>
              <a:t> and </a:t>
            </a:r>
            <a:r>
              <a:rPr lang="fr-BE" sz="1200" dirty="0" err="1"/>
              <a:t>Biochemistry</a:t>
            </a:r>
            <a:r>
              <a:rPr lang="fr-BE" sz="1200" dirty="0"/>
              <a:t> </a:t>
            </a:r>
            <a:r>
              <a:rPr lang="fr-BE" sz="1200" dirty="0" err="1"/>
              <a:t>Department</a:t>
            </a:r>
            <a:r>
              <a:rPr lang="fr-BE" sz="1200" dirty="0"/>
              <a:t>, </a:t>
            </a:r>
            <a:r>
              <a:rPr lang="fr-BE" sz="1200" dirty="0" err="1"/>
              <a:t>Faculty</a:t>
            </a:r>
            <a:r>
              <a:rPr lang="fr-BE" sz="1200" dirty="0"/>
              <a:t> of Engineering, UMONS</a:t>
            </a:r>
            <a:endParaRPr lang="fr-BE" sz="1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l="37369" t="39124" r="12789" b="6713"/>
          <a:stretch/>
        </p:blipFill>
        <p:spPr>
          <a:xfrm>
            <a:off x="323273" y="1213105"/>
            <a:ext cx="8264458" cy="5051781"/>
          </a:xfrm>
          <a:prstGeom prst="rect">
            <a:avLst/>
          </a:prstGeom>
        </p:spPr>
      </p:pic>
      <p:sp>
        <p:nvSpPr>
          <p:cNvPr id="4" name="Rectangle à coins arrondis 3"/>
          <p:cNvSpPr/>
          <p:nvPr/>
        </p:nvSpPr>
        <p:spPr>
          <a:xfrm>
            <a:off x="240145" y="1183738"/>
            <a:ext cx="8599054" cy="2649355"/>
          </a:xfrm>
          <a:prstGeom prst="roundRect">
            <a:avLst/>
          </a:prstGeom>
          <a:noFill/>
          <a:ln>
            <a:solidFill>
              <a:srgbClr val="A800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3" name="Rectangle à coins arrondis 12"/>
          <p:cNvSpPr/>
          <p:nvPr/>
        </p:nvSpPr>
        <p:spPr>
          <a:xfrm>
            <a:off x="240145" y="4157276"/>
            <a:ext cx="8599054" cy="21369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ZoneTexte 5"/>
          <p:cNvSpPr txBox="1"/>
          <p:nvPr/>
        </p:nvSpPr>
        <p:spPr>
          <a:xfrm>
            <a:off x="6528251" y="1219533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A80039"/>
                </a:solidFill>
                <a:latin typeface="+mn-lt"/>
              </a:rPr>
              <a:t>Catabolic</a:t>
            </a:r>
            <a:r>
              <a:rPr lang="fr-FR" dirty="0" smtClean="0">
                <a:solidFill>
                  <a:srgbClr val="A80039"/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rgbClr val="A80039"/>
                </a:solidFill>
                <a:latin typeface="+mn-lt"/>
              </a:rPr>
              <a:t>pathways</a:t>
            </a:r>
            <a:endParaRPr lang="fr-BE" dirty="0">
              <a:solidFill>
                <a:srgbClr val="A80039"/>
              </a:solidFill>
              <a:latin typeface="+mn-lt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402517" y="5910238"/>
            <a:ext cx="1938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Anabolic</a:t>
            </a:r>
            <a:r>
              <a:rPr lang="fr-FR" dirty="0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 </a:t>
            </a:r>
            <a:r>
              <a:rPr lang="fr-FR" dirty="0" err="1" smtClean="0">
                <a:solidFill>
                  <a:schemeClr val="accent5">
                    <a:lumMod val="50000"/>
                  </a:schemeClr>
                </a:solidFill>
                <a:latin typeface="+mn-lt"/>
              </a:rPr>
              <a:t>pathways</a:t>
            </a:r>
            <a:endParaRPr lang="fr-BE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81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Coatings</a:t>
            </a:r>
            <a:r>
              <a:rPr lang="fr-FR" dirty="0" smtClean="0"/>
              <a:t> </a:t>
            </a:r>
            <a:r>
              <a:rPr lang="fr-FR" dirty="0" smtClean="0"/>
              <a:t>formulation</a:t>
            </a:r>
            <a:endParaRPr lang="fr-BE" dirty="0"/>
          </a:p>
        </p:txBody>
      </p:sp>
      <p:sp>
        <p:nvSpPr>
          <p:cNvPr id="48" name="Rectangle 47"/>
          <p:cNvSpPr/>
          <p:nvPr/>
        </p:nvSpPr>
        <p:spPr>
          <a:xfrm>
            <a:off x="2209800" y="6589069"/>
            <a:ext cx="6934200" cy="271460"/>
          </a:xfrm>
          <a:prstGeom prst="rect">
            <a:avLst/>
          </a:prstGeom>
          <a:solidFill>
            <a:srgbClr val="00ABCC"/>
          </a:solidFill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HANTSON Anne-</a:t>
            </a:r>
            <a:r>
              <a:rPr lang="en-US" sz="1200" dirty="0" err="1"/>
              <a:t>Lise</a:t>
            </a:r>
            <a:r>
              <a:rPr lang="fr-BE" sz="1200" dirty="0"/>
              <a:t>| </a:t>
            </a:r>
            <a:r>
              <a:rPr lang="fr-BE" sz="1200" dirty="0" err="1"/>
              <a:t>Applied</a:t>
            </a:r>
            <a:r>
              <a:rPr lang="fr-BE" sz="1200" dirty="0"/>
              <a:t> </a:t>
            </a:r>
            <a:r>
              <a:rPr lang="fr-BE" sz="1200" dirty="0" err="1"/>
              <a:t>Chemistry</a:t>
            </a:r>
            <a:r>
              <a:rPr lang="fr-BE" sz="1200" dirty="0"/>
              <a:t> and </a:t>
            </a:r>
            <a:r>
              <a:rPr lang="fr-BE" sz="1200" dirty="0" err="1"/>
              <a:t>Biochemistry</a:t>
            </a:r>
            <a:r>
              <a:rPr lang="fr-BE" sz="1200" dirty="0"/>
              <a:t> </a:t>
            </a:r>
            <a:r>
              <a:rPr lang="fr-BE" sz="1200" dirty="0" err="1"/>
              <a:t>Department</a:t>
            </a:r>
            <a:r>
              <a:rPr lang="fr-BE" sz="1200" dirty="0"/>
              <a:t>, </a:t>
            </a:r>
            <a:r>
              <a:rPr lang="fr-BE" sz="1200" dirty="0" err="1"/>
              <a:t>Faculty</a:t>
            </a:r>
            <a:r>
              <a:rPr lang="fr-BE" sz="1200" dirty="0"/>
              <a:t> of Engineering, UMONS</a:t>
            </a:r>
            <a:endParaRPr lang="fr-BE" sz="1200" dirty="0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04745AC5-FD9E-423E-B845-A9E12C4A8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71" y="1841199"/>
            <a:ext cx="8722657" cy="80139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numCol="2" anchor="ctr"/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DINPro-Medium" pitchFamily="34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ADEF"/>
                </a:solidFill>
                <a:latin typeface="DINPro-Medium" pitchFamily="34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 i="1">
                <a:solidFill>
                  <a:schemeClr val="tx1"/>
                </a:solidFill>
                <a:latin typeface="DINPro-BoldItalic" pitchFamily="34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ADEF"/>
                </a:solidFill>
                <a:latin typeface="DINPro-Light" pitchFamily="34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DINPro-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INPro-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INPro-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INPro-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INPro-Light" pitchFamily="34" charset="0"/>
                <a:cs typeface="Arial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sol-gel coating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fr-FR" sz="16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Mechanical </a:t>
            </a:r>
            <a:r>
              <a:rPr lang="en-US" altLang="fr-FR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properties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Control of the hydrophobicity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Chemical resistance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Durability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fr-FR" sz="2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Enzymes </a:t>
            </a:r>
            <a:r>
              <a:rPr lang="en-US" altLang="fr-FR" sz="24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viability</a:t>
            </a:r>
            <a:endParaRPr lang="en-US" altLang="fr-FR" sz="2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Low temperature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 alcohol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 extreme pH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 UV</a:t>
            </a:r>
          </a:p>
          <a:p>
            <a:pPr marL="1200150" lvl="1" indent="-457200" eaLnBrk="1" hangingPunct="1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fr-FR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No Ultrasound</a:t>
            </a:r>
          </a:p>
        </p:txBody>
      </p:sp>
      <p:pic>
        <p:nvPicPr>
          <p:cNvPr id="214" name="Image 213" descr="TEOS.jpg">
            <a:extLst>
              <a:ext uri="{FF2B5EF4-FFF2-40B4-BE49-F238E27FC236}">
                <a16:creationId xmlns:a16="http://schemas.microsoft.com/office/drawing/2014/main" id="{127CF9F2-08C9-415E-AA9B-42FAC671B9D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5100" y="4641895"/>
            <a:ext cx="1689201" cy="10716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5" name="ZoneTexte 214">
            <a:extLst>
              <a:ext uri="{FF2B5EF4-FFF2-40B4-BE49-F238E27FC236}">
                <a16:creationId xmlns:a16="http://schemas.microsoft.com/office/drawing/2014/main" id="{64E26DC2-7567-46E9-AA23-D7155CC500DA}"/>
              </a:ext>
            </a:extLst>
          </p:cNvPr>
          <p:cNvSpPr txBox="1"/>
          <p:nvPr/>
        </p:nvSpPr>
        <p:spPr>
          <a:xfrm>
            <a:off x="439100" y="4190712"/>
            <a:ext cx="95060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uLnTx/>
                <a:uFillTx/>
                <a:latin typeface="+mn-lt"/>
                <a:ea typeface="Calibri" pitchFamily="34" charset="0"/>
                <a:cs typeface="Calibri" pitchFamily="34" charset="0"/>
              </a:rPr>
              <a:t>TEOS</a:t>
            </a:r>
          </a:p>
        </p:txBody>
      </p:sp>
      <p:pic>
        <p:nvPicPr>
          <p:cNvPr id="216" name="Picture 5" descr="http://ars.sciencedirect.com/content/image/1-s2.0-S0141391007000389-sc1.jpg">
            <a:extLst>
              <a:ext uri="{FF2B5EF4-FFF2-40B4-BE49-F238E27FC236}">
                <a16:creationId xmlns:a16="http://schemas.microsoft.com/office/drawing/2014/main" id="{C696D27A-D95B-4924-A530-08ADAFC6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l="20392" r="40948" b="63144"/>
          <a:stretch>
            <a:fillRect/>
          </a:stretch>
        </p:blipFill>
        <p:spPr bwMode="auto">
          <a:xfrm>
            <a:off x="3128870" y="4672734"/>
            <a:ext cx="2181008" cy="1092417"/>
          </a:xfrm>
          <a:prstGeom prst="rect">
            <a:avLst/>
          </a:prstGeom>
          <a:noFill/>
        </p:spPr>
      </p:pic>
      <p:sp>
        <p:nvSpPr>
          <p:cNvPr id="217" name="Rectangle 216">
            <a:extLst>
              <a:ext uri="{FF2B5EF4-FFF2-40B4-BE49-F238E27FC236}">
                <a16:creationId xmlns:a16="http://schemas.microsoft.com/office/drawing/2014/main" id="{0E731510-25FA-49DC-AA42-C65DDB7810B2}"/>
              </a:ext>
            </a:extLst>
          </p:cNvPr>
          <p:cNvSpPr/>
          <p:nvPr/>
        </p:nvSpPr>
        <p:spPr>
          <a:xfrm>
            <a:off x="2995305" y="4190712"/>
            <a:ext cx="1083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None/>
            </a:pPr>
            <a:r>
              <a:rPr lang="en-US" sz="1800" dirty="0">
                <a:solidFill>
                  <a:srgbClr val="00ADEF"/>
                </a:solidFill>
                <a:latin typeface="+mn-lt"/>
                <a:ea typeface="Calibri" pitchFamily="34" charset="0"/>
                <a:cs typeface="Calibri" pitchFamily="34" charset="0"/>
              </a:rPr>
              <a:t>GPTMS</a:t>
            </a:r>
          </a:p>
        </p:txBody>
      </p:sp>
      <p:pic>
        <p:nvPicPr>
          <p:cNvPr id="218" name="Picture 2" descr="Alcool polyvinylique">
            <a:extLst>
              <a:ext uri="{FF2B5EF4-FFF2-40B4-BE49-F238E27FC236}">
                <a16:creationId xmlns:a16="http://schemas.microsoft.com/office/drawing/2014/main" id="{B03906A9-EDC2-4DF6-932F-B83F07552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53" y="4932717"/>
            <a:ext cx="734278" cy="64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9" name="ZoneTexte 218">
            <a:extLst>
              <a:ext uri="{FF2B5EF4-FFF2-40B4-BE49-F238E27FC236}">
                <a16:creationId xmlns:a16="http://schemas.microsoft.com/office/drawing/2014/main" id="{512432A7-60EB-43F4-AC5F-D89B39856D1F}"/>
              </a:ext>
            </a:extLst>
          </p:cNvPr>
          <p:cNvSpPr txBox="1"/>
          <p:nvPr/>
        </p:nvSpPr>
        <p:spPr>
          <a:xfrm>
            <a:off x="5858292" y="4241785"/>
            <a:ext cx="95060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uLnTx/>
                <a:uFillTx/>
                <a:latin typeface="+mn-lt"/>
                <a:ea typeface="Calibri" pitchFamily="34" charset="0"/>
                <a:cs typeface="Calibri" pitchFamily="34" charset="0"/>
              </a:rPr>
              <a:t>PVOH</a:t>
            </a:r>
          </a:p>
        </p:txBody>
      </p:sp>
      <p:pic>
        <p:nvPicPr>
          <p:cNvPr id="220" name="Image 219">
            <a:extLst>
              <a:ext uri="{FF2B5EF4-FFF2-40B4-BE49-F238E27FC236}">
                <a16:creationId xmlns:a16="http://schemas.microsoft.com/office/drawing/2014/main" id="{D9D25DD9-02E4-48B7-94A2-C257B4D8685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818" y="4995802"/>
            <a:ext cx="1079478" cy="603117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ZoneTexte 220">
            <a:extLst>
              <a:ext uri="{FF2B5EF4-FFF2-40B4-BE49-F238E27FC236}">
                <a16:creationId xmlns:a16="http://schemas.microsoft.com/office/drawing/2014/main" id="{B4CA45FC-F0C8-453F-BAD4-10A273A4ED44}"/>
              </a:ext>
            </a:extLst>
          </p:cNvPr>
          <p:cNvSpPr txBox="1"/>
          <p:nvPr/>
        </p:nvSpPr>
        <p:spPr>
          <a:xfrm>
            <a:off x="7703201" y="4241785"/>
            <a:ext cx="950600" cy="4001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ADEF"/>
                </a:solidFill>
                <a:uLnTx/>
                <a:uFillTx/>
                <a:latin typeface="+mn-lt"/>
                <a:ea typeface="Calibri" pitchFamily="34" charset="0"/>
                <a:cs typeface="Calibri" pitchFamily="34" charset="0"/>
              </a:rPr>
              <a:t>PEG</a:t>
            </a:r>
          </a:p>
        </p:txBody>
      </p:sp>
      <p:sp>
        <p:nvSpPr>
          <p:cNvPr id="222" name="ZoneTexte 221">
            <a:extLst>
              <a:ext uri="{FF2B5EF4-FFF2-40B4-BE49-F238E27FC236}">
                <a16:creationId xmlns:a16="http://schemas.microsoft.com/office/drawing/2014/main" id="{ED32B4CD-58C8-4CCF-AE2E-70F0D7D15590}"/>
              </a:ext>
            </a:extLst>
          </p:cNvPr>
          <p:cNvSpPr txBox="1"/>
          <p:nvPr/>
        </p:nvSpPr>
        <p:spPr>
          <a:xfrm>
            <a:off x="3102795" y="5937952"/>
            <a:ext cx="2734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dirty="0" err="1">
                <a:latin typeface="+mn-lt"/>
              </a:rPr>
              <a:t>With</a:t>
            </a:r>
            <a:r>
              <a:rPr lang="fr-BE" dirty="0">
                <a:latin typeface="+mn-lt"/>
              </a:rPr>
              <a:t> water and </a:t>
            </a:r>
            <a:r>
              <a:rPr lang="fr-BE" dirty="0" err="1">
                <a:latin typeface="+mn-lt"/>
              </a:rPr>
              <a:t>acetic</a:t>
            </a:r>
            <a:r>
              <a:rPr lang="fr-BE" dirty="0">
                <a:latin typeface="+mn-lt"/>
              </a:rPr>
              <a:t> </a:t>
            </a:r>
            <a:r>
              <a:rPr lang="fr-BE" dirty="0" err="1">
                <a:latin typeface="+mn-lt"/>
              </a:rPr>
              <a:t>acid</a:t>
            </a:r>
            <a:r>
              <a:rPr lang="fr-BE" dirty="0">
                <a:latin typeface="+mn-lt"/>
              </a:rPr>
              <a:t> </a:t>
            </a:r>
            <a:endParaRPr lang="fr-FR" dirty="0">
              <a:latin typeface="+mn-lt"/>
            </a:endParaRPr>
          </a:p>
        </p:txBody>
      </p:sp>
      <p:sp>
        <p:nvSpPr>
          <p:cNvPr id="223" name="Rectangle 13">
            <a:extLst>
              <a:ext uri="{FF2B5EF4-FFF2-40B4-BE49-F238E27FC236}">
                <a16:creationId xmlns:a16="http://schemas.microsoft.com/office/drawing/2014/main" id="{04745AC5-FD9E-423E-B845-A9E12C4A89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32" y="682812"/>
            <a:ext cx="8462683" cy="80139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numCol="1" anchor="ctr"/>
          <a:lstStyle>
            <a:lvl1pPr algn="l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DINPro-Medium" pitchFamily="34" charset="0"/>
                <a:cs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rgbClr val="00ADEF"/>
                </a:solidFill>
                <a:latin typeface="DINPro-Medium" pitchFamily="34" charset="0"/>
                <a:cs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Blip>
                <a:blip r:embed="rId3"/>
              </a:buBlip>
              <a:defRPr sz="2400" i="1">
                <a:solidFill>
                  <a:schemeClr val="tx1"/>
                </a:solidFill>
                <a:latin typeface="DINPro-BoldItalic" pitchFamily="34" charset="0"/>
                <a:cs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rgbClr val="00ADEF"/>
                </a:solidFill>
                <a:latin typeface="DINPro-Light" pitchFamily="34" charset="0"/>
                <a:cs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DINPro-Ligh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INPro-Ligh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INPro-Ligh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INPro-Ligh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DINPro-Light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fr-FR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600632" y="3452431"/>
            <a:ext cx="3876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fr-FR" sz="24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sol-gel coating - precursors</a:t>
            </a:r>
            <a:endParaRPr lang="en-US" altLang="fr-FR" sz="24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13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/>
      <p:bldP spid="2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Microorganisms</a:t>
            </a:r>
            <a:r>
              <a:rPr lang="fr-FR" dirty="0" smtClean="0"/>
              <a:t> </a:t>
            </a:r>
            <a:r>
              <a:rPr lang="fr-FR" dirty="0" err="1" smtClean="0"/>
              <a:t>preparation</a:t>
            </a:r>
            <a:endParaRPr lang="fr-BE" dirty="0"/>
          </a:p>
        </p:txBody>
      </p:sp>
      <p:sp>
        <p:nvSpPr>
          <p:cNvPr id="48" name="Rectangle 47"/>
          <p:cNvSpPr/>
          <p:nvPr/>
        </p:nvSpPr>
        <p:spPr>
          <a:xfrm>
            <a:off x="2209800" y="6589069"/>
            <a:ext cx="6934200" cy="271460"/>
          </a:xfrm>
          <a:prstGeom prst="rect">
            <a:avLst/>
          </a:prstGeom>
          <a:solidFill>
            <a:srgbClr val="00ABCC"/>
          </a:solidFill>
          <a:ln>
            <a:solidFill>
              <a:srgbClr val="00AB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HANTSON Anne-</a:t>
            </a:r>
            <a:r>
              <a:rPr lang="en-US" sz="1200" dirty="0" err="1"/>
              <a:t>Lise</a:t>
            </a:r>
            <a:r>
              <a:rPr lang="fr-BE" sz="1200" dirty="0"/>
              <a:t>| </a:t>
            </a:r>
            <a:r>
              <a:rPr lang="fr-BE" sz="1200" dirty="0" err="1"/>
              <a:t>Applied</a:t>
            </a:r>
            <a:r>
              <a:rPr lang="fr-BE" sz="1200" dirty="0"/>
              <a:t> </a:t>
            </a:r>
            <a:r>
              <a:rPr lang="fr-BE" sz="1200" dirty="0" err="1"/>
              <a:t>Chemistry</a:t>
            </a:r>
            <a:r>
              <a:rPr lang="fr-BE" sz="1200" dirty="0"/>
              <a:t> and </a:t>
            </a:r>
            <a:r>
              <a:rPr lang="fr-BE" sz="1200" dirty="0" err="1"/>
              <a:t>Biochemistry</a:t>
            </a:r>
            <a:r>
              <a:rPr lang="fr-BE" sz="1200" dirty="0"/>
              <a:t> </a:t>
            </a:r>
            <a:r>
              <a:rPr lang="fr-BE" sz="1200" dirty="0" err="1"/>
              <a:t>Department</a:t>
            </a:r>
            <a:r>
              <a:rPr lang="fr-BE" sz="1200" dirty="0"/>
              <a:t>, </a:t>
            </a:r>
            <a:r>
              <a:rPr lang="fr-BE" sz="1200" dirty="0" err="1"/>
              <a:t>Faculty</a:t>
            </a:r>
            <a:r>
              <a:rPr lang="fr-BE" sz="1200" dirty="0"/>
              <a:t> of Engineering, UMONS</a:t>
            </a:r>
            <a:endParaRPr lang="fr-BE" sz="1200" dirty="0"/>
          </a:p>
        </p:txBody>
      </p:sp>
      <p:pic>
        <p:nvPicPr>
          <p:cNvPr id="1026" name="Picture 2" descr="https://aem.asm.org/content/aem/64/12/4904/F7.large.jpg?width=800&amp;height=600&amp;carousel=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75" y="1955329"/>
            <a:ext cx="1494372" cy="228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563891" y="4282602"/>
            <a:ext cx="21451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Pseudomonas</a:t>
            </a:r>
            <a:r>
              <a:rPr lang="en-US" altLang="fr-FR" i="1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fr-FR" i="1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putida</a:t>
            </a:r>
            <a:endParaRPr lang="en-US" altLang="fr-FR" dirty="0" smtClean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11E64FA-65DA-4EAC-8CC9-078DD5898100}"/>
              </a:ext>
            </a:extLst>
          </p:cNvPr>
          <p:cNvSpPr txBox="1"/>
          <p:nvPr/>
        </p:nvSpPr>
        <p:spPr>
          <a:xfrm>
            <a:off x="2917530" y="5139794"/>
            <a:ext cx="30925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1" dirty="0" smtClean="0"/>
              <a:t>No </a:t>
            </a:r>
            <a:r>
              <a:rPr lang="fr-BE" sz="2000" b="1" dirty="0" err="1" smtClean="0"/>
              <a:t>biological</a:t>
            </a:r>
            <a:r>
              <a:rPr lang="fr-BE" sz="2000" b="1" dirty="0" smtClean="0"/>
              <a:t> </a:t>
            </a:r>
            <a:r>
              <a:rPr lang="fr-BE" sz="2000" b="1" dirty="0" err="1" smtClean="0"/>
              <a:t>activity</a:t>
            </a:r>
            <a:endParaRPr lang="fr-BE" sz="2000" b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1" dirty="0"/>
              <a:t>A</a:t>
            </a:r>
            <a:r>
              <a:rPr lang="fr-BE" sz="2000" b="1" dirty="0" smtClean="0"/>
              <a:t>ctive enzymes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b="1" dirty="0" smtClean="0"/>
              <a:t>Water </a:t>
            </a:r>
            <a:r>
              <a:rPr lang="fr-BE" sz="2000" b="1" dirty="0"/>
              <a:t>dispersible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b="1" dirty="0"/>
          </a:p>
        </p:txBody>
      </p:sp>
      <p:pic>
        <p:nvPicPr>
          <p:cNvPr id="2050" name="Picture 2" descr="Resultado de imagem para sartorius biorea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87" y="1078173"/>
            <a:ext cx="2135752" cy="3204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>
            <a:off x="2618722" y="3098333"/>
            <a:ext cx="11096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338800" y="4228998"/>
            <a:ext cx="2249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Bioreactor production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5080679" y="3098333"/>
            <a:ext cx="110960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4E359D23-4087-4841-B520-83B23F6F9A41}"/>
              </a:ext>
            </a:extLst>
          </p:cNvPr>
          <p:cNvSpPr txBox="1"/>
          <p:nvPr/>
        </p:nvSpPr>
        <p:spPr>
          <a:xfrm>
            <a:off x="4978181" y="2667534"/>
            <a:ext cx="13017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600" dirty="0">
                <a:latin typeface="+mn-lt"/>
              </a:rPr>
              <a:t>Freeze drying</a:t>
            </a:r>
            <a:endParaRPr lang="fr-FR" sz="1600" dirty="0">
              <a:latin typeface="+mn-lt"/>
            </a:endParaRPr>
          </a:p>
        </p:txBody>
      </p:sp>
      <p:sp>
        <p:nvSpPr>
          <p:cNvPr id="32" name="Forme libre : forme 44">
            <a:extLst>
              <a:ext uri="{FF2B5EF4-FFF2-40B4-BE49-F238E27FC236}">
                <a16:creationId xmlns:a16="http://schemas.microsoft.com/office/drawing/2014/main" id="{6140733E-636A-44F4-9E55-8EDA20821DFF}"/>
              </a:ext>
            </a:extLst>
          </p:cNvPr>
          <p:cNvSpPr/>
          <p:nvPr/>
        </p:nvSpPr>
        <p:spPr bwMode="auto">
          <a:xfrm>
            <a:off x="5257435" y="2247918"/>
            <a:ext cx="73249" cy="402771"/>
          </a:xfrm>
          <a:custGeom>
            <a:avLst/>
            <a:gdLst>
              <a:gd name="connsiteX0" fmla="*/ 9671 w 219238"/>
              <a:gd name="connsiteY0" fmla="*/ 0 h 1276350"/>
              <a:gd name="connsiteX1" fmla="*/ 219221 w 219238"/>
              <a:gd name="connsiteY1" fmla="*/ 428625 h 1276350"/>
              <a:gd name="connsiteX2" fmla="*/ 146 w 219238"/>
              <a:gd name="connsiteY2" fmla="*/ 723900 h 1276350"/>
              <a:gd name="connsiteX3" fmla="*/ 181121 w 219238"/>
              <a:gd name="connsiteY3" fmla="*/ 127635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38" h="1276350">
                <a:moveTo>
                  <a:pt x="9671" y="0"/>
                </a:moveTo>
                <a:cubicBezTo>
                  <a:pt x="115240" y="153987"/>
                  <a:pt x="220809" y="307975"/>
                  <a:pt x="219221" y="428625"/>
                </a:cubicBezTo>
                <a:cubicBezTo>
                  <a:pt x="217634" y="549275"/>
                  <a:pt x="6496" y="582613"/>
                  <a:pt x="146" y="723900"/>
                </a:cubicBezTo>
                <a:cubicBezTo>
                  <a:pt x="-6204" y="865187"/>
                  <a:pt x="195408" y="1166813"/>
                  <a:pt x="181121" y="12763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33" name="Forme libre : forme 45">
            <a:extLst>
              <a:ext uri="{FF2B5EF4-FFF2-40B4-BE49-F238E27FC236}">
                <a16:creationId xmlns:a16="http://schemas.microsoft.com/office/drawing/2014/main" id="{E16F3C17-06CB-4706-BF0E-0F073C10BE35}"/>
              </a:ext>
            </a:extLst>
          </p:cNvPr>
          <p:cNvSpPr/>
          <p:nvPr/>
        </p:nvSpPr>
        <p:spPr bwMode="auto">
          <a:xfrm>
            <a:off x="5409835" y="2238393"/>
            <a:ext cx="73249" cy="402771"/>
          </a:xfrm>
          <a:custGeom>
            <a:avLst/>
            <a:gdLst>
              <a:gd name="connsiteX0" fmla="*/ 9671 w 219238"/>
              <a:gd name="connsiteY0" fmla="*/ 0 h 1276350"/>
              <a:gd name="connsiteX1" fmla="*/ 219221 w 219238"/>
              <a:gd name="connsiteY1" fmla="*/ 428625 h 1276350"/>
              <a:gd name="connsiteX2" fmla="*/ 146 w 219238"/>
              <a:gd name="connsiteY2" fmla="*/ 723900 h 1276350"/>
              <a:gd name="connsiteX3" fmla="*/ 181121 w 219238"/>
              <a:gd name="connsiteY3" fmla="*/ 127635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38" h="1276350">
                <a:moveTo>
                  <a:pt x="9671" y="0"/>
                </a:moveTo>
                <a:cubicBezTo>
                  <a:pt x="115240" y="153987"/>
                  <a:pt x="220809" y="307975"/>
                  <a:pt x="219221" y="428625"/>
                </a:cubicBezTo>
                <a:cubicBezTo>
                  <a:pt x="217634" y="549275"/>
                  <a:pt x="6496" y="582613"/>
                  <a:pt x="146" y="723900"/>
                </a:cubicBezTo>
                <a:cubicBezTo>
                  <a:pt x="-6204" y="865187"/>
                  <a:pt x="195408" y="1166813"/>
                  <a:pt x="181121" y="12763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34" name="Forme libre : forme 46">
            <a:extLst>
              <a:ext uri="{FF2B5EF4-FFF2-40B4-BE49-F238E27FC236}">
                <a16:creationId xmlns:a16="http://schemas.microsoft.com/office/drawing/2014/main" id="{107565F6-B0D3-414D-B027-C0A505357458}"/>
              </a:ext>
            </a:extLst>
          </p:cNvPr>
          <p:cNvSpPr/>
          <p:nvPr/>
        </p:nvSpPr>
        <p:spPr bwMode="auto">
          <a:xfrm>
            <a:off x="5562235" y="2238393"/>
            <a:ext cx="73249" cy="402771"/>
          </a:xfrm>
          <a:custGeom>
            <a:avLst/>
            <a:gdLst>
              <a:gd name="connsiteX0" fmla="*/ 9671 w 219238"/>
              <a:gd name="connsiteY0" fmla="*/ 0 h 1276350"/>
              <a:gd name="connsiteX1" fmla="*/ 219221 w 219238"/>
              <a:gd name="connsiteY1" fmla="*/ 428625 h 1276350"/>
              <a:gd name="connsiteX2" fmla="*/ 146 w 219238"/>
              <a:gd name="connsiteY2" fmla="*/ 723900 h 1276350"/>
              <a:gd name="connsiteX3" fmla="*/ 181121 w 219238"/>
              <a:gd name="connsiteY3" fmla="*/ 127635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38" h="1276350">
                <a:moveTo>
                  <a:pt x="9671" y="0"/>
                </a:moveTo>
                <a:cubicBezTo>
                  <a:pt x="115240" y="153987"/>
                  <a:pt x="220809" y="307975"/>
                  <a:pt x="219221" y="428625"/>
                </a:cubicBezTo>
                <a:cubicBezTo>
                  <a:pt x="217634" y="549275"/>
                  <a:pt x="6496" y="582613"/>
                  <a:pt x="146" y="723900"/>
                </a:cubicBezTo>
                <a:cubicBezTo>
                  <a:pt x="-6204" y="865187"/>
                  <a:pt x="195408" y="1166813"/>
                  <a:pt x="181121" y="12763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sp>
        <p:nvSpPr>
          <p:cNvPr id="35" name="Forme libre : forme 47">
            <a:extLst>
              <a:ext uri="{FF2B5EF4-FFF2-40B4-BE49-F238E27FC236}">
                <a16:creationId xmlns:a16="http://schemas.microsoft.com/office/drawing/2014/main" id="{FD699137-731D-4CC5-92FB-3CCF3D46C0FE}"/>
              </a:ext>
            </a:extLst>
          </p:cNvPr>
          <p:cNvSpPr/>
          <p:nvPr/>
        </p:nvSpPr>
        <p:spPr bwMode="auto">
          <a:xfrm>
            <a:off x="5714635" y="2228868"/>
            <a:ext cx="73249" cy="402771"/>
          </a:xfrm>
          <a:custGeom>
            <a:avLst/>
            <a:gdLst>
              <a:gd name="connsiteX0" fmla="*/ 9671 w 219238"/>
              <a:gd name="connsiteY0" fmla="*/ 0 h 1276350"/>
              <a:gd name="connsiteX1" fmla="*/ 219221 w 219238"/>
              <a:gd name="connsiteY1" fmla="*/ 428625 h 1276350"/>
              <a:gd name="connsiteX2" fmla="*/ 146 w 219238"/>
              <a:gd name="connsiteY2" fmla="*/ 723900 h 1276350"/>
              <a:gd name="connsiteX3" fmla="*/ 181121 w 219238"/>
              <a:gd name="connsiteY3" fmla="*/ 1276350 h 1276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238" h="1276350">
                <a:moveTo>
                  <a:pt x="9671" y="0"/>
                </a:moveTo>
                <a:cubicBezTo>
                  <a:pt x="115240" y="153987"/>
                  <a:pt x="220809" y="307975"/>
                  <a:pt x="219221" y="428625"/>
                </a:cubicBezTo>
                <a:cubicBezTo>
                  <a:pt x="217634" y="549275"/>
                  <a:pt x="6496" y="582613"/>
                  <a:pt x="146" y="723900"/>
                </a:cubicBezTo>
                <a:cubicBezTo>
                  <a:pt x="-6204" y="865187"/>
                  <a:pt x="195408" y="1166813"/>
                  <a:pt x="181121" y="12763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</a:pPr>
            <a:endParaRPr kumimoji="0" lang="fr-FR" sz="32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+mn-lt"/>
            </a:endParaRPr>
          </a:p>
        </p:txBody>
      </p:sp>
      <p:pic>
        <p:nvPicPr>
          <p:cNvPr id="2054" name="Picture 6" descr="https://www.researchgate.net/profile/Nurhezreen_Md_Iqbal/publication/224925705/figure/fig1/AS:302893308628998@1449226800888/a-Freeze-dried-cells-before-recovery-process-and-b-recovered-polymer-after-NaOH_W64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1" t="3792" r="15544" b="53212"/>
          <a:stretch/>
        </p:blipFill>
        <p:spPr bwMode="auto">
          <a:xfrm>
            <a:off x="6390828" y="2053833"/>
            <a:ext cx="1950704" cy="208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6883319" y="4228998"/>
            <a:ext cx="115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fr-FR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Dried cells</a:t>
            </a:r>
          </a:p>
        </p:txBody>
      </p:sp>
      <p:cxnSp>
        <p:nvCxnSpPr>
          <p:cNvPr id="7" name="Connecteur en angle 6"/>
          <p:cNvCxnSpPr/>
          <p:nvPr/>
        </p:nvCxnSpPr>
        <p:spPr>
          <a:xfrm rot="10800000" flipV="1">
            <a:off x="6190289" y="4834622"/>
            <a:ext cx="1272677" cy="986618"/>
          </a:xfrm>
          <a:prstGeom prst="bentConnector3">
            <a:avLst>
              <a:gd name="adj1" fmla="val -8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7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aise-S_FR_OK">
  <a:themeElements>
    <a:clrScheme name="MODELE_FR_S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FR_SM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FR_S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FR_S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FR_S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FR_S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FR_S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FR_S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FR_S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FR_S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FR_S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FR_S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FR_S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FR_S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ODELE_FR_SM">
  <a:themeElements>
    <a:clrScheme name="MODELE_FR_S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E_FR_SM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ELE_FR_S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FR_S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FR_S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FR_S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FR_S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_FR_S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FR_S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FR_S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FR_S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FR_S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FR_S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_FR_S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81D43F9A3D524CAA8832B4B3D51F59" ma:contentTypeVersion="1" ma:contentTypeDescription="Crée un document." ma:contentTypeScope="" ma:versionID="4305f28c9b6d298ce3b373b45374f06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c57d391cad13be69a0fdabd786e638c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Date de début de planification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0EFE743-AA51-43EB-9A2E-7DAE10F3B4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B5F03D8-DB4A-423E-AB8C-641E37F90B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D9B2DE-87BD-49A4-8837-901687F2C8A6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dcmitype/"/>
    <ds:schemaRef ds:uri="http://purl.org/dc/terms/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Malaise-S_FR_OK</Template>
  <TotalTime>22377</TotalTime>
  <Words>767</Words>
  <Application>Microsoft Office PowerPoint</Application>
  <PresentationFormat>Affichage à l'écran (4:3)</PresentationFormat>
  <Paragraphs>195</Paragraphs>
  <Slides>16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6" baseType="lpstr">
      <vt:lpstr>SimSun</vt:lpstr>
      <vt:lpstr>Arial</vt:lpstr>
      <vt:lpstr>Calibri</vt:lpstr>
      <vt:lpstr>Courier New</vt:lpstr>
      <vt:lpstr>Times New Roman</vt:lpstr>
      <vt:lpstr>Verdana</vt:lpstr>
      <vt:lpstr>Wingdings</vt:lpstr>
      <vt:lpstr>Malaise-S_FR_OK</vt:lpstr>
      <vt:lpstr>1_MODELE_FR_SM</vt:lpstr>
      <vt:lpstr>Conception personnalisée</vt:lpstr>
      <vt:lpstr>Efficiency and durability of a bioactive coating in formaldehyde degradation</vt:lpstr>
      <vt:lpstr>Problem</vt:lpstr>
      <vt:lpstr>Formaldehyde</vt:lpstr>
      <vt:lpstr>Technology  and Innovation</vt:lpstr>
      <vt:lpstr>BIODEC Solution</vt:lpstr>
      <vt:lpstr>FA-degrading strains</vt:lpstr>
      <vt:lpstr>FA-degrading enzymes</vt:lpstr>
      <vt:lpstr>Coatings formulation</vt:lpstr>
      <vt:lpstr>Microorganisms preparation</vt:lpstr>
      <vt:lpstr>Coatings preparation</vt:lpstr>
      <vt:lpstr>Experimental design – coatings formulation</vt:lpstr>
      <vt:lpstr>FA degradation at room temperature (+/- 20°C)</vt:lpstr>
      <vt:lpstr>Coatings durability</vt:lpstr>
      <vt:lpstr>Conclusions</vt:lpstr>
      <vt:lpstr>Aknowledgments</vt:lpstr>
      <vt:lpstr>Présentation PowerPoint</vt:lpstr>
    </vt:vector>
  </TitlesOfParts>
  <Company>Université de Mons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Alizée TUTAK [530845]</dc:creator>
  <cp:lastModifiedBy>Cristiana CORDEIRO DE CASTRO</cp:lastModifiedBy>
  <cp:revision>639</cp:revision>
  <cp:lastPrinted>2017-08-24T12:15:42Z</cp:lastPrinted>
  <dcterms:created xsi:type="dcterms:W3CDTF">2012-09-10T09:22:42Z</dcterms:created>
  <dcterms:modified xsi:type="dcterms:W3CDTF">2019-09-07T22:59:05Z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0x010100CA81D43F9A3D524CAA8832B4B3D51F59</vt:lpwstr>
  </property>
</Properties>
</file>