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9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/>
    <p:restoredTop sz="94707"/>
  </p:normalViewPr>
  <p:slideViewPr>
    <p:cSldViewPr snapToGrid="0" snapToObjects="1">
      <p:cViewPr varScale="1">
        <p:scale>
          <a:sx n="85" d="100"/>
          <a:sy n="85" d="100"/>
        </p:scale>
        <p:origin x="1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1E4AF-7016-C446-8390-8B2FAA3947CD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Juan-Miguel GUILLERMO DOTHAS | jmdothas@gmail.com | Service de Communication écrite FTI-EII </a:t>
            </a:r>
          </a:p>
          <a:p>
            <a:r>
              <a:rPr lang="fr-FR" smtClean="0"/>
              <a:t>Promotrices : Catherine GRAVET (UMONS) et Stephanie SCHWERTER (UPHF)</a:t>
            </a:r>
          </a:p>
          <a:p>
            <a:r>
              <a:rPr lang="fr-FR" smtClean="0"/>
              <a:t>Juan-Miguel GUILLERMO DOTHAS | jmdothas@gmail.com | Service de Communication écrite FTI-EII </a:t>
            </a:r>
          </a:p>
          <a:p>
            <a:r>
              <a:rPr lang="fr-FR" smtClean="0"/>
              <a:t>Promotrices : Catherine GRAVET (UMONS) et Stephanie SCHWERTER (UPHF)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CAFD-957F-C544-B9FC-1C98CF1126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1923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2823-F99D-5444-AFA4-904C6A21F163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Juan-Miguel GUILLERMO DOTHAS | jmdothas@gmail.com | Service de Communication écrite FTI-EII </a:t>
            </a:r>
          </a:p>
          <a:p>
            <a:r>
              <a:rPr lang="fr-FR" smtClean="0"/>
              <a:t>Promotrices : Catherine GRAVET (UMONS) et Stephanie SCHWERTER (UPHF)</a:t>
            </a:r>
          </a:p>
          <a:p>
            <a:r>
              <a:rPr lang="fr-FR" smtClean="0"/>
              <a:t>Juan-Miguel GUILLERMO DOTHAS | jmdothas@gmail.com | Service de Communication écrite FTI-EII </a:t>
            </a:r>
          </a:p>
          <a:p>
            <a:r>
              <a:rPr lang="fr-FR" smtClean="0"/>
              <a:t>Promotrices : Catherine GRAVET (UMONS) et Stephanie SCHWERTER (UPHF)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D2630-F3AA-2B44-8E95-19A61596FB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8424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Juan-Miguel GUILLERMO DOTHAS | jmdothas@gmail.com | Service de Communication écrite FTI-EII </a:t>
            </a:r>
          </a:p>
          <a:p>
            <a:r>
              <a:rPr lang="fr-FR" smtClean="0"/>
              <a:t>Promotrices : Catherine GRAVET (UMONS) et Stephanie SCHWERTER (UPHF)</a:t>
            </a:r>
          </a:p>
          <a:p>
            <a:r>
              <a:rPr lang="fr-FR" smtClean="0"/>
              <a:t>Juan-Miguel GUILLERMO DOTHAS | jmdothas@gmail.com | Service de Communication écrite FTI-EII </a:t>
            </a:r>
          </a:p>
          <a:p>
            <a:r>
              <a:rPr lang="fr-FR" smtClean="0"/>
              <a:t>Promotrices : Catherine GRAVET (UMONS) et Stephanie SCHWERTER (UPHF)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2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Juan-Miguel GUILLERMO DOTHAS | jmdothas@gmail.com | Service de Communication écrite FTI-EII </a:t>
            </a:r>
          </a:p>
          <a:p>
            <a:r>
              <a:rPr lang="fr-FR" smtClean="0"/>
              <a:t>Promotrices : Catherine GRAVET (UMONS) et Stephanie SCHWERTER (UPHF)</a:t>
            </a:r>
          </a:p>
          <a:p>
            <a:r>
              <a:rPr lang="fr-FR" smtClean="0"/>
              <a:t>Juan-Miguel GUILLERMO DOTHAS | jmdothas@gmail.com | Service de Communication écrite FTI-EII </a:t>
            </a:r>
          </a:p>
          <a:p>
            <a:r>
              <a:rPr lang="fr-FR" smtClean="0"/>
              <a:t>Promotrices : Catherine GRAVET (UMONS) et Stephanie SCHWERTER (UPHF)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25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EA33-9508-054F-B264-0D7C203DBFFF}" type="datetime1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5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B883-2A74-7A49-A10A-467B4973ECB7}" type="datetime1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79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0B1D-1D6B-8049-A86F-33CE304541D4}" type="datetime1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17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09B6-6874-D246-86C1-147776035A08}" type="datetime1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50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4B3F-D958-E945-A964-08F732A4829D}" type="datetime1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9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EF06-703E-7F42-8AAD-5A3DC3CAB7D7}" type="datetime1">
              <a:rPr lang="fr-FR" smtClean="0"/>
              <a:t>27/08/2021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3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211-5DD6-8C48-AF2D-DCE63152EE82}" type="datetime1">
              <a:rPr lang="fr-FR" smtClean="0"/>
              <a:t>27/08/2021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29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C50E-86E8-A74F-A21C-594220C7059F}" type="datetime1">
              <a:rPr lang="fr-FR" smtClean="0"/>
              <a:t>27/08/2021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51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D312-B3EC-0E45-90DC-5345AC4F5E9D}" type="datetime1">
              <a:rPr lang="fr-FR" smtClean="0"/>
              <a:t>27/08/2021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1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2B09-19F2-2A4E-9A1F-C2B45420B4EF}" type="datetime1">
              <a:rPr lang="fr-FR" smtClean="0"/>
              <a:t>27/08/2021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4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18D2-2A54-F649-A509-C11E93E0D780}" type="datetime1">
              <a:rPr lang="fr-FR" smtClean="0"/>
              <a:t>27/08/2021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2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A6D9-C288-3C4E-85E7-6A6FA665B536}" type="datetime1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24FD-8C24-2246-8560-EB3CFC9750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i="1" dirty="0" smtClean="0"/>
              <a:t/>
            </a:r>
            <a:br>
              <a:rPr lang="fr-FR" i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fr-FR" sz="3600" dirty="0">
                <a:latin typeface="Arial" charset="0"/>
                <a:ea typeface="Arial" charset="0"/>
                <a:cs typeface="Arial" charset="0"/>
              </a:rPr>
              <a:t>traduction comme (</a:t>
            </a:r>
            <a:r>
              <a:rPr lang="fr-FR" sz="3600" dirty="0" err="1">
                <a:latin typeface="Arial" charset="0"/>
                <a:ea typeface="Arial" charset="0"/>
                <a:cs typeface="Arial" charset="0"/>
              </a:rPr>
              <a:t>im</a:t>
            </a:r>
            <a:r>
              <a:rPr lang="fr-FR" sz="3600" dirty="0">
                <a:latin typeface="Arial" charset="0"/>
                <a:ea typeface="Arial" charset="0"/>
                <a:cs typeface="Arial" charset="0"/>
              </a:rPr>
              <a:t>)possibilité dans la production du </a:t>
            </a:r>
            <a:r>
              <a:rPr lang="fr-FR" sz="3600" dirty="0" smtClean="0">
                <a:latin typeface="Arial" charset="0"/>
                <a:ea typeface="Arial" charset="0"/>
                <a:cs typeface="Arial" charset="0"/>
              </a:rPr>
              <a:t>sens </a:t>
            </a:r>
            <a:endParaRPr lang="fr-FR" sz="3600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Les traductions espagnoles de </a:t>
            </a:r>
            <a:endParaRPr lang="fr-FR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fr-FR" i="1" dirty="0" smtClean="0">
                <a:latin typeface="Arial" charset="0"/>
                <a:ea typeface="Arial" charset="0"/>
                <a:cs typeface="Arial" charset="0"/>
              </a:rPr>
              <a:t>Faire </a:t>
            </a:r>
            <a:r>
              <a:rPr lang="fr-FR" i="1" dirty="0">
                <a:latin typeface="Arial" charset="0"/>
                <a:ea typeface="Arial" charset="0"/>
                <a:cs typeface="Arial" charset="0"/>
              </a:rPr>
              <a:t>l’amour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FR" i="1" dirty="0">
                <a:latin typeface="Arial" charset="0"/>
                <a:ea typeface="Arial" charset="0"/>
                <a:cs typeface="Arial" charset="0"/>
              </a:rPr>
              <a:t>Fuir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fr-FR" i="1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fr-FR" i="1" dirty="0">
                <a:latin typeface="Arial" charset="0"/>
                <a:ea typeface="Arial" charset="0"/>
                <a:cs typeface="Arial" charset="0"/>
              </a:rPr>
              <a:t>vérité sur Marie</a:t>
            </a:r>
          </a:p>
          <a:p>
            <a:pPr marL="0" indent="0" algn="ctr">
              <a:buNone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de Jean-Philippe Toussaint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Juan-Miguel Guillermo Dothas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Thèse de doctorat en cotutelle UMONS / UPHF </a:t>
            </a:r>
          </a:p>
          <a:p>
            <a:pPr marL="0" indent="0" algn="ctr">
              <a:buNone/>
            </a:pPr>
            <a:r>
              <a:rPr lang="fr-BE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Promotrices : Catherine </a:t>
            </a:r>
            <a:r>
              <a:rPr lang="fr-BE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Gravet</a:t>
            </a:r>
            <a:r>
              <a:rPr lang="fr-BE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(UMONS) et </a:t>
            </a:r>
            <a:r>
              <a:rPr lang="fr-BE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Stephanie</a:t>
            </a:r>
            <a:r>
              <a:rPr lang="fr-BE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Schwerter</a:t>
            </a:r>
            <a:r>
              <a:rPr lang="fr-BE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(UPHF)</a:t>
            </a:r>
          </a:p>
          <a:p>
            <a:pPr marL="0" indent="0" algn="ctr">
              <a:buNone/>
            </a:pPr>
            <a:endParaRPr lang="fr-FR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58839" y="6176961"/>
            <a:ext cx="7294962" cy="369333"/>
          </a:xfrm>
          <a:solidFill>
            <a:srgbClr val="00B0F0"/>
          </a:solidFill>
        </p:spPr>
        <p:txBody>
          <a:bodyPr/>
          <a:lstStyle/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</a:t>
            </a:r>
            <a:r>
              <a:rPr lang="fr-BE" err="1" smtClean="0">
                <a:solidFill>
                  <a:schemeClr val="tx1"/>
                </a:solidFill>
              </a:rPr>
              <a:t>jmdothas@gmail.com</a:t>
            </a:r>
            <a:r>
              <a:rPr lang="fr-BE" smtClean="0">
                <a:solidFill>
                  <a:schemeClr val="tx1"/>
                </a:solidFill>
              </a:rPr>
              <a:t>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</a:t>
            </a:r>
            <a:r>
              <a:rPr lang="fr-BE" err="1" smtClean="0">
                <a:solidFill>
                  <a:schemeClr val="tx1"/>
                </a:solidFill>
              </a:rPr>
              <a:t>Stephanie</a:t>
            </a:r>
            <a:r>
              <a:rPr lang="fr-BE" smtClean="0">
                <a:solidFill>
                  <a:schemeClr val="tx1"/>
                </a:solidFill>
              </a:rPr>
              <a:t>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916" y="540064"/>
            <a:ext cx="1924884" cy="77957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694137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 smtClean="0"/>
              <a:t>Aperçu bibliographique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000" dirty="0" smtClean="0"/>
              <a:t>(non exhaustif) 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199" y="1543987"/>
            <a:ext cx="10515601" cy="4632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900" b="1" dirty="0" err="1" smtClean="0"/>
              <a:t>Traductologie</a:t>
            </a:r>
            <a:r>
              <a:rPr lang="fr-FR" sz="1900" dirty="0"/>
              <a:t> </a:t>
            </a:r>
            <a:r>
              <a:rPr lang="fr-FR" sz="1900" dirty="0" smtClean="0"/>
              <a:t>: </a:t>
            </a:r>
            <a:r>
              <a:rPr lang="fr-FR" sz="1900" dirty="0"/>
              <a:t>BERMAN, A., </a:t>
            </a:r>
            <a:r>
              <a:rPr lang="fr-FR" sz="1900" i="1" dirty="0"/>
              <a:t>L’Epreuve de l’étranger</a:t>
            </a:r>
            <a:r>
              <a:rPr lang="fr-FR" sz="1900" dirty="0"/>
              <a:t>, </a:t>
            </a:r>
            <a:r>
              <a:rPr lang="fr-FR" sz="1900" dirty="0" smtClean="0"/>
              <a:t>Paris, Gallimard</a:t>
            </a:r>
            <a:r>
              <a:rPr lang="fr-FR" sz="1900" dirty="0"/>
              <a:t>, </a:t>
            </a:r>
            <a:r>
              <a:rPr lang="fr-FR" sz="1900" dirty="0" smtClean="0"/>
              <a:t>1984 ; CASANOVA</a:t>
            </a:r>
            <a:r>
              <a:rPr lang="fr-FR" sz="1900" dirty="0"/>
              <a:t>, P., </a:t>
            </a:r>
            <a:r>
              <a:rPr lang="fr-FR" sz="1900" i="1" dirty="0"/>
              <a:t>La République mondiale des lettres</a:t>
            </a:r>
            <a:r>
              <a:rPr lang="fr-FR" sz="1900" dirty="0"/>
              <a:t>, Paris, Seuil, </a:t>
            </a:r>
            <a:r>
              <a:rPr lang="fr-FR" sz="1900" dirty="0" smtClean="0"/>
              <a:t>1999 ;</a:t>
            </a:r>
            <a:r>
              <a:rPr lang="fr-FR" sz="1800" dirty="0"/>
              <a:t> </a:t>
            </a:r>
            <a:r>
              <a:rPr lang="fr-FR" sz="1900" dirty="0" smtClean="0"/>
              <a:t>LADMIRAL</a:t>
            </a:r>
            <a:r>
              <a:rPr lang="fr-FR" sz="1900" dirty="0"/>
              <a:t>, J.-R., </a:t>
            </a:r>
            <a:r>
              <a:rPr lang="fr-FR" sz="1900" i="1" dirty="0"/>
              <a:t>Traduire : théorèmes pour la traduction</a:t>
            </a:r>
            <a:r>
              <a:rPr lang="fr-FR" sz="1900" dirty="0"/>
              <a:t>, Paris, Gallimard, 1994 </a:t>
            </a:r>
            <a:r>
              <a:rPr lang="fr-FR" sz="1900" dirty="0" smtClean="0"/>
              <a:t>; LADMIRAL</a:t>
            </a:r>
            <a:r>
              <a:rPr lang="fr-FR" sz="1900" dirty="0"/>
              <a:t>, J.-R., </a:t>
            </a:r>
            <a:r>
              <a:rPr lang="fr-FR" sz="1900" i="1" dirty="0" smtClean="0"/>
              <a:t>Sourcier ou </a:t>
            </a:r>
            <a:r>
              <a:rPr lang="fr-FR" sz="1900" i="1" dirty="0" err="1" smtClean="0"/>
              <a:t>cibliste</a:t>
            </a:r>
            <a:r>
              <a:rPr lang="fr-FR" sz="1900" i="1" dirty="0" smtClean="0"/>
              <a:t>, </a:t>
            </a:r>
            <a:r>
              <a:rPr lang="fr-FR" sz="1900" dirty="0" smtClean="0"/>
              <a:t>Paris, Les Belles Lettres, 2015 ; </a:t>
            </a:r>
            <a:r>
              <a:rPr lang="fr-FR" sz="1900" dirty="0"/>
              <a:t>MESCHONNIC, H., </a:t>
            </a:r>
            <a:r>
              <a:rPr lang="fr-FR" sz="1900" i="1" dirty="0"/>
              <a:t>Poétique du traduire</a:t>
            </a:r>
            <a:r>
              <a:rPr lang="fr-FR" sz="1900" dirty="0"/>
              <a:t>, </a:t>
            </a:r>
            <a:r>
              <a:rPr lang="fr-FR" sz="1900" dirty="0" smtClean="0"/>
              <a:t>Paris, Verdier,</a:t>
            </a:r>
            <a:r>
              <a:rPr lang="fr-FR" sz="1900" dirty="0"/>
              <a:t> </a:t>
            </a:r>
            <a:r>
              <a:rPr lang="fr-FR" sz="1900" dirty="0" smtClean="0"/>
              <a:t>1999 ;  </a:t>
            </a:r>
            <a:r>
              <a:rPr lang="fr-FR" sz="1900" dirty="0"/>
              <a:t>MOUNIN, G., </a:t>
            </a:r>
            <a:r>
              <a:rPr lang="fr-FR" sz="1900" i="1" dirty="0"/>
              <a:t>Les problèmes théoriques de la traduction</a:t>
            </a:r>
            <a:r>
              <a:rPr lang="fr-FR" sz="1900" dirty="0" smtClean="0"/>
              <a:t>, Paris, Gallimard, </a:t>
            </a:r>
            <a:r>
              <a:rPr lang="fr-FR" sz="1900" dirty="0"/>
              <a:t>1963 </a:t>
            </a:r>
            <a:r>
              <a:rPr lang="fr-FR" sz="1900" dirty="0" smtClean="0"/>
              <a:t>; </a:t>
            </a:r>
            <a:r>
              <a:rPr lang="fr-FR" sz="1800" dirty="0"/>
              <a:t>RICŒUR, P., </a:t>
            </a:r>
            <a:r>
              <a:rPr lang="fr-FR" sz="1800" i="1" dirty="0"/>
              <a:t>Sur la traduction</a:t>
            </a:r>
            <a:r>
              <a:rPr lang="fr-FR" sz="1800" dirty="0"/>
              <a:t>, Paris, Les Belles Lettres, </a:t>
            </a:r>
            <a:r>
              <a:rPr lang="fr-FR" sz="1800" dirty="0" smtClean="0"/>
              <a:t>2018 ;</a:t>
            </a:r>
            <a:r>
              <a:rPr lang="fr-FR" sz="1900" dirty="0" smtClean="0"/>
              <a:t> </a:t>
            </a:r>
            <a:r>
              <a:rPr lang="fr-FR" sz="1900" dirty="0" smtClean="0"/>
              <a:t>SCHWERTER</a:t>
            </a:r>
            <a:r>
              <a:rPr lang="fr-FR" sz="1900" dirty="0"/>
              <a:t>, S., C. GRAVET, </a:t>
            </a:r>
            <a:r>
              <a:rPr lang="fr-FR" sz="1900" dirty="0" err="1"/>
              <a:t>T</a:t>
            </a:r>
            <a:r>
              <a:rPr lang="fr-FR" sz="1900" dirty="0"/>
              <a:t>. </a:t>
            </a:r>
            <a:r>
              <a:rPr lang="fr-FR" sz="1900" dirty="0" smtClean="0"/>
              <a:t>BARÈGE </a:t>
            </a:r>
            <a:r>
              <a:rPr lang="fr-FR" sz="1900" dirty="0"/>
              <a:t>(</a:t>
            </a:r>
            <a:r>
              <a:rPr lang="fr-FR" sz="1900" dirty="0" err="1"/>
              <a:t>dir</a:t>
            </a:r>
            <a:r>
              <a:rPr lang="fr-FR" sz="1900" dirty="0"/>
              <a:t>.), </a:t>
            </a:r>
            <a:r>
              <a:rPr lang="fr-FR" sz="1900" i="1" dirty="0"/>
              <a:t>L’erreur culturelle en traduction. Lectures littéraires</a:t>
            </a:r>
            <a:r>
              <a:rPr lang="fr-FR" sz="1900" dirty="0"/>
              <a:t>, Villeneuve d’Ascq, Presses universitaires du </a:t>
            </a:r>
            <a:r>
              <a:rPr lang="fr-FR" sz="1900" dirty="0" smtClean="0"/>
              <a:t>Septentrion, 2019 ; </a:t>
            </a:r>
            <a:r>
              <a:rPr lang="en-US" sz="1800" dirty="0"/>
              <a:t>STEINER, G., </a:t>
            </a:r>
            <a:r>
              <a:rPr lang="fr-FR" sz="1800" i="1" dirty="0" smtClean="0"/>
              <a:t>Après </a:t>
            </a:r>
            <a:r>
              <a:rPr lang="fr-FR" sz="1800" i="1" dirty="0"/>
              <a:t>Babel. Une poétique du dire et de la traduction</a:t>
            </a:r>
            <a:r>
              <a:rPr lang="fr-FR" sz="1800" dirty="0"/>
              <a:t>, Paris, Albin Michel, 1998. </a:t>
            </a:r>
          </a:p>
          <a:p>
            <a:pPr algn="just"/>
            <a:r>
              <a:rPr lang="fr-FR" sz="1900" b="1" dirty="0" smtClean="0"/>
              <a:t>Sémiotique </a:t>
            </a:r>
            <a:r>
              <a:rPr lang="fr-FR" sz="1900" b="1" dirty="0" err="1" smtClean="0"/>
              <a:t>greimassienne</a:t>
            </a:r>
            <a:r>
              <a:rPr lang="fr-FR" sz="1900" b="1" dirty="0" smtClean="0"/>
              <a:t> et post-</a:t>
            </a:r>
            <a:r>
              <a:rPr lang="fr-FR" sz="1900" b="1" dirty="0" err="1" smtClean="0"/>
              <a:t>greimassienne</a:t>
            </a:r>
            <a:r>
              <a:rPr lang="fr-FR" sz="1900" b="1" dirty="0"/>
              <a:t> </a:t>
            </a:r>
            <a:r>
              <a:rPr lang="fr-FR" sz="1900" dirty="0" smtClean="0"/>
              <a:t>: </a:t>
            </a:r>
            <a:r>
              <a:rPr lang="fr-FR" sz="1900" dirty="0"/>
              <a:t>COQUET, J.-C., </a:t>
            </a:r>
            <a:r>
              <a:rPr lang="fr-FR" sz="1900" i="1" dirty="0"/>
              <a:t>Sémiotique littéraire</a:t>
            </a:r>
            <a:r>
              <a:rPr lang="fr-FR" sz="1900" dirty="0"/>
              <a:t>, Paris, Mame, 1973 </a:t>
            </a:r>
            <a:r>
              <a:rPr lang="fr-FR" sz="1900" dirty="0" smtClean="0"/>
              <a:t>; FONTANILLE</a:t>
            </a:r>
            <a:r>
              <a:rPr lang="fr-FR" sz="1900" dirty="0"/>
              <a:t>, J., </a:t>
            </a:r>
            <a:r>
              <a:rPr lang="fr-FR" sz="1900" i="1" dirty="0" smtClean="0"/>
              <a:t>Sémiotique et littérature. Essais de méthode</a:t>
            </a:r>
            <a:r>
              <a:rPr lang="fr-FR" sz="1900" dirty="0" smtClean="0"/>
              <a:t>, </a:t>
            </a:r>
            <a:r>
              <a:rPr lang="fr-FR" sz="1900" dirty="0"/>
              <a:t>Paris, PUF, </a:t>
            </a:r>
            <a:r>
              <a:rPr lang="fr-FR" sz="1900" dirty="0" smtClean="0"/>
              <a:t>1999 ; </a:t>
            </a:r>
            <a:r>
              <a:rPr lang="fr-FR" sz="1900" dirty="0"/>
              <a:t>FONTANILLE, J., </a:t>
            </a:r>
            <a:r>
              <a:rPr lang="fr-FR" sz="1900" i="1" dirty="0"/>
              <a:t>Corps et sens</a:t>
            </a:r>
            <a:r>
              <a:rPr lang="fr-FR" sz="1900" dirty="0"/>
              <a:t>, Paris, PUF, 2011 ; GREIMAS, A. J., </a:t>
            </a:r>
            <a:r>
              <a:rPr lang="fr-FR" sz="1900" i="1" dirty="0"/>
              <a:t>Du sens I</a:t>
            </a:r>
            <a:r>
              <a:rPr lang="fr-FR" sz="1900" dirty="0"/>
              <a:t>, Paris, Seuil, 1970 </a:t>
            </a:r>
            <a:r>
              <a:rPr lang="fr-FR" sz="1900" dirty="0" smtClean="0"/>
              <a:t>; GREIMAS</a:t>
            </a:r>
            <a:r>
              <a:rPr lang="fr-FR" sz="1900" dirty="0"/>
              <a:t>, A. J.,</a:t>
            </a:r>
            <a:r>
              <a:rPr lang="fr-FR" sz="1900" i="1" dirty="0"/>
              <a:t> Maupassant. La sémiotique du texte : exercices pratiques</a:t>
            </a:r>
            <a:r>
              <a:rPr lang="fr-FR" sz="1900" dirty="0"/>
              <a:t>, Paris, Seuil, </a:t>
            </a:r>
            <a:r>
              <a:rPr lang="fr-FR" sz="1900" dirty="0" smtClean="0"/>
              <a:t>1976 ; GREIMAS</a:t>
            </a:r>
            <a:r>
              <a:rPr lang="fr-FR" sz="1900" dirty="0"/>
              <a:t>, A. J., </a:t>
            </a:r>
            <a:r>
              <a:rPr lang="fr-FR" sz="1900" i="1" dirty="0"/>
              <a:t>Du sens II</a:t>
            </a:r>
            <a:r>
              <a:rPr lang="fr-FR" sz="1900" dirty="0"/>
              <a:t>, Paris, Seuil, </a:t>
            </a:r>
            <a:r>
              <a:rPr lang="fr-FR" sz="1900" dirty="0" smtClean="0"/>
              <a:t>1983 ; GREIMAS</a:t>
            </a:r>
            <a:r>
              <a:rPr lang="fr-FR" sz="1900" dirty="0"/>
              <a:t>, A. J., </a:t>
            </a:r>
            <a:r>
              <a:rPr lang="fr-FR" sz="1900" i="1" dirty="0"/>
              <a:t>De l'imperfection</a:t>
            </a:r>
            <a:r>
              <a:rPr lang="fr-FR" sz="1900" dirty="0"/>
              <a:t>, Périgueux, Pierre </a:t>
            </a:r>
            <a:r>
              <a:rPr lang="fr-FR" sz="1900" dirty="0" err="1"/>
              <a:t>Fanlac</a:t>
            </a:r>
            <a:r>
              <a:rPr lang="fr-FR" sz="1900" dirty="0"/>
              <a:t>, 1987 </a:t>
            </a:r>
            <a:r>
              <a:rPr lang="fr-FR" sz="1900" dirty="0" smtClean="0"/>
              <a:t>; GREIMAS</a:t>
            </a:r>
            <a:r>
              <a:rPr lang="fr-FR" sz="1900" dirty="0"/>
              <a:t>, A. J., J. FONTANILLE, </a:t>
            </a:r>
            <a:r>
              <a:rPr lang="fr-FR" sz="1900" i="1" dirty="0"/>
              <a:t>Sémiotique des passions. Des états de choses aux états d’âme</a:t>
            </a:r>
            <a:r>
              <a:rPr lang="fr-FR" sz="1900" dirty="0"/>
              <a:t>, Paris, Seuil, </a:t>
            </a:r>
            <a:r>
              <a:rPr lang="fr-FR" sz="1900" dirty="0" smtClean="0"/>
              <a:t>1991.</a:t>
            </a:r>
            <a:endParaRPr lang="fr-FR" sz="1900" dirty="0"/>
          </a:p>
          <a:p>
            <a:pPr algn="just"/>
            <a:r>
              <a:rPr lang="fr-FR" sz="1900" b="1" dirty="0"/>
              <a:t>Analyse du discours </a:t>
            </a:r>
            <a:r>
              <a:rPr lang="fr-FR" sz="1900" b="1" dirty="0" smtClean="0"/>
              <a:t>littéraire </a:t>
            </a:r>
            <a:r>
              <a:rPr lang="fr-FR" sz="1900" dirty="0" smtClean="0"/>
              <a:t>: </a:t>
            </a:r>
            <a:r>
              <a:rPr lang="fr-FR" sz="1900" dirty="0"/>
              <a:t>ECO, U., </a:t>
            </a:r>
            <a:r>
              <a:rPr lang="fr-FR" sz="1900" i="1" dirty="0"/>
              <a:t>Sulla </a:t>
            </a:r>
            <a:r>
              <a:rPr lang="fr-FR" sz="1900" i="1" dirty="0" err="1"/>
              <a:t>letteratura</a:t>
            </a:r>
            <a:r>
              <a:rPr lang="fr-FR" sz="1900" dirty="0"/>
              <a:t>, Milano, </a:t>
            </a:r>
            <a:r>
              <a:rPr lang="fr-FR" sz="1900" dirty="0" err="1"/>
              <a:t>Bompiani</a:t>
            </a:r>
            <a:r>
              <a:rPr lang="fr-FR" sz="1900" dirty="0"/>
              <a:t> 2002 – Trad. franc. </a:t>
            </a:r>
            <a:r>
              <a:rPr lang="fr-FR" sz="1900" i="1" dirty="0"/>
              <a:t>De la littérature</a:t>
            </a:r>
            <a:r>
              <a:rPr lang="fr-FR" sz="1900" dirty="0"/>
              <a:t>, Paris, Grasset, </a:t>
            </a:r>
            <a:r>
              <a:rPr lang="fr-FR" sz="1900" dirty="0" smtClean="0"/>
              <a:t>2003 ; MAINGUENEAU</a:t>
            </a:r>
            <a:r>
              <a:rPr lang="fr-FR" sz="1900" dirty="0"/>
              <a:t>, D., </a:t>
            </a:r>
            <a:r>
              <a:rPr lang="fr-FR" sz="1900" i="1" dirty="0"/>
              <a:t>Éléments de linguistique pour le texte littéraire</a:t>
            </a:r>
            <a:r>
              <a:rPr lang="fr-FR" sz="1900" dirty="0"/>
              <a:t>, (Bordas, 1986), Paris, </a:t>
            </a:r>
            <a:r>
              <a:rPr lang="fr-FR" sz="1900" dirty="0" err="1"/>
              <a:t>Dunod</a:t>
            </a:r>
            <a:r>
              <a:rPr lang="fr-FR" sz="1900" dirty="0"/>
              <a:t>, </a:t>
            </a:r>
            <a:r>
              <a:rPr lang="fr-FR" sz="1900" dirty="0" smtClean="0"/>
              <a:t>1993 ;  MAINGUENEAU</a:t>
            </a:r>
            <a:r>
              <a:rPr lang="fr-FR" sz="1900" dirty="0"/>
              <a:t>, D., </a:t>
            </a:r>
            <a:r>
              <a:rPr lang="fr-FR" sz="1900" i="1" dirty="0"/>
              <a:t>Le discours </a:t>
            </a:r>
            <a:r>
              <a:rPr lang="fr-FR" sz="1900" i="1" dirty="0" smtClean="0"/>
              <a:t>littéraire</a:t>
            </a:r>
            <a:r>
              <a:rPr lang="fr-FR" sz="1900" i="1" dirty="0"/>
              <a:t>. </a:t>
            </a:r>
            <a:r>
              <a:rPr lang="fr-FR" sz="1900" i="1" dirty="0" err="1"/>
              <a:t>Paratopie</a:t>
            </a:r>
            <a:r>
              <a:rPr lang="fr-FR" sz="1900" i="1" dirty="0"/>
              <a:t> et scène d’énonciation</a:t>
            </a:r>
            <a:r>
              <a:rPr lang="fr-FR" sz="1900" dirty="0"/>
              <a:t>, Paris, Armand Colin, </a:t>
            </a:r>
            <a:r>
              <a:rPr lang="fr-FR" sz="1900" dirty="0" smtClean="0"/>
              <a:t>2004 ; </a:t>
            </a:r>
            <a:r>
              <a:rPr lang="fr-FR" sz="1900" dirty="0"/>
              <a:t>TADIE, J.-Y., </a:t>
            </a:r>
            <a:r>
              <a:rPr lang="fr-FR" sz="1900" i="1" dirty="0"/>
              <a:t>Le récit poétique</a:t>
            </a:r>
            <a:r>
              <a:rPr lang="fr-FR" sz="1900" dirty="0"/>
              <a:t>, Paris, Gallimard, </a:t>
            </a:r>
            <a:r>
              <a:rPr lang="fr-FR" sz="1900" dirty="0" smtClean="0"/>
              <a:t>1994.</a:t>
            </a:r>
            <a:endParaRPr lang="fr-FR" sz="1900" dirty="0"/>
          </a:p>
          <a:p>
            <a:pPr algn="just"/>
            <a:r>
              <a:rPr lang="fr-FR" sz="1900" b="1" dirty="0" smtClean="0"/>
              <a:t>Littérature belge francophone </a:t>
            </a:r>
            <a:r>
              <a:rPr lang="fr-FR" sz="1900" dirty="0" smtClean="0"/>
              <a:t>: </a:t>
            </a:r>
            <a:r>
              <a:rPr lang="fr-FR" sz="1900" dirty="0"/>
              <a:t>BERG, C., P. HALEN et C. ANGELET (</a:t>
            </a:r>
            <a:r>
              <a:rPr lang="fr-FR" sz="1900" dirty="0" err="1"/>
              <a:t>Eds</a:t>
            </a:r>
            <a:r>
              <a:rPr lang="fr-FR" sz="1900" dirty="0"/>
              <a:t>.), </a:t>
            </a:r>
            <a:r>
              <a:rPr lang="fr-FR" sz="1900" i="1" dirty="0"/>
              <a:t>Littératures belges de langue française (1830-2000): histoire &amp; perspectives</a:t>
            </a:r>
            <a:r>
              <a:rPr lang="fr-FR" sz="1900" dirty="0"/>
              <a:t>, Bruxelles, Le Cri édition, </a:t>
            </a:r>
            <a:r>
              <a:rPr lang="fr-FR" sz="1900" dirty="0" smtClean="0"/>
              <a:t>2000 ; </a:t>
            </a:r>
            <a:r>
              <a:rPr lang="x-none" sz="1900" dirty="0"/>
              <a:t>BERTRAND, J.-P., BIRON, M., DENIS, B., &amp; GRUTMAN, R., </a:t>
            </a:r>
            <a:r>
              <a:rPr lang="x-none" sz="1900" i="1" dirty="0"/>
              <a:t>Histoire de la littérature belge francophone (1830-2000</a:t>
            </a:r>
            <a:r>
              <a:rPr lang="x-none" sz="1900" i="1" dirty="0" smtClean="0"/>
              <a:t>)</a:t>
            </a:r>
            <a:r>
              <a:rPr lang="en-US" sz="1900" dirty="0"/>
              <a:t>,</a:t>
            </a:r>
            <a:r>
              <a:rPr lang="x-none" sz="1900" dirty="0" smtClean="0"/>
              <a:t> </a:t>
            </a:r>
            <a:r>
              <a:rPr lang="x-none" sz="1900" dirty="0"/>
              <a:t>Paris, Fayard, </a:t>
            </a:r>
            <a:r>
              <a:rPr lang="x-none" sz="1900" dirty="0" smtClean="0"/>
              <a:t>2003</a:t>
            </a:r>
            <a:r>
              <a:rPr lang="en-US" sz="1900" dirty="0" smtClean="0"/>
              <a:t> ; </a:t>
            </a:r>
            <a:r>
              <a:rPr lang="x-none" sz="1900" dirty="0"/>
              <a:t>BURNIAUX, R., R. FRICKX, </a:t>
            </a:r>
            <a:r>
              <a:rPr lang="x-none" sz="1900" i="1" dirty="0"/>
              <a:t>La littérature belge d'expression </a:t>
            </a:r>
            <a:r>
              <a:rPr lang="x-none" sz="1900" i="1" dirty="0" smtClean="0"/>
              <a:t>français</a:t>
            </a:r>
            <a:r>
              <a:rPr lang="en-US" sz="1900" i="1" dirty="0" smtClean="0"/>
              <a:t>e, </a:t>
            </a:r>
            <a:r>
              <a:rPr lang="x-none" sz="1900" dirty="0" smtClean="0"/>
              <a:t>Paris</a:t>
            </a:r>
            <a:r>
              <a:rPr lang="x-none" sz="1900" dirty="0"/>
              <a:t>, PUF, 1980</a:t>
            </a:r>
            <a:r>
              <a:rPr lang="fr-FR" sz="1900" dirty="0"/>
              <a:t> </a:t>
            </a:r>
            <a:r>
              <a:rPr lang="fr-FR" sz="1900" dirty="0" smtClean="0"/>
              <a:t>; COSTA</a:t>
            </a:r>
            <a:r>
              <a:rPr lang="fr-FR" sz="1900" dirty="0"/>
              <a:t>, B., C. GRAVET (</a:t>
            </a:r>
            <a:r>
              <a:rPr lang="fr-FR" sz="1900" dirty="0" err="1"/>
              <a:t>Dir</a:t>
            </a:r>
            <a:r>
              <a:rPr lang="fr-FR" sz="1900" dirty="0"/>
              <a:t>.), </a:t>
            </a:r>
            <a:r>
              <a:rPr lang="fr-FR" sz="1900" i="1" dirty="0"/>
              <a:t>Traduire la littérature belge francophone. Itinéraires des œuvres et des personnages</a:t>
            </a:r>
            <a:r>
              <a:rPr lang="fr-FR" sz="1900" dirty="0"/>
              <a:t>, Mons, UMONS, 2016 </a:t>
            </a:r>
            <a:r>
              <a:rPr lang="fr-FR" sz="1900" dirty="0" smtClean="0"/>
              <a:t>; </a:t>
            </a:r>
            <a:r>
              <a:rPr lang="fr-FR" sz="1900" dirty="0"/>
              <a:t>FRICKX, R., J.-M. KLINKENBERG,  </a:t>
            </a:r>
            <a:r>
              <a:rPr lang="x-none" sz="1900" i="1" dirty="0"/>
              <a:t>La Littérature française de Belgique</a:t>
            </a:r>
            <a:r>
              <a:rPr lang="x-none" sz="1900" dirty="0"/>
              <a:t>, </a:t>
            </a:r>
            <a:r>
              <a:rPr lang="fr-FR" sz="1900" dirty="0"/>
              <a:t>Paris, Nathan - Bruxelles, Labor, coll. Littérature et Langages, </a:t>
            </a:r>
            <a:r>
              <a:rPr lang="fr-FR" sz="1900" dirty="0" smtClean="0"/>
              <a:t>1980 ; </a:t>
            </a:r>
            <a:r>
              <a:rPr lang="fr-FR" sz="2000" dirty="0"/>
              <a:t>GRAVET, C., K. LIEVOIS (</a:t>
            </a:r>
            <a:r>
              <a:rPr lang="fr-FR" sz="2000" dirty="0" err="1"/>
              <a:t>dir</a:t>
            </a:r>
            <a:r>
              <a:rPr lang="fr-FR" sz="2000" dirty="0"/>
              <a:t>.), </a:t>
            </a:r>
            <a:r>
              <a:rPr lang="fr-FR" sz="2000" i="1" dirty="0"/>
              <a:t>Vous avez dit littérature belge francophone ? Le défi de la traduction</a:t>
            </a:r>
            <a:r>
              <a:rPr lang="fr-FR" sz="2000" dirty="0"/>
              <a:t>, Bruxelles, Peter Lang, </a:t>
            </a:r>
            <a:r>
              <a:rPr lang="fr-FR" sz="2000" dirty="0" smtClean="0"/>
              <a:t>2021 ; </a:t>
            </a:r>
            <a:r>
              <a:rPr lang="fr-FR" sz="1900" i="1" dirty="0" smtClean="0"/>
              <a:t>PARALLÈLES</a:t>
            </a:r>
            <a:r>
              <a:rPr lang="fr-FR" sz="1900" dirty="0" smtClean="0"/>
              <a:t> Nº 32(1) (2020) - La </a:t>
            </a:r>
            <a:r>
              <a:rPr lang="fr-FR" sz="1900" dirty="0"/>
              <a:t>littérature belge francophone en </a:t>
            </a:r>
            <a:r>
              <a:rPr lang="fr-FR" sz="1900" dirty="0" smtClean="0"/>
              <a:t>traduction.</a:t>
            </a:r>
          </a:p>
          <a:p>
            <a:pPr algn="just"/>
            <a:r>
              <a:rPr lang="fr-FR" sz="1900" b="1" dirty="0" smtClean="0"/>
              <a:t>Analyse </a:t>
            </a:r>
            <a:r>
              <a:rPr lang="fr-FR" sz="1900" b="1" dirty="0"/>
              <a:t>critique </a:t>
            </a:r>
            <a:r>
              <a:rPr lang="fr-FR" sz="1900" b="1" dirty="0" smtClean="0"/>
              <a:t>de l’œuvre de Jean-Philippe Toussaint </a:t>
            </a:r>
            <a:r>
              <a:rPr lang="fr-FR" sz="1900" dirty="0" smtClean="0"/>
              <a:t>: </a:t>
            </a:r>
            <a:r>
              <a:rPr lang="fr-FR" sz="1900" i="1" dirty="0" smtClean="0"/>
              <a:t>TEXTILES</a:t>
            </a:r>
            <a:r>
              <a:rPr lang="fr-FR" sz="1900" dirty="0" smtClean="0"/>
              <a:t> Nº 38 (2010) -  </a:t>
            </a:r>
            <a:r>
              <a:rPr lang="fr-FR" sz="1900" dirty="0"/>
              <a:t>Jean-Philippe </a:t>
            </a:r>
            <a:r>
              <a:rPr lang="fr-FR" sz="1900" dirty="0" smtClean="0"/>
              <a:t>Toussaint ; DAMBRE, </a:t>
            </a:r>
            <a:r>
              <a:rPr lang="fr-FR" sz="1900" dirty="0"/>
              <a:t>M. et B. </a:t>
            </a:r>
            <a:r>
              <a:rPr lang="fr-FR" sz="1900" dirty="0" smtClean="0"/>
              <a:t>BLANCKEMAN </a:t>
            </a:r>
            <a:r>
              <a:rPr lang="fr-FR" sz="1900" dirty="0"/>
              <a:t>(</a:t>
            </a:r>
            <a:r>
              <a:rPr lang="fr-FR" sz="1900" dirty="0" err="1"/>
              <a:t>Éds</a:t>
            </a:r>
            <a:r>
              <a:rPr lang="fr-FR" sz="1900" dirty="0"/>
              <a:t>.), </a:t>
            </a:r>
            <a:r>
              <a:rPr lang="fr-FR" sz="1900" i="1" dirty="0"/>
              <a:t>Romanciers minimalistes, 1979-2003</a:t>
            </a:r>
            <a:r>
              <a:rPr lang="fr-FR" sz="1900" dirty="0"/>
              <a:t>, Paris, Presses Sorbonne </a:t>
            </a:r>
            <a:r>
              <a:rPr lang="fr-FR" sz="1900" dirty="0" smtClean="0"/>
              <a:t>nouvelle, 2012 ; CHAUDIER</a:t>
            </a:r>
            <a:r>
              <a:rPr lang="fr-FR" sz="1900" dirty="0"/>
              <a:t>, S. (</a:t>
            </a:r>
            <a:r>
              <a:rPr lang="fr-FR" sz="1900" dirty="0" err="1"/>
              <a:t>Dir</a:t>
            </a:r>
            <a:r>
              <a:rPr lang="fr-FR" sz="1900" dirty="0"/>
              <a:t>.), </a:t>
            </a:r>
            <a:r>
              <a:rPr lang="fr-FR" sz="1900" i="1" dirty="0"/>
              <a:t>Les Vérités de Jean-Philippe Toussaint</a:t>
            </a:r>
            <a:r>
              <a:rPr lang="fr-FR" sz="1900" dirty="0"/>
              <a:t>, Saint Étienne, Publications de l’Université, </a:t>
            </a:r>
            <a:r>
              <a:rPr lang="fr-FR" sz="1900" dirty="0" smtClean="0"/>
              <a:t>2016.</a:t>
            </a:r>
            <a:endParaRPr lang="fr-FR" sz="1900" dirty="0"/>
          </a:p>
          <a:p>
            <a:pPr algn="just"/>
            <a:endParaRPr lang="fr-FR" sz="1600" dirty="0"/>
          </a:p>
          <a:p>
            <a:pPr algn="just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</a:t>
            </a:r>
            <a:r>
              <a:rPr lang="fr-BE" err="1" smtClean="0">
                <a:solidFill>
                  <a:schemeClr val="tx1"/>
                </a:solidFill>
              </a:rPr>
              <a:t>jmdothas@gmail.com</a:t>
            </a:r>
            <a:r>
              <a:rPr lang="fr-BE" smtClean="0">
                <a:solidFill>
                  <a:schemeClr val="tx1"/>
                </a:solidFill>
              </a:rPr>
              <a:t>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</a:t>
            </a:r>
            <a:r>
              <a:rPr lang="fr-BE" err="1" smtClean="0">
                <a:solidFill>
                  <a:schemeClr val="tx1"/>
                </a:solidFill>
              </a:rPr>
              <a:t>Stephanie</a:t>
            </a:r>
            <a:r>
              <a:rPr lang="fr-BE" smtClean="0">
                <a:solidFill>
                  <a:schemeClr val="tx1"/>
                </a:solidFill>
              </a:rPr>
              <a:t>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16" y="365125"/>
            <a:ext cx="1924884" cy="77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77165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300" dirty="0" smtClean="0"/>
              <a:t>Méthodologie</a:t>
            </a:r>
          </a:p>
          <a:p>
            <a:pPr marL="0" indent="0" algn="ctr">
              <a:buNone/>
            </a:pPr>
            <a:endParaRPr lang="fr-FR" sz="3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600" dirty="0" smtClean="0">
                <a:solidFill>
                  <a:schemeClr val="tx1"/>
                </a:solidFill>
              </a:rPr>
              <a:t>Étude du corpus en LS et en LC.</a:t>
            </a:r>
          </a:p>
          <a:p>
            <a:pPr marL="0" indent="0" algn="just">
              <a:buNone/>
            </a:pPr>
            <a:endParaRPr lang="fr-FR" sz="2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600" dirty="0"/>
              <a:t>Identification et </a:t>
            </a:r>
            <a:r>
              <a:rPr lang="fr-FR" sz="2600" dirty="0" smtClean="0"/>
              <a:t>analyse </a:t>
            </a:r>
            <a:r>
              <a:rPr lang="fr-FR" sz="2600" dirty="0"/>
              <a:t>des </a:t>
            </a:r>
            <a:r>
              <a:rPr lang="fr-FR" sz="2600" dirty="0" smtClean="0"/>
              <a:t>écarts, des </a:t>
            </a:r>
            <a:r>
              <a:rPr lang="fr-FR" sz="2600" dirty="0"/>
              <a:t>glissements de sens, des pertes, des erreurs </a:t>
            </a:r>
            <a:r>
              <a:rPr lang="fr-FR" sz="2600" dirty="0" smtClean="0"/>
              <a:t>culturelles, des stratégies de traduction et </a:t>
            </a:r>
            <a:r>
              <a:rPr lang="fr-FR" sz="2600" dirty="0"/>
              <a:t>d’autres phénomènes de transfert entre TS et </a:t>
            </a:r>
            <a:r>
              <a:rPr lang="fr-FR" sz="2600" dirty="0" smtClean="0"/>
              <a:t>TC, notamment </a:t>
            </a:r>
            <a:r>
              <a:rPr lang="fr-FR" sz="2600" dirty="0"/>
              <a:t>des </a:t>
            </a:r>
            <a:r>
              <a:rPr lang="fr-FR" sz="2600" dirty="0" smtClean="0"/>
              <a:t>cas </a:t>
            </a:r>
            <a:r>
              <a:rPr lang="fr-FR" sz="2600" dirty="0"/>
              <a:t>d’</a:t>
            </a:r>
            <a:r>
              <a:rPr lang="fr-FR" sz="2600" dirty="0" err="1"/>
              <a:t>intraduisibilité</a:t>
            </a:r>
            <a:r>
              <a:rPr lang="fr-FR" sz="2600" dirty="0"/>
              <a:t> et de résistance à la </a:t>
            </a:r>
            <a:r>
              <a:rPr lang="fr-FR" sz="2600" dirty="0" smtClean="0"/>
              <a:t>traduction.</a:t>
            </a:r>
          </a:p>
          <a:p>
            <a:pPr marL="0" indent="0" algn="just">
              <a:buNone/>
            </a:pPr>
            <a:endParaRPr lang="fr-FR" sz="2600" dirty="0" smtClean="0"/>
          </a:p>
          <a:p>
            <a:pPr marL="0" indent="0" algn="just">
              <a:buNone/>
            </a:pPr>
            <a:r>
              <a:rPr lang="fr-FR" sz="2600" dirty="0" smtClean="0"/>
              <a:t>Identification et évaluation de l’impact de ces éléments dans la production du sens du TC. </a:t>
            </a:r>
            <a:r>
              <a:rPr lang="fr-FR" sz="3000" dirty="0" smtClean="0"/>
              <a:t> </a:t>
            </a:r>
            <a:endParaRPr lang="fr-FR" sz="3000" dirty="0"/>
          </a:p>
          <a:p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jmdothas@gmail.com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Stephanie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16" y="341922"/>
            <a:ext cx="1924884" cy="77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53962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dirty="0"/>
              <a:t>Résultats attendus</a:t>
            </a:r>
            <a:endParaRPr lang="fr-FR" sz="4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Approfondissement de </a:t>
            </a:r>
            <a:r>
              <a:rPr lang="fr-FR" sz="2400" dirty="0" smtClean="0">
                <a:solidFill>
                  <a:schemeClr val="tx1"/>
                </a:solidFill>
              </a:rPr>
              <a:t>l’étude de l’œuvre de Jean-Philippe Toussaint et de ses </a:t>
            </a:r>
            <a:r>
              <a:rPr lang="fr-FR" sz="2400" dirty="0" smtClean="0">
                <a:solidFill>
                  <a:schemeClr val="tx1"/>
                </a:solidFill>
              </a:rPr>
              <a:t>traductions.</a:t>
            </a:r>
          </a:p>
          <a:p>
            <a:pPr marL="0" indent="0" algn="just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Mise en valeur de la traduction de la littérature belge francophone.</a:t>
            </a:r>
          </a:p>
          <a:p>
            <a:pPr marL="0" indent="0" algn="just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Élargissement de </a:t>
            </a:r>
            <a:r>
              <a:rPr lang="fr-FR" sz="2400" dirty="0" smtClean="0">
                <a:solidFill>
                  <a:schemeClr val="tx1"/>
                </a:solidFill>
              </a:rPr>
              <a:t>l’interaction </a:t>
            </a:r>
            <a:r>
              <a:rPr lang="fr-FR" sz="2400" dirty="0">
                <a:solidFill>
                  <a:schemeClr val="tx1"/>
                </a:solidFill>
              </a:rPr>
              <a:t>entre les études de la traduction et la sémiotique </a:t>
            </a:r>
            <a:r>
              <a:rPr lang="fr-FR" sz="2400" dirty="0" err="1" smtClean="0">
                <a:solidFill>
                  <a:schemeClr val="tx1"/>
                </a:solidFill>
              </a:rPr>
              <a:t>greimassienne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et </a:t>
            </a:r>
            <a:r>
              <a:rPr lang="fr-FR" sz="2400" dirty="0" smtClean="0">
                <a:solidFill>
                  <a:schemeClr val="tx1"/>
                </a:solidFill>
              </a:rPr>
              <a:t>post-</a:t>
            </a:r>
            <a:r>
              <a:rPr lang="fr-FR" sz="2400" dirty="0" err="1" smtClean="0">
                <a:solidFill>
                  <a:schemeClr val="tx1"/>
                </a:solidFill>
              </a:rPr>
              <a:t>greimassienne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Possibilité d’autres recherches </a:t>
            </a:r>
            <a:r>
              <a:rPr lang="fr-FR" sz="2400" dirty="0" smtClean="0">
                <a:solidFill>
                  <a:schemeClr val="tx1"/>
                </a:solidFill>
              </a:rPr>
              <a:t>sur la littérature belge francophone et sur l’œuvre de Jean-Philippe Toussaint, notamment sur des aspects non étudiés de manière spécifique dans notre thèse (réception, génétique textuelle, sociologie de la traduction, etc.). </a:t>
            </a:r>
          </a:p>
          <a:p>
            <a:endParaRPr lang="fr-FR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jmdothas@gmail.com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Stephanie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16" y="532770"/>
            <a:ext cx="1924884" cy="77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88790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Jean-Philippe Toussaint</a:t>
            </a:r>
            <a:r>
              <a:rPr lang="fr-FR" sz="27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700" dirty="0" smtClean="0">
                <a:latin typeface="Arial" charset="0"/>
                <a:ea typeface="Arial" charset="0"/>
                <a:cs typeface="Arial" charset="0"/>
              </a:rPr>
            </a:br>
            <a:r>
              <a:rPr lang="fr-FR" sz="2700" dirty="0" smtClean="0">
                <a:latin typeface="Arial" charset="0"/>
                <a:ea typeface="Arial" charset="0"/>
                <a:cs typeface="Arial" charset="0"/>
              </a:rPr>
              <a:t>(Bruxelles, 29 novembre 1957)</a:t>
            </a:r>
            <a:endParaRPr lang="fr-FR" sz="2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Œuvres littéraires </a:t>
            </a:r>
            <a:r>
              <a:rPr lang="fr-FR" sz="2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marL="0" indent="0" algn="just">
              <a:buNone/>
            </a:pP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Salle de bain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(1985),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Monsieur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 (1986),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L'Appareil-photo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 (1989),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Réticence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(1991),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Télévision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(1997),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Autoportrait (à l'étranger)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(1999, 2012),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La Mélancolie de Zidane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(2006),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L'Urgence et la Patience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(2012),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Football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(2015),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Made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in China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(2017),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La Clé USB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(2019),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Les Émotions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(Les Éditions de Minuit, 2020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).  </a:t>
            </a:r>
            <a:endParaRPr lang="fr-FR" sz="26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fr-FR" sz="2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Filmographie</a:t>
            </a:r>
            <a:r>
              <a:rPr lang="fr-FR" sz="2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: </a:t>
            </a:r>
          </a:p>
          <a:p>
            <a:pPr marL="0" indent="0" algn="just">
              <a:buNone/>
            </a:pP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Salle de bain 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John </a:t>
            </a:r>
            <a:r>
              <a:rPr lang="fr-FR" sz="2600" dirty="0" err="1">
                <a:latin typeface="Arial" charset="0"/>
                <a:ea typeface="Arial" charset="0"/>
                <a:cs typeface="Arial" charset="0"/>
              </a:rPr>
              <a:t>Lvoff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1989 – Scénario de Jean-Philippe Toussaint d’après son roman),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Monsieur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 (1990),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Sévillane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(1992) (d'après 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son roman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L'Appareil-photo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Berlin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, 10 heures 46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(1994) (en 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collaboration avec Torsten Fischer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La Patinoire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 (1998),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Hors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du soleil, des baisers et des parfums sauvages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(2007) (en 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collaboration avec Ange </a:t>
            </a:r>
            <a:r>
              <a:rPr lang="fr-FR" sz="2600" dirty="0" err="1">
                <a:latin typeface="Arial" charset="0"/>
                <a:ea typeface="Arial" charset="0"/>
                <a:cs typeface="Arial" charset="0"/>
              </a:rPr>
              <a:t>Leccia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Trois fragments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de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Fuir (2012). </a:t>
            </a:r>
            <a:endParaRPr lang="fr-FR" sz="2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fr-FR" sz="2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fr-FR" sz="2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rix et distinctions </a:t>
            </a:r>
            <a:r>
              <a:rPr lang="fr-FR" sz="2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marL="0" indent="0" algn="just">
              <a:buNone/>
            </a:pP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Docteur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honoris causa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 UMONS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(2014), membre 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de l'Académie royale de langue et de littérature françaises de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Belgique (2014), 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prix Médicis pour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Fuir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(2005), prix </a:t>
            </a:r>
            <a:r>
              <a:rPr lang="fr-FR" sz="2600" dirty="0">
                <a:latin typeface="Arial" charset="0"/>
                <a:ea typeface="Arial" charset="0"/>
                <a:cs typeface="Arial" charset="0"/>
              </a:rPr>
              <a:t>triennal du roman de la Fédération Wallonie-Bruxelles pour </a:t>
            </a:r>
            <a:r>
              <a:rPr lang="fr-FR" sz="2600" i="1" dirty="0">
                <a:latin typeface="Arial" charset="0"/>
                <a:ea typeface="Arial" charset="0"/>
                <a:cs typeface="Arial" charset="0"/>
              </a:rPr>
              <a:t>La Vérité sur </a:t>
            </a:r>
            <a:r>
              <a:rPr lang="fr-FR" sz="2600" i="1" dirty="0" smtClean="0">
                <a:latin typeface="Arial" charset="0"/>
                <a:ea typeface="Arial" charset="0"/>
                <a:cs typeface="Arial" charset="0"/>
              </a:rPr>
              <a:t>Marie 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(2013).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just"/>
            <a:endParaRPr lang="fr-FR" dirty="0" smtClean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jmdothas@gmail.com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Stephanie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16" y="386167"/>
            <a:ext cx="1924884" cy="77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98207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dirty="0">
                <a:latin typeface="Arial" charset="0"/>
                <a:ea typeface="Arial" charset="0"/>
                <a:cs typeface="Arial" charset="0"/>
              </a:rPr>
            </a:br>
            <a:r>
              <a:rPr lang="fr-FR" sz="3200" dirty="0">
                <a:latin typeface="Arial" charset="0"/>
                <a:ea typeface="Arial" charset="0"/>
                <a:cs typeface="Arial" charset="0"/>
              </a:rPr>
              <a:t>Le cycle, la série ou la tétralogie de Marie </a:t>
            </a:r>
            <a:endParaRPr lang="fr-FR" sz="3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fr-FR" sz="3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>
                <a:latin typeface="Arial" charset="0"/>
                <a:ea typeface="Arial" charset="0"/>
                <a:cs typeface="Arial" charset="0"/>
              </a:rPr>
              <a:t>Faire l’amour</a:t>
            </a:r>
            <a:r>
              <a:rPr lang="fr-FR" sz="2400" dirty="0">
                <a:latin typeface="Arial" charset="0"/>
                <a:ea typeface="Arial" charset="0"/>
                <a:cs typeface="Arial" charset="0"/>
              </a:rPr>
              <a:t>, Paris, Minuit,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2002.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>
                <a:latin typeface="Arial" charset="0"/>
                <a:ea typeface="Arial" charset="0"/>
                <a:cs typeface="Arial" charset="0"/>
              </a:rPr>
              <a:t>Fuir</a:t>
            </a:r>
            <a:r>
              <a:rPr lang="fr-FR" sz="2400" dirty="0">
                <a:latin typeface="Arial" charset="0"/>
                <a:ea typeface="Arial" charset="0"/>
                <a:cs typeface="Arial" charset="0"/>
              </a:rPr>
              <a:t>, Paris, Minuit,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2005.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>
                <a:latin typeface="Arial" charset="0"/>
                <a:ea typeface="Arial" charset="0"/>
                <a:cs typeface="Arial" charset="0"/>
              </a:rPr>
              <a:t>La Vérité sur Marie</a:t>
            </a:r>
            <a:r>
              <a:rPr lang="fr-FR" sz="2400" dirty="0">
                <a:latin typeface="Arial" charset="0"/>
                <a:ea typeface="Arial" charset="0"/>
                <a:cs typeface="Arial" charset="0"/>
              </a:rPr>
              <a:t>, Paris, Minuit,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2009.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>
                <a:latin typeface="Arial" charset="0"/>
                <a:ea typeface="Arial" charset="0"/>
                <a:cs typeface="Arial" charset="0"/>
              </a:rPr>
              <a:t>Nue</a:t>
            </a:r>
            <a:r>
              <a:rPr lang="fr-FR" sz="2400" dirty="0">
                <a:latin typeface="Arial" charset="0"/>
                <a:ea typeface="Arial" charset="0"/>
                <a:cs typeface="Arial" charset="0"/>
              </a:rPr>
              <a:t>, Paris, Minuit,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2013.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>
                <a:latin typeface="Arial" charset="0"/>
                <a:ea typeface="Arial" charset="0"/>
                <a:cs typeface="Arial" charset="0"/>
              </a:rPr>
              <a:t>M.M.M.M</a:t>
            </a:r>
            <a:r>
              <a:rPr lang="fr-FR" sz="2400" i="1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fr-FR" sz="2400" dirty="0">
                <a:latin typeface="Arial" charset="0"/>
                <a:ea typeface="Arial" charset="0"/>
                <a:cs typeface="Arial" charset="0"/>
              </a:rPr>
              <a:t>, Paris, Minuit,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2017 (compilation de quatre romans précédents).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fr-FR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jmdothas@gmail.com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Stephanie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59" y="342455"/>
            <a:ext cx="1939577" cy="6675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157" y="296008"/>
            <a:ext cx="1924884" cy="7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4000" dirty="0"/>
              <a:t>Corpus – Traduction </a:t>
            </a:r>
            <a:r>
              <a:rPr lang="fr-FR" sz="4000" dirty="0" err="1" smtClean="0"/>
              <a:t>interlinguistique</a:t>
            </a:r>
            <a:endParaRPr lang="fr-FR" sz="4000" dirty="0"/>
          </a:p>
          <a:p>
            <a:pPr marL="0" indent="0">
              <a:spcBef>
                <a:spcPts val="0"/>
              </a:spcBef>
              <a:buNone/>
            </a:pPr>
            <a:endParaRPr lang="fr-FR" sz="32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err="1" smtClean="0"/>
              <a:t>Hacer</a:t>
            </a:r>
            <a:r>
              <a:rPr lang="fr-FR" sz="2400" i="1" dirty="0" smtClean="0"/>
              <a:t> </a:t>
            </a:r>
            <a:r>
              <a:rPr lang="fr-FR" sz="2400" i="1" dirty="0"/>
              <a:t>el </a:t>
            </a:r>
            <a:r>
              <a:rPr lang="fr-FR" sz="2400" i="1" dirty="0" err="1"/>
              <a:t>amor</a:t>
            </a:r>
            <a:r>
              <a:rPr lang="fr-FR" sz="2400" dirty="0"/>
              <a:t>, Barcelona, </a:t>
            </a:r>
            <a:r>
              <a:rPr lang="fr-FR" sz="2400" dirty="0" err="1"/>
              <a:t>Siberia</a:t>
            </a:r>
            <a:r>
              <a:rPr lang="fr-FR" sz="2400" dirty="0"/>
              <a:t>, 2013, Trad. esp. : David Martín Copé 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err="1" smtClean="0"/>
              <a:t>Huir</a:t>
            </a:r>
            <a:r>
              <a:rPr lang="fr-FR" sz="2400" dirty="0"/>
              <a:t>, Rosario, </a:t>
            </a:r>
            <a:r>
              <a:rPr lang="fr-FR" sz="2400" dirty="0" err="1" smtClean="0"/>
              <a:t>Beatriz</a:t>
            </a:r>
            <a:r>
              <a:rPr lang="fr-FR" sz="2400" dirty="0" smtClean="0"/>
              <a:t> </a:t>
            </a:r>
            <a:r>
              <a:rPr lang="fr-FR" sz="2400" dirty="0"/>
              <a:t>Viterbo, 2007, Trad</a:t>
            </a:r>
            <a:r>
              <a:rPr lang="fr-FR" sz="2400" dirty="0" smtClean="0"/>
              <a:t>. esp.</a:t>
            </a:r>
            <a:r>
              <a:rPr lang="fr-FR" sz="2400" dirty="0"/>
              <a:t> : Diego </a:t>
            </a:r>
            <a:r>
              <a:rPr lang="fr-FR" sz="2400" dirty="0" err="1"/>
              <a:t>Vecchio</a:t>
            </a:r>
            <a:endParaRPr lang="fr-FR" sz="2400" dirty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La </a:t>
            </a:r>
            <a:r>
              <a:rPr lang="fr-FR" sz="2400" i="1" dirty="0" err="1"/>
              <a:t>verdad</a:t>
            </a:r>
            <a:r>
              <a:rPr lang="fr-FR" sz="2400" i="1" dirty="0"/>
              <a:t> sobre Marie</a:t>
            </a:r>
            <a:r>
              <a:rPr lang="fr-FR" sz="2400" dirty="0"/>
              <a:t>, Barcelona, </a:t>
            </a:r>
            <a:r>
              <a:rPr lang="fr-FR" sz="2400" dirty="0" err="1"/>
              <a:t>Anagrama</a:t>
            </a:r>
            <a:r>
              <a:rPr lang="fr-FR" sz="2400" dirty="0"/>
              <a:t>, 2012, Trad</a:t>
            </a:r>
            <a:r>
              <a:rPr lang="fr-FR" sz="2400" dirty="0" smtClean="0"/>
              <a:t>. esp.</a:t>
            </a:r>
            <a:r>
              <a:rPr lang="fr-FR" sz="2400" dirty="0"/>
              <a:t> : Javier </a:t>
            </a:r>
            <a:r>
              <a:rPr lang="fr-FR" sz="2400" dirty="0" err="1"/>
              <a:t>Albiñana</a:t>
            </a:r>
            <a:r>
              <a:rPr lang="fr-FR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Roman non traduit: </a:t>
            </a:r>
            <a:r>
              <a:rPr lang="fr-FR" sz="2400" i="1" dirty="0" smtClean="0"/>
              <a:t>Nue</a:t>
            </a:r>
            <a:r>
              <a:rPr lang="fr-FR" sz="2400" dirty="0"/>
              <a:t>, Paris, Minuit, </a:t>
            </a:r>
            <a:r>
              <a:rPr lang="fr-FR" sz="2400" dirty="0" smtClean="0"/>
              <a:t>2013.</a:t>
            </a:r>
            <a:endParaRPr lang="fr-FR" sz="2400" dirty="0"/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 smtClean="0"/>
          </a:p>
          <a:p>
            <a:pPr>
              <a:spcBef>
                <a:spcPts val="0"/>
              </a:spcBef>
            </a:pPr>
            <a:endParaRPr lang="fr-FR" dirty="0"/>
          </a:p>
          <a:p>
            <a:endParaRPr lang="fr-FR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jmdothas@gmail.com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Stephanie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161" y="365125"/>
            <a:ext cx="1924884" cy="77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57200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198" y="1843088"/>
            <a:ext cx="10515601" cy="41814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dirty="0"/>
              <a:t>Corpus - Traduction </a:t>
            </a:r>
            <a:r>
              <a:rPr lang="fr-FR" sz="4000" dirty="0" smtClean="0"/>
              <a:t>intersémiotique</a:t>
            </a:r>
          </a:p>
          <a:p>
            <a:pPr marL="571500" indent="-571500">
              <a:buAutoNum type="romanUcPeriod"/>
            </a:pPr>
            <a:endParaRPr lang="fr-FR" sz="4000" dirty="0">
              <a:solidFill>
                <a:schemeClr val="tx1"/>
              </a:solidFill>
            </a:endParaRPr>
          </a:p>
          <a:p>
            <a:pPr marL="571500" indent="-571500">
              <a:buAutoNum type="romanUcPeriod"/>
            </a:pPr>
            <a:r>
              <a:rPr lang="fr-FR" sz="2400" dirty="0" smtClean="0">
                <a:solidFill>
                  <a:schemeClr val="tx1"/>
                </a:solidFill>
              </a:rPr>
              <a:t>Couvertures </a:t>
            </a:r>
            <a:r>
              <a:rPr lang="fr-FR" sz="2400" dirty="0" smtClean="0">
                <a:solidFill>
                  <a:schemeClr val="tx1"/>
                </a:solidFill>
              </a:rPr>
              <a:t>des originaux et des traductions. </a:t>
            </a:r>
          </a:p>
          <a:p>
            <a:pPr marL="571500" indent="-571500">
              <a:buAutoNum type="romanUcPeriod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II. </a:t>
            </a:r>
            <a:r>
              <a:rPr lang="fr-FR" sz="2400" dirty="0" smtClean="0">
                <a:solidFill>
                  <a:schemeClr val="tx1"/>
                </a:solidFill>
              </a:rPr>
              <a:t>Courts-métrages </a:t>
            </a:r>
            <a:r>
              <a:rPr lang="fr-FR" sz="2400" dirty="0" smtClean="0">
                <a:solidFill>
                  <a:schemeClr val="tx1"/>
                </a:solidFill>
              </a:rPr>
              <a:t>de </a:t>
            </a:r>
            <a:r>
              <a:rPr lang="fr-FR" sz="2400" dirty="0">
                <a:solidFill>
                  <a:schemeClr val="tx1"/>
                </a:solidFill>
              </a:rPr>
              <a:t>Jean-Philippe Toussaint </a:t>
            </a:r>
            <a:r>
              <a:rPr lang="fr-FR" sz="2400" dirty="0"/>
              <a:t>–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i="1" dirty="0"/>
              <a:t>Louvre, </a:t>
            </a:r>
            <a:r>
              <a:rPr lang="fr-FR" sz="2400" i="1" dirty="0" smtClean="0"/>
              <a:t>Chine</a:t>
            </a:r>
            <a:r>
              <a:rPr lang="fr-FR" sz="2400" i="1" dirty="0"/>
              <a:t> </a:t>
            </a:r>
            <a:r>
              <a:rPr lang="fr-FR" sz="2400" dirty="0" smtClean="0"/>
              <a:t>et</a:t>
            </a:r>
            <a:r>
              <a:rPr lang="fr-FR" sz="2400" i="1" dirty="0" smtClean="0"/>
              <a:t> </a:t>
            </a:r>
            <a:r>
              <a:rPr lang="fr-FR" sz="2400" i="1" dirty="0"/>
              <a:t>Elbe </a:t>
            </a:r>
            <a:r>
              <a:rPr lang="fr-FR" sz="2400" dirty="0"/>
              <a:t>–</a:t>
            </a:r>
            <a:r>
              <a:rPr lang="fr-FR" sz="2400" i="1" dirty="0" smtClean="0"/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rassemblés dans </a:t>
            </a:r>
            <a:r>
              <a:rPr lang="fr-FR" sz="2400" i="1" dirty="0" smtClean="0"/>
              <a:t>Trois </a:t>
            </a:r>
            <a:r>
              <a:rPr lang="fr-FR" sz="2400" i="1" dirty="0"/>
              <a:t>fragments </a:t>
            </a:r>
            <a:r>
              <a:rPr lang="fr-FR" sz="2400" i="1" dirty="0" smtClean="0"/>
              <a:t>de </a:t>
            </a:r>
            <a:r>
              <a:rPr lang="fr-FR" sz="2400" dirty="0" smtClean="0"/>
              <a:t>Fuir (2012).</a:t>
            </a:r>
            <a:endParaRPr lang="fr-FR" sz="2400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</a:t>
            </a:r>
            <a:r>
              <a:rPr lang="fr-BE" err="1" smtClean="0">
                <a:solidFill>
                  <a:schemeClr val="tx1"/>
                </a:solidFill>
              </a:rPr>
              <a:t>jmdothas@gmail.com</a:t>
            </a:r>
            <a:r>
              <a:rPr lang="fr-BE" smtClean="0">
                <a:solidFill>
                  <a:schemeClr val="tx1"/>
                </a:solidFill>
              </a:rPr>
              <a:t>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</a:t>
            </a:r>
            <a:r>
              <a:rPr lang="fr-BE" err="1" smtClean="0">
                <a:solidFill>
                  <a:schemeClr val="tx1"/>
                </a:solidFill>
              </a:rPr>
              <a:t>Stephanie</a:t>
            </a:r>
            <a:r>
              <a:rPr lang="fr-BE" smtClean="0">
                <a:solidFill>
                  <a:schemeClr val="tx1"/>
                </a:solidFill>
              </a:rPr>
              <a:t>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15" y="365125"/>
            <a:ext cx="1924884" cy="77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06419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Université de Mons </a:t>
            </a: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dirty="0" smtClean="0"/>
              <a:t>Axes de réflexion </a:t>
            </a:r>
          </a:p>
          <a:p>
            <a:pPr marL="0" indent="0" algn="ctr">
              <a:buNone/>
            </a:pPr>
            <a:endParaRPr lang="fr-FR" sz="36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Traduction de la littérature belge francophone.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Traduction </a:t>
            </a:r>
            <a:r>
              <a:rPr lang="fr-FR" sz="2400" dirty="0" err="1" smtClean="0">
                <a:solidFill>
                  <a:schemeClr val="tx1"/>
                </a:solidFill>
              </a:rPr>
              <a:t>interlinguistique</a:t>
            </a:r>
            <a:r>
              <a:rPr lang="fr-FR" sz="2400" dirty="0" smtClean="0">
                <a:solidFill>
                  <a:schemeClr val="tx1"/>
                </a:solidFill>
              </a:rPr>
              <a:t> (français – espagnol).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Traduction intersémiotique (couvertures –  courts-métrages).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Traduction fragmentaire / segmentaire.</a:t>
            </a:r>
          </a:p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</a:rPr>
              <a:t>Autotraduction</a:t>
            </a:r>
            <a:r>
              <a:rPr lang="fr-FR" sz="24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jmdothas@gmail.com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Stephanie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916" y="364188"/>
            <a:ext cx="1924884" cy="7795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73568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dirty="0"/>
              <a:t>Hypothèse principale </a:t>
            </a:r>
            <a:endParaRPr lang="fr-FR" sz="4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Les traductions espagnoles et les courts-métrages qui composent le corpus constituent des traductions partielles et fragmentaires, et cela génère des </a:t>
            </a:r>
            <a:r>
              <a:rPr lang="fr-FR" sz="2400" dirty="0" smtClean="0">
                <a:solidFill>
                  <a:schemeClr val="tx1"/>
                </a:solidFill>
              </a:rPr>
              <a:t>altérations </a:t>
            </a:r>
            <a:r>
              <a:rPr lang="fr-FR" sz="2400" dirty="0" smtClean="0">
                <a:solidFill>
                  <a:schemeClr val="tx1"/>
                </a:solidFill>
              </a:rPr>
              <a:t>dans la production du sens. 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4000" dirty="0" smtClean="0">
                <a:solidFill>
                  <a:schemeClr val="tx1"/>
                </a:solidFill>
              </a:rPr>
              <a:t>Questions </a:t>
            </a:r>
            <a:r>
              <a:rPr lang="fr-FR" sz="4000" dirty="0" smtClean="0">
                <a:solidFill>
                  <a:schemeClr val="tx1"/>
                </a:solidFill>
              </a:rPr>
              <a:t>de recherche </a:t>
            </a:r>
          </a:p>
          <a:p>
            <a:pPr marL="0" indent="0" algn="just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Quelles sont les causes de ces </a:t>
            </a:r>
            <a:r>
              <a:rPr lang="fr-FR" sz="2400" dirty="0" smtClean="0">
                <a:solidFill>
                  <a:schemeClr val="tx1"/>
                </a:solidFill>
              </a:rPr>
              <a:t>altérations </a:t>
            </a:r>
            <a:r>
              <a:rPr lang="fr-FR" sz="2400" dirty="0" smtClean="0">
                <a:solidFill>
                  <a:schemeClr val="tx1"/>
                </a:solidFill>
              </a:rPr>
              <a:t>? </a:t>
            </a:r>
            <a:r>
              <a:rPr lang="fr-FR" sz="2400" dirty="0" smtClean="0">
                <a:solidFill>
                  <a:schemeClr val="tx1"/>
                </a:solidFill>
              </a:rPr>
              <a:t>Quel </a:t>
            </a:r>
            <a:r>
              <a:rPr lang="fr-FR" sz="2400" dirty="0" smtClean="0">
                <a:solidFill>
                  <a:schemeClr val="tx1"/>
                </a:solidFill>
              </a:rPr>
              <a:t>est leur impact dans la production du sens ? Quelles sont les hypothèses de lecture proposées par ces traductions partielles </a:t>
            </a:r>
            <a:r>
              <a:rPr lang="fr-FR" sz="2400" dirty="0" smtClean="0">
                <a:solidFill>
                  <a:schemeClr val="tx1"/>
                </a:solidFill>
              </a:rPr>
              <a:t>? Quels sont les pertes et les gains générés par les traductions ? </a:t>
            </a: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jmdothas@gmail.com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Stephanie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16" y="348985"/>
            <a:ext cx="1924884" cy="77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74566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300" dirty="0"/>
              <a:t>Apports </a:t>
            </a:r>
            <a:r>
              <a:rPr lang="fr-FR" sz="4300" dirty="0" smtClean="0"/>
              <a:t>novateurs</a:t>
            </a:r>
            <a:endParaRPr lang="fr-FR" sz="4300" dirty="0" smtClean="0"/>
          </a:p>
          <a:p>
            <a:pPr marL="0" indent="0" algn="ctr">
              <a:buNone/>
            </a:pPr>
            <a:endParaRPr lang="fr-FR" sz="39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600" dirty="0" smtClean="0">
                <a:solidFill>
                  <a:schemeClr val="tx1"/>
                </a:solidFill>
              </a:rPr>
              <a:t>Il n’existe pas de </a:t>
            </a:r>
            <a:r>
              <a:rPr lang="fr-FR" sz="2600" dirty="0" smtClean="0">
                <a:solidFill>
                  <a:schemeClr val="tx1"/>
                </a:solidFill>
              </a:rPr>
              <a:t>thèse </a:t>
            </a:r>
            <a:r>
              <a:rPr lang="fr-FR" sz="2600" dirty="0" smtClean="0">
                <a:solidFill>
                  <a:schemeClr val="tx1"/>
                </a:solidFill>
              </a:rPr>
              <a:t>sur les traductions de l’œuvre de Jean-Philippe Toussaint.</a:t>
            </a:r>
          </a:p>
          <a:p>
            <a:pPr marL="0" indent="0" algn="just">
              <a:buNone/>
            </a:pPr>
            <a:endParaRPr lang="fr-FR" sz="2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600" dirty="0" smtClean="0">
                <a:solidFill>
                  <a:schemeClr val="tx1"/>
                </a:solidFill>
              </a:rPr>
              <a:t>Il n’existe pas de </a:t>
            </a:r>
            <a:r>
              <a:rPr lang="fr-FR" sz="2600" dirty="0" smtClean="0">
                <a:solidFill>
                  <a:schemeClr val="tx1"/>
                </a:solidFill>
              </a:rPr>
              <a:t>thèse </a:t>
            </a:r>
            <a:r>
              <a:rPr lang="fr-FR" sz="2600" dirty="0" smtClean="0">
                <a:solidFill>
                  <a:schemeClr val="tx1"/>
                </a:solidFill>
              </a:rPr>
              <a:t>sur la transposition filmique (de notre corpus) considérée comme un processus traductif et intertextuel.</a:t>
            </a:r>
          </a:p>
          <a:p>
            <a:pPr marL="0" indent="0" algn="just">
              <a:buNone/>
            </a:pPr>
            <a:endParaRPr lang="fr-FR" sz="2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600" dirty="0" smtClean="0">
                <a:solidFill>
                  <a:schemeClr val="tx1"/>
                </a:solidFill>
              </a:rPr>
              <a:t>L’école française de sémiotique n’a pas abordé de manière approfondie l’étude de la traduction. </a:t>
            </a:r>
          </a:p>
          <a:p>
            <a:pPr algn="just"/>
            <a:endParaRPr lang="fr-FR" sz="3200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</a:t>
            </a:r>
            <a:r>
              <a:rPr lang="fr-BE" err="1" smtClean="0">
                <a:solidFill>
                  <a:schemeClr val="tx1"/>
                </a:solidFill>
              </a:rPr>
              <a:t>jmdothas@gmail.com</a:t>
            </a:r>
            <a:r>
              <a:rPr lang="fr-BE" smtClean="0">
                <a:solidFill>
                  <a:schemeClr val="tx1"/>
                </a:solidFill>
              </a:rPr>
              <a:t>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</a:t>
            </a:r>
            <a:r>
              <a:rPr lang="fr-BE" err="1" smtClean="0">
                <a:solidFill>
                  <a:schemeClr val="tx1"/>
                </a:solidFill>
              </a:rPr>
              <a:t>Stephanie</a:t>
            </a:r>
            <a:r>
              <a:rPr lang="fr-BE" smtClean="0">
                <a:solidFill>
                  <a:schemeClr val="tx1"/>
                </a:solidFill>
              </a:rPr>
              <a:t>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16" y="488051"/>
            <a:ext cx="1924884" cy="77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44071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dirty="0"/>
              <a:t>Cadre </a:t>
            </a:r>
            <a:r>
              <a:rPr lang="fr-FR" sz="4000" dirty="0" smtClean="0"/>
              <a:t>théorique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just">
              <a:buNone/>
            </a:pPr>
            <a:r>
              <a:rPr lang="fr-FR" sz="2400" dirty="0" err="1" smtClean="0"/>
              <a:t>Traductologie</a:t>
            </a:r>
            <a:r>
              <a:rPr lang="fr-FR" sz="2400" dirty="0" smtClean="0"/>
              <a:t>. Approche herméneutique. </a:t>
            </a: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Sémiotique </a:t>
            </a:r>
            <a:r>
              <a:rPr lang="fr-FR" sz="2400" dirty="0" err="1" smtClean="0"/>
              <a:t>greimassienne</a:t>
            </a:r>
            <a:r>
              <a:rPr lang="fr-FR" sz="2400" dirty="0" smtClean="0"/>
              <a:t> et post-</a:t>
            </a:r>
            <a:r>
              <a:rPr lang="fr-FR" sz="2400" dirty="0" err="1" smtClean="0"/>
              <a:t>greimassienne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Analyse du discours </a:t>
            </a:r>
            <a:r>
              <a:rPr lang="fr-FR" sz="2400" dirty="0" smtClean="0"/>
              <a:t>littéraire.</a:t>
            </a:r>
            <a:endParaRPr lang="fr-FR" sz="2400" dirty="0"/>
          </a:p>
          <a:p>
            <a:pPr marL="0" indent="0" algn="just">
              <a:buNone/>
            </a:pPr>
            <a:r>
              <a:rPr lang="fr-FR" sz="2400" dirty="0" smtClean="0"/>
              <a:t>Littérature belge francophone.</a:t>
            </a:r>
          </a:p>
          <a:p>
            <a:pPr marL="0" indent="0" algn="just">
              <a:buNone/>
            </a:pPr>
            <a:r>
              <a:rPr lang="fr-FR" sz="2400" dirty="0" smtClean="0"/>
              <a:t>Analyse </a:t>
            </a:r>
            <a:r>
              <a:rPr lang="fr-FR" sz="2400" dirty="0"/>
              <a:t>critique </a:t>
            </a:r>
            <a:r>
              <a:rPr lang="fr-FR" sz="2400" dirty="0" smtClean="0"/>
              <a:t>de l’œuvre de Jean-Philippe Toussaint.</a:t>
            </a:r>
            <a:endParaRPr lang="fr-FR" sz="2400" dirty="0"/>
          </a:p>
          <a:p>
            <a:pPr algn="just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058839" y="6176961"/>
            <a:ext cx="7294962" cy="36933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Juan-Miguel GUILLERMO DOTHAS | </a:t>
            </a:r>
            <a:r>
              <a:rPr lang="fr-BE" err="1" smtClean="0">
                <a:solidFill>
                  <a:schemeClr val="tx1"/>
                </a:solidFill>
              </a:rPr>
              <a:t>jmdothas@gmail.com</a:t>
            </a:r>
            <a:r>
              <a:rPr lang="fr-BE" smtClean="0">
                <a:solidFill>
                  <a:schemeClr val="tx1"/>
                </a:solidFill>
              </a:rPr>
              <a:t> | Service de Communication écrite FTI-EII </a:t>
            </a:r>
          </a:p>
          <a:p>
            <a:pPr>
              <a:defRPr/>
            </a:pPr>
            <a:r>
              <a:rPr lang="fr-BE" smtClean="0">
                <a:solidFill>
                  <a:schemeClr val="tx1"/>
                </a:solidFill>
              </a:rPr>
              <a:t>Promotrices : Catherine GRAVET (UMONS) et </a:t>
            </a:r>
            <a:r>
              <a:rPr lang="fr-BE" err="1" smtClean="0">
                <a:solidFill>
                  <a:schemeClr val="tx1"/>
                </a:solidFill>
              </a:rPr>
              <a:t>Stephanie</a:t>
            </a:r>
            <a:r>
              <a:rPr lang="fr-BE" smtClean="0">
                <a:solidFill>
                  <a:schemeClr val="tx1"/>
                </a:solidFill>
              </a:rPr>
              <a:t> SCHWERTER (UPHF)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199" y="6176961"/>
            <a:ext cx="320039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Université de Mons </a:t>
            </a:r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94523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" y="9604797"/>
            <a:ext cx="1635918" cy="4345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3B6C8C-0C7C-1A4A-9FD0-2EBEB420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16" y="365125"/>
            <a:ext cx="1924884" cy="77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3DAA87-B58D-3445-A2D3-CA66B1FF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77165"/>
            <a:ext cx="1939577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28942</TotalTime>
  <Words>1062</Words>
  <Application>Microsoft Macintosh PowerPoint</Application>
  <PresentationFormat>Grand écran</PresentationFormat>
  <Paragraphs>141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Times New Roman</vt:lpstr>
      <vt:lpstr>Arial</vt:lpstr>
      <vt:lpstr>Thème Office</vt:lpstr>
      <vt:lpstr> </vt:lpstr>
      <vt:lpstr> Jean-Philippe Toussaint (Bruxelles, 29 novembre 1957)</vt:lpstr>
      <vt:lpstr>Présentation PowerPoint</vt:lpstr>
      <vt:lpstr>   </vt:lpstr>
      <vt:lpstr>    </vt:lpstr>
      <vt:lpstr>Présentation PowerPoint</vt:lpstr>
      <vt:lpstr>Présentation PowerPoint</vt:lpstr>
      <vt:lpstr>Présentation PowerPoint</vt:lpstr>
      <vt:lpstr>Présentation PowerPoint</vt:lpstr>
      <vt:lpstr>Aperçu bibliographique  (non exhaustif)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Jean-Philippe Toussaint  M.M.M.M., Paris, Minuit, 2017</dc:title>
  <dc:creator>Juan Dothas</dc:creator>
  <cp:lastModifiedBy>Juan Dothas</cp:lastModifiedBy>
  <cp:revision>71</cp:revision>
  <dcterms:created xsi:type="dcterms:W3CDTF">2020-03-15T11:37:23Z</dcterms:created>
  <dcterms:modified xsi:type="dcterms:W3CDTF">2021-08-27T14:35:25Z</dcterms:modified>
</cp:coreProperties>
</file>